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6"/>
  </p:notesMasterIdLst>
  <p:sldIdLst>
    <p:sldId id="609" r:id="rId2"/>
    <p:sldId id="461" r:id="rId3"/>
    <p:sldId id="268" r:id="rId4"/>
    <p:sldId id="269" r:id="rId5"/>
    <p:sldId id="270" r:id="rId6"/>
    <p:sldId id="271" r:id="rId7"/>
    <p:sldId id="272" r:id="rId8"/>
    <p:sldId id="275" r:id="rId9"/>
    <p:sldId id="276" r:id="rId10"/>
    <p:sldId id="277" r:id="rId11"/>
    <p:sldId id="452" r:id="rId12"/>
    <p:sldId id="279" r:id="rId13"/>
    <p:sldId id="280" r:id="rId14"/>
    <p:sldId id="465" r:id="rId15"/>
    <p:sldId id="588" r:id="rId16"/>
    <p:sldId id="481" r:id="rId17"/>
    <p:sldId id="467" r:id="rId18"/>
    <p:sldId id="480" r:id="rId19"/>
    <p:sldId id="470" r:id="rId20"/>
    <p:sldId id="471" r:id="rId21"/>
    <p:sldId id="486" r:id="rId22"/>
    <p:sldId id="487" r:id="rId23"/>
    <p:sldId id="491" r:id="rId24"/>
    <p:sldId id="495" r:id="rId25"/>
    <p:sldId id="589" r:id="rId26"/>
    <p:sldId id="496" r:id="rId27"/>
    <p:sldId id="500" r:id="rId28"/>
    <p:sldId id="502" r:id="rId29"/>
    <p:sldId id="490" r:id="rId30"/>
    <p:sldId id="469" r:id="rId31"/>
    <p:sldId id="504" r:id="rId32"/>
    <p:sldId id="507" r:id="rId33"/>
    <p:sldId id="508" r:id="rId34"/>
    <p:sldId id="511" r:id="rId35"/>
    <p:sldId id="510" r:id="rId36"/>
    <p:sldId id="512" r:id="rId37"/>
    <p:sldId id="515" r:id="rId38"/>
    <p:sldId id="509" r:id="rId39"/>
    <p:sldId id="526" r:id="rId40"/>
    <p:sldId id="529" r:id="rId41"/>
    <p:sldId id="530" r:id="rId42"/>
    <p:sldId id="533" r:id="rId43"/>
    <p:sldId id="531" r:id="rId44"/>
    <p:sldId id="534" r:id="rId45"/>
    <p:sldId id="590" r:id="rId46"/>
    <p:sldId id="536" r:id="rId47"/>
    <p:sldId id="535" r:id="rId48"/>
    <p:sldId id="538" r:id="rId49"/>
    <p:sldId id="537" r:id="rId50"/>
    <p:sldId id="539" r:id="rId51"/>
    <p:sldId id="540" r:id="rId52"/>
    <p:sldId id="541" r:id="rId53"/>
    <p:sldId id="542" r:id="rId54"/>
    <p:sldId id="543" r:id="rId55"/>
    <p:sldId id="544" r:id="rId56"/>
    <p:sldId id="517" r:id="rId57"/>
    <p:sldId id="519" r:id="rId58"/>
    <p:sldId id="520" r:id="rId59"/>
    <p:sldId id="521" r:id="rId60"/>
    <p:sldId id="522" r:id="rId61"/>
    <p:sldId id="523" r:id="rId62"/>
    <p:sldId id="524" r:id="rId63"/>
    <p:sldId id="545" r:id="rId64"/>
    <p:sldId id="548" r:id="rId65"/>
    <p:sldId id="552" r:id="rId66"/>
    <p:sldId id="554" r:id="rId67"/>
    <p:sldId id="553" r:id="rId68"/>
    <p:sldId id="555" r:id="rId69"/>
    <p:sldId id="556" r:id="rId70"/>
    <p:sldId id="591" r:id="rId71"/>
    <p:sldId id="592" r:id="rId72"/>
    <p:sldId id="558" r:id="rId73"/>
    <p:sldId id="559" r:id="rId74"/>
    <p:sldId id="560" r:id="rId75"/>
    <p:sldId id="561" r:id="rId76"/>
    <p:sldId id="562" r:id="rId77"/>
    <p:sldId id="563" r:id="rId78"/>
    <p:sldId id="564" r:id="rId79"/>
    <p:sldId id="565" r:id="rId80"/>
    <p:sldId id="566" r:id="rId81"/>
    <p:sldId id="567" r:id="rId82"/>
    <p:sldId id="568" r:id="rId83"/>
    <p:sldId id="569" r:id="rId84"/>
    <p:sldId id="570" r:id="rId85"/>
    <p:sldId id="571" r:id="rId86"/>
    <p:sldId id="572" r:id="rId87"/>
    <p:sldId id="573" r:id="rId88"/>
    <p:sldId id="574" r:id="rId89"/>
    <p:sldId id="575" r:id="rId90"/>
    <p:sldId id="577" r:id="rId91"/>
    <p:sldId id="578" r:id="rId92"/>
    <p:sldId id="579" r:id="rId93"/>
    <p:sldId id="580" r:id="rId94"/>
    <p:sldId id="581" r:id="rId95"/>
    <p:sldId id="516" r:id="rId96"/>
    <p:sldId id="582" r:id="rId97"/>
    <p:sldId id="583" r:id="rId98"/>
    <p:sldId id="584" r:id="rId99"/>
    <p:sldId id="585" r:id="rId100"/>
    <p:sldId id="586" r:id="rId101"/>
    <p:sldId id="593" r:id="rId102"/>
    <p:sldId id="594" r:id="rId103"/>
    <p:sldId id="595" r:id="rId104"/>
    <p:sldId id="610" r:id="rId10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1C4"/>
    <a:srgbClr val="FFC3C4"/>
    <a:srgbClr val="54A218"/>
    <a:srgbClr val="00A39A"/>
    <a:srgbClr val="B930A0"/>
    <a:srgbClr val="70306F"/>
    <a:srgbClr val="FF9799"/>
    <a:srgbClr val="F89290"/>
    <a:srgbClr val="F6A5A7"/>
    <a:srgbClr val="FFD5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14"/>
    <p:restoredTop sz="94694"/>
  </p:normalViewPr>
  <p:slideViewPr>
    <p:cSldViewPr snapToGrid="0" snapToObjects="1">
      <p:cViewPr>
        <p:scale>
          <a:sx n="100" d="100"/>
          <a:sy n="100" d="100"/>
        </p:scale>
        <p:origin x="1384"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presProps" Target="presProp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heme" Target="theme/theme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s>
</file>

<file path=ppt/media/image1.png>
</file>

<file path=ppt/media/image10.png>
</file>

<file path=ppt/media/image100.png>
</file>

<file path=ppt/media/image101.png>
</file>

<file path=ppt/media/image1010.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10.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10.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10.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10.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10.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8.png>
</file>

<file path=ppt/media/image2.png>
</file>

<file path=ppt/media/image25.png>
</file>

<file path=ppt/media/image27.png>
</file>

<file path=ppt/media/image3.png>
</file>

<file path=ppt/media/image38.png>
</file>

<file path=ppt/media/image39.png>
</file>

<file path=ppt/media/image4.png>
</file>

<file path=ppt/media/image40.png>
</file>

<file path=ppt/media/image5.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10.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5B5D75-2D93-A747-8DB5-37CF9BFEED59}" type="datetimeFigureOut">
              <a:rPr lang="en-US" smtClean="0"/>
              <a:t>3/21/21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28EA78-CF71-B440-90D2-A12E0253D04B}" type="slidenum">
              <a:rPr lang="en-US" smtClean="0"/>
              <a:t>‹#›</a:t>
            </a:fld>
            <a:endParaRPr lang="en-US"/>
          </a:p>
        </p:txBody>
      </p:sp>
    </p:spTree>
    <p:extLst>
      <p:ext uri="{BB962C8B-B14F-4D97-AF65-F5344CB8AC3E}">
        <p14:creationId xmlns:p14="http://schemas.microsoft.com/office/powerpoint/2010/main" val="1656162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 will represent our labelled data. Our gold truth.</a:t>
            </a:r>
          </a:p>
        </p:txBody>
      </p:sp>
      <p:sp>
        <p:nvSpPr>
          <p:cNvPr id="4" name="Slide Number Placeholder 3"/>
          <p:cNvSpPr>
            <a:spLocks noGrp="1"/>
          </p:cNvSpPr>
          <p:nvPr>
            <p:ph type="sldNum" sz="quarter" idx="5"/>
          </p:nvPr>
        </p:nvSpPr>
        <p:spPr/>
        <p:txBody>
          <a:bodyPr/>
          <a:lstStyle/>
          <a:p>
            <a:fld id="{AF28EA78-CF71-B440-90D2-A12E0253D04B}" type="slidenum">
              <a:rPr lang="en-US" smtClean="0"/>
              <a:t>7</a:t>
            </a:fld>
            <a:endParaRPr lang="en-US"/>
          </a:p>
        </p:txBody>
      </p:sp>
    </p:spTree>
    <p:extLst>
      <p:ext uri="{BB962C8B-B14F-4D97-AF65-F5344CB8AC3E}">
        <p14:creationId xmlns:p14="http://schemas.microsoft.com/office/powerpoint/2010/main" val="10924973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34</a:t>
            </a:fld>
            <a:endParaRPr lang="en-US"/>
          </a:p>
        </p:txBody>
      </p:sp>
    </p:spTree>
    <p:extLst>
      <p:ext uri="{BB962C8B-B14F-4D97-AF65-F5344CB8AC3E}">
        <p14:creationId xmlns:p14="http://schemas.microsoft.com/office/powerpoint/2010/main" val="3424464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37</a:t>
            </a:fld>
            <a:endParaRPr lang="en-US"/>
          </a:p>
        </p:txBody>
      </p:sp>
    </p:spTree>
    <p:extLst>
      <p:ext uri="{BB962C8B-B14F-4D97-AF65-F5344CB8AC3E}">
        <p14:creationId xmlns:p14="http://schemas.microsoft.com/office/powerpoint/2010/main" val="22024950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40</a:t>
            </a:fld>
            <a:endParaRPr lang="en-US"/>
          </a:p>
        </p:txBody>
      </p:sp>
    </p:spTree>
    <p:extLst>
      <p:ext uri="{BB962C8B-B14F-4D97-AF65-F5344CB8AC3E}">
        <p14:creationId xmlns:p14="http://schemas.microsoft.com/office/powerpoint/2010/main" val="2011622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41</a:t>
            </a:fld>
            <a:endParaRPr lang="en-US"/>
          </a:p>
        </p:txBody>
      </p:sp>
    </p:spTree>
    <p:extLst>
      <p:ext uri="{BB962C8B-B14F-4D97-AF65-F5344CB8AC3E}">
        <p14:creationId xmlns:p14="http://schemas.microsoft.com/office/powerpoint/2010/main" val="2454380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42</a:t>
            </a:fld>
            <a:endParaRPr lang="en-US"/>
          </a:p>
        </p:txBody>
      </p:sp>
    </p:spTree>
    <p:extLst>
      <p:ext uri="{BB962C8B-B14F-4D97-AF65-F5344CB8AC3E}">
        <p14:creationId xmlns:p14="http://schemas.microsoft.com/office/powerpoint/2010/main" val="41239612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43</a:t>
            </a:fld>
            <a:endParaRPr lang="en-US"/>
          </a:p>
        </p:txBody>
      </p:sp>
    </p:spTree>
    <p:extLst>
      <p:ext uri="{BB962C8B-B14F-4D97-AF65-F5344CB8AC3E}">
        <p14:creationId xmlns:p14="http://schemas.microsoft.com/office/powerpoint/2010/main" val="3537799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44</a:t>
            </a:fld>
            <a:endParaRPr lang="en-US"/>
          </a:p>
        </p:txBody>
      </p:sp>
    </p:spTree>
    <p:extLst>
      <p:ext uri="{BB962C8B-B14F-4D97-AF65-F5344CB8AC3E}">
        <p14:creationId xmlns:p14="http://schemas.microsoft.com/office/powerpoint/2010/main" val="3811485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45</a:t>
            </a:fld>
            <a:endParaRPr lang="en-US"/>
          </a:p>
        </p:txBody>
      </p:sp>
    </p:spTree>
    <p:extLst>
      <p:ext uri="{BB962C8B-B14F-4D97-AF65-F5344CB8AC3E}">
        <p14:creationId xmlns:p14="http://schemas.microsoft.com/office/powerpoint/2010/main" val="9766184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46</a:t>
            </a:fld>
            <a:endParaRPr lang="en-US"/>
          </a:p>
        </p:txBody>
      </p:sp>
    </p:spTree>
    <p:extLst>
      <p:ext uri="{BB962C8B-B14F-4D97-AF65-F5344CB8AC3E}">
        <p14:creationId xmlns:p14="http://schemas.microsoft.com/office/powerpoint/2010/main" val="27651319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47</a:t>
            </a:fld>
            <a:endParaRPr lang="en-US"/>
          </a:p>
        </p:txBody>
      </p:sp>
    </p:spTree>
    <p:extLst>
      <p:ext uri="{BB962C8B-B14F-4D97-AF65-F5344CB8AC3E}">
        <p14:creationId xmlns:p14="http://schemas.microsoft.com/office/powerpoint/2010/main" val="20197403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 will represent our labelled data. Our gold truth.</a:t>
            </a:r>
          </a:p>
        </p:txBody>
      </p:sp>
      <p:sp>
        <p:nvSpPr>
          <p:cNvPr id="4" name="Slide Number Placeholder 3"/>
          <p:cNvSpPr>
            <a:spLocks noGrp="1"/>
          </p:cNvSpPr>
          <p:nvPr>
            <p:ph type="sldNum" sz="quarter" idx="5"/>
          </p:nvPr>
        </p:nvSpPr>
        <p:spPr/>
        <p:txBody>
          <a:bodyPr/>
          <a:lstStyle/>
          <a:p>
            <a:fld id="{AF28EA78-CF71-B440-90D2-A12E0253D04B}" type="slidenum">
              <a:rPr lang="en-US" smtClean="0"/>
              <a:t>19</a:t>
            </a:fld>
            <a:endParaRPr lang="en-US"/>
          </a:p>
        </p:txBody>
      </p:sp>
    </p:spTree>
    <p:extLst>
      <p:ext uri="{BB962C8B-B14F-4D97-AF65-F5344CB8AC3E}">
        <p14:creationId xmlns:p14="http://schemas.microsoft.com/office/powerpoint/2010/main" val="29030746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56</a:t>
            </a:fld>
            <a:endParaRPr lang="en-US"/>
          </a:p>
        </p:txBody>
      </p:sp>
    </p:spTree>
    <p:extLst>
      <p:ext uri="{BB962C8B-B14F-4D97-AF65-F5344CB8AC3E}">
        <p14:creationId xmlns:p14="http://schemas.microsoft.com/office/powerpoint/2010/main" val="3294351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57</a:t>
            </a:fld>
            <a:endParaRPr lang="en-US"/>
          </a:p>
        </p:txBody>
      </p:sp>
    </p:spTree>
    <p:extLst>
      <p:ext uri="{BB962C8B-B14F-4D97-AF65-F5344CB8AC3E}">
        <p14:creationId xmlns:p14="http://schemas.microsoft.com/office/powerpoint/2010/main" val="4193419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58</a:t>
            </a:fld>
            <a:endParaRPr lang="en-US"/>
          </a:p>
        </p:txBody>
      </p:sp>
    </p:spTree>
    <p:extLst>
      <p:ext uri="{BB962C8B-B14F-4D97-AF65-F5344CB8AC3E}">
        <p14:creationId xmlns:p14="http://schemas.microsoft.com/office/powerpoint/2010/main" val="19407267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64</a:t>
            </a:fld>
            <a:endParaRPr lang="en-US"/>
          </a:p>
        </p:txBody>
      </p:sp>
    </p:spTree>
    <p:extLst>
      <p:ext uri="{BB962C8B-B14F-4D97-AF65-F5344CB8AC3E}">
        <p14:creationId xmlns:p14="http://schemas.microsoft.com/office/powerpoint/2010/main" val="39643972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100</a:t>
            </a:fld>
            <a:endParaRPr lang="en-US"/>
          </a:p>
        </p:txBody>
      </p:sp>
    </p:spTree>
    <p:extLst>
      <p:ext uri="{BB962C8B-B14F-4D97-AF65-F5344CB8AC3E}">
        <p14:creationId xmlns:p14="http://schemas.microsoft.com/office/powerpoint/2010/main" val="20208312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101</a:t>
            </a:fld>
            <a:endParaRPr lang="en-US"/>
          </a:p>
        </p:txBody>
      </p:sp>
    </p:spTree>
    <p:extLst>
      <p:ext uri="{BB962C8B-B14F-4D97-AF65-F5344CB8AC3E}">
        <p14:creationId xmlns:p14="http://schemas.microsoft.com/office/powerpoint/2010/main" val="10185954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102</a:t>
            </a:fld>
            <a:endParaRPr lang="en-US"/>
          </a:p>
        </p:txBody>
      </p:sp>
    </p:spTree>
    <p:extLst>
      <p:ext uri="{BB962C8B-B14F-4D97-AF65-F5344CB8AC3E}">
        <p14:creationId xmlns:p14="http://schemas.microsoft.com/office/powerpoint/2010/main" val="15414950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103</a:t>
            </a:fld>
            <a:endParaRPr lang="en-US"/>
          </a:p>
        </p:txBody>
      </p:sp>
    </p:spTree>
    <p:extLst>
      <p:ext uri="{BB962C8B-B14F-4D97-AF65-F5344CB8AC3E}">
        <p14:creationId xmlns:p14="http://schemas.microsoft.com/office/powerpoint/2010/main" val="42773374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104</a:t>
            </a:fld>
            <a:endParaRPr lang="en-US"/>
          </a:p>
        </p:txBody>
      </p:sp>
    </p:spTree>
    <p:extLst>
      <p:ext uri="{BB962C8B-B14F-4D97-AF65-F5344CB8AC3E}">
        <p14:creationId xmlns:p14="http://schemas.microsoft.com/office/powerpoint/2010/main" val="1948190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 will represent our labelled data. Our gold truth.</a:t>
            </a:r>
          </a:p>
        </p:txBody>
      </p:sp>
      <p:sp>
        <p:nvSpPr>
          <p:cNvPr id="4" name="Slide Number Placeholder 3"/>
          <p:cNvSpPr>
            <a:spLocks noGrp="1"/>
          </p:cNvSpPr>
          <p:nvPr>
            <p:ph type="sldNum" sz="quarter" idx="5"/>
          </p:nvPr>
        </p:nvSpPr>
        <p:spPr/>
        <p:txBody>
          <a:bodyPr/>
          <a:lstStyle/>
          <a:p>
            <a:fld id="{AF28EA78-CF71-B440-90D2-A12E0253D04B}" type="slidenum">
              <a:rPr lang="en-US" smtClean="0"/>
              <a:t>20</a:t>
            </a:fld>
            <a:endParaRPr lang="en-US"/>
          </a:p>
        </p:txBody>
      </p:sp>
    </p:spTree>
    <p:extLst>
      <p:ext uri="{BB962C8B-B14F-4D97-AF65-F5344CB8AC3E}">
        <p14:creationId xmlns:p14="http://schemas.microsoft.com/office/powerpoint/2010/main" val="41924511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26</a:t>
            </a:fld>
            <a:endParaRPr lang="en-US"/>
          </a:p>
        </p:txBody>
      </p:sp>
    </p:spTree>
    <p:extLst>
      <p:ext uri="{BB962C8B-B14F-4D97-AF65-F5344CB8AC3E}">
        <p14:creationId xmlns:p14="http://schemas.microsoft.com/office/powerpoint/2010/main" val="12726793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27</a:t>
            </a:fld>
            <a:endParaRPr lang="en-US"/>
          </a:p>
        </p:txBody>
      </p:sp>
    </p:spTree>
    <p:extLst>
      <p:ext uri="{BB962C8B-B14F-4D97-AF65-F5344CB8AC3E}">
        <p14:creationId xmlns:p14="http://schemas.microsoft.com/office/powerpoint/2010/main" val="6345568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28</a:t>
            </a:fld>
            <a:endParaRPr lang="en-US"/>
          </a:p>
        </p:txBody>
      </p:sp>
    </p:spTree>
    <p:extLst>
      <p:ext uri="{BB962C8B-B14F-4D97-AF65-F5344CB8AC3E}">
        <p14:creationId xmlns:p14="http://schemas.microsoft.com/office/powerpoint/2010/main" val="2796527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31</a:t>
            </a:fld>
            <a:endParaRPr lang="en-US"/>
          </a:p>
        </p:txBody>
      </p:sp>
    </p:spTree>
    <p:extLst>
      <p:ext uri="{BB962C8B-B14F-4D97-AF65-F5344CB8AC3E}">
        <p14:creationId xmlns:p14="http://schemas.microsoft.com/office/powerpoint/2010/main" val="4904132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32</a:t>
            </a:fld>
            <a:endParaRPr lang="en-US"/>
          </a:p>
        </p:txBody>
      </p:sp>
    </p:spTree>
    <p:extLst>
      <p:ext uri="{BB962C8B-B14F-4D97-AF65-F5344CB8AC3E}">
        <p14:creationId xmlns:p14="http://schemas.microsoft.com/office/powerpoint/2010/main" val="2821103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8EA78-CF71-B440-90D2-A12E0253D04B}" type="slidenum">
              <a:rPr lang="en-US" smtClean="0"/>
              <a:t>33</a:t>
            </a:fld>
            <a:endParaRPr lang="en-US"/>
          </a:p>
        </p:txBody>
      </p:sp>
    </p:spTree>
    <p:extLst>
      <p:ext uri="{BB962C8B-B14F-4D97-AF65-F5344CB8AC3E}">
        <p14:creationId xmlns:p14="http://schemas.microsoft.com/office/powerpoint/2010/main" val="3088221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90A91-D687-854A-8853-26DEC929B3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88AB49-7F3F-8A44-8B6C-28FDC46EC1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67FB7A-9A86-E241-8A7E-D20EDFCEB966}"/>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5" name="Footer Placeholder 4">
            <a:extLst>
              <a:ext uri="{FF2B5EF4-FFF2-40B4-BE49-F238E27FC236}">
                <a16:creationId xmlns:a16="http://schemas.microsoft.com/office/drawing/2014/main" id="{B4E54847-8029-0F4D-AD47-C8AB6D4913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C8140B-DBDC-814B-A43B-00CEA44ABA4E}"/>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1044008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EBF1E-21CB-F849-A7B4-B2D2C19F63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4E82E4-B780-3444-8B55-592409714EA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CECB14-9723-8747-A1C7-57736371FC53}"/>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5" name="Footer Placeholder 4">
            <a:extLst>
              <a:ext uri="{FF2B5EF4-FFF2-40B4-BE49-F238E27FC236}">
                <a16:creationId xmlns:a16="http://schemas.microsoft.com/office/drawing/2014/main" id="{FAB55DA8-4D17-9C42-B462-440FE0732A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B3E2ED-599B-2549-BB40-244468F4129F}"/>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3624748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C787C8-678B-E44D-B8A8-15D82AAFA2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5F3DB0-4600-AF4E-8495-363AD1D819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6DD8D5-FEBE-F644-9A9C-35CE65F9A036}"/>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5" name="Footer Placeholder 4">
            <a:extLst>
              <a:ext uri="{FF2B5EF4-FFF2-40B4-BE49-F238E27FC236}">
                <a16:creationId xmlns:a16="http://schemas.microsoft.com/office/drawing/2014/main" id="{8E70A28A-45B0-2646-A4EC-CD14B2D8CD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5C5CBF-1F16-1743-AF99-40CBA9556DA3}"/>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806845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F38D9-8723-6F42-9A95-5C76AE3563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0A4E93-8D0B-3D4D-A120-883E9BE2AEE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7B29D0-028F-E44F-9A5F-1537CD37F23E}"/>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5" name="Footer Placeholder 4">
            <a:extLst>
              <a:ext uri="{FF2B5EF4-FFF2-40B4-BE49-F238E27FC236}">
                <a16:creationId xmlns:a16="http://schemas.microsoft.com/office/drawing/2014/main" id="{7523FDF4-32F9-3E4F-859E-206618F842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0D901F-416B-CE48-BB5A-DE342AA94EBB}"/>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31275692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26E57-63BB-524D-BB4E-0BCA775E82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2EA617E-54A7-EB4E-929C-43E06807CE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D9F14C5-FAF8-4249-B764-C6D1AA1DE38E}"/>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5" name="Footer Placeholder 4">
            <a:extLst>
              <a:ext uri="{FF2B5EF4-FFF2-40B4-BE49-F238E27FC236}">
                <a16:creationId xmlns:a16="http://schemas.microsoft.com/office/drawing/2014/main" id="{9E347B11-71D9-D849-BF57-B29123A053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41E4CA-98C9-434A-B239-CBB48DB9514E}"/>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2349413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FD4C9-F9AE-0543-93F3-4475C0B23F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B4CDCA-5719-A34B-8369-FCD2B7EC057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723115-EED3-A644-A401-C9690137875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DFC5CD-6DDC-1949-BE64-216CDC2D96A3}"/>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6" name="Footer Placeholder 5">
            <a:extLst>
              <a:ext uri="{FF2B5EF4-FFF2-40B4-BE49-F238E27FC236}">
                <a16:creationId xmlns:a16="http://schemas.microsoft.com/office/drawing/2014/main" id="{19F3420F-AC00-FE4F-AEDF-5FBDA4EA8D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65DC12-3FE6-E34F-8A08-8BA94963DA68}"/>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3483220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C253-B243-A844-A1C3-95610857B8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5FAB03-D57C-0D45-9C0F-936CD2B768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E7B9811-D6FB-BF41-A86A-A1306916EA4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AA2702-EB31-EF42-86E2-84F55BD14A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A0E6150-D732-AC4B-AFFD-0A97E4A65BF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376C08E-C16D-0A48-BD8D-9F29A77855D3}"/>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8" name="Footer Placeholder 7">
            <a:extLst>
              <a:ext uri="{FF2B5EF4-FFF2-40B4-BE49-F238E27FC236}">
                <a16:creationId xmlns:a16="http://schemas.microsoft.com/office/drawing/2014/main" id="{54317251-578E-8E47-8A45-D7D94B124B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1382FF-F499-4942-A021-43DB2E7DDA0C}"/>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40966097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E9B0B-2F5F-4A47-8CD3-3B4DFBE35D7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E20D6-0CBB-704B-9D61-DA6CFD3ABC42}"/>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4" name="Footer Placeholder 3">
            <a:extLst>
              <a:ext uri="{FF2B5EF4-FFF2-40B4-BE49-F238E27FC236}">
                <a16:creationId xmlns:a16="http://schemas.microsoft.com/office/drawing/2014/main" id="{0BB8389F-72CA-6B4F-B8CD-E4E6FDB15C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A7E749-4573-C44C-9CE4-AC33E90579EA}"/>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34835631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0F2EBE-02A8-684F-AF73-1ED5C5213041}"/>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3" name="Footer Placeholder 2">
            <a:extLst>
              <a:ext uri="{FF2B5EF4-FFF2-40B4-BE49-F238E27FC236}">
                <a16:creationId xmlns:a16="http://schemas.microsoft.com/office/drawing/2014/main" id="{C0893F2C-2DD0-D440-A566-9D145257EB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E5434BA-88CE-7A42-BDD8-FDF1107FEEA7}"/>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2897771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2982D-3406-A94B-81D3-5B9D50636A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FE9BA9F-EFDF-4444-80A1-214747E856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04AD9BA-9D60-EC41-90BA-6D94A7C0FE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8FBA80A-CDE2-FE42-B65E-E5098CEF01A4}"/>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6" name="Footer Placeholder 5">
            <a:extLst>
              <a:ext uri="{FF2B5EF4-FFF2-40B4-BE49-F238E27FC236}">
                <a16:creationId xmlns:a16="http://schemas.microsoft.com/office/drawing/2014/main" id="{ADB3894F-1F30-714A-85C4-41C613DE2B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893F5F-676D-F84D-93B6-E14BFFA3B1C7}"/>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371932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48BF3-23BA-E145-94C5-995E408604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CFC4B9-56E6-5F4E-A641-9C3EE88CE0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33B863E-1EBD-6B49-861C-DBC4BB20A0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2D682A5-FF98-B74B-A1DB-CFC25110EA04}"/>
              </a:ext>
            </a:extLst>
          </p:cNvPr>
          <p:cNvSpPr>
            <a:spLocks noGrp="1"/>
          </p:cNvSpPr>
          <p:nvPr>
            <p:ph type="dt" sz="half" idx="10"/>
          </p:nvPr>
        </p:nvSpPr>
        <p:spPr/>
        <p:txBody>
          <a:bodyPr/>
          <a:lstStyle/>
          <a:p>
            <a:fld id="{BBE82975-11C8-C442-98A0-47A312083D41}" type="datetimeFigureOut">
              <a:rPr lang="en-US" smtClean="0"/>
              <a:t>3/21/21</a:t>
            </a:fld>
            <a:endParaRPr lang="en-US"/>
          </a:p>
        </p:txBody>
      </p:sp>
      <p:sp>
        <p:nvSpPr>
          <p:cNvPr id="6" name="Footer Placeholder 5">
            <a:extLst>
              <a:ext uri="{FF2B5EF4-FFF2-40B4-BE49-F238E27FC236}">
                <a16:creationId xmlns:a16="http://schemas.microsoft.com/office/drawing/2014/main" id="{EA86D1B2-866A-5C4A-AC91-85B2AC609A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1D25E3-C5F9-0E4D-87C3-34C5D5B2BF12}"/>
              </a:ext>
            </a:extLst>
          </p:cNvPr>
          <p:cNvSpPr>
            <a:spLocks noGrp="1"/>
          </p:cNvSpPr>
          <p:nvPr>
            <p:ph type="sldNum" sz="quarter" idx="12"/>
          </p:nvPr>
        </p:nvSpPr>
        <p:spPr/>
        <p:txBody>
          <a:bodyPr/>
          <a:lstStyle/>
          <a:p>
            <a:fld id="{FB0400E9-F1C7-9247-B747-5922BAF97538}" type="slidenum">
              <a:rPr lang="en-US" smtClean="0"/>
              <a:t>‹#›</a:t>
            </a:fld>
            <a:endParaRPr lang="en-US"/>
          </a:p>
        </p:txBody>
      </p:sp>
    </p:spTree>
    <p:extLst>
      <p:ext uri="{BB962C8B-B14F-4D97-AF65-F5344CB8AC3E}">
        <p14:creationId xmlns:p14="http://schemas.microsoft.com/office/powerpoint/2010/main" val="3528558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B75E46-1AE6-CB43-9C70-6B60608265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ABE76E-9CE2-5041-A730-6BD49F175F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1DCBD0-CE40-6942-8F97-124D99C3D4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E82975-11C8-C442-98A0-47A312083D41}" type="datetimeFigureOut">
              <a:rPr lang="en-US" smtClean="0"/>
              <a:t>3/21/21</a:t>
            </a:fld>
            <a:endParaRPr lang="en-US"/>
          </a:p>
        </p:txBody>
      </p:sp>
      <p:sp>
        <p:nvSpPr>
          <p:cNvPr id="5" name="Footer Placeholder 4">
            <a:extLst>
              <a:ext uri="{FF2B5EF4-FFF2-40B4-BE49-F238E27FC236}">
                <a16:creationId xmlns:a16="http://schemas.microsoft.com/office/drawing/2014/main" id="{AE335C05-F902-C74B-AE3D-0034FD645A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29863A5-EFC2-CA48-9B8B-5F8000E340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0400E9-F1C7-9247-B747-5922BAF97538}" type="slidenum">
              <a:rPr lang="en-US" smtClean="0"/>
              <a:t>‹#›</a:t>
            </a:fld>
            <a:endParaRPr lang="en-US"/>
          </a:p>
        </p:txBody>
      </p:sp>
    </p:spTree>
    <p:extLst>
      <p:ext uri="{BB962C8B-B14F-4D97-AF65-F5344CB8AC3E}">
        <p14:creationId xmlns:p14="http://schemas.microsoft.com/office/powerpoint/2010/main" val="42342924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172.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74.png"/><Relationship Id="rId4" Type="http://schemas.openxmlformats.org/officeDocument/2006/relationships/image" Target="../media/image173.png"/></Relationships>
</file>

<file path=ppt/slides/_rels/slide101.xml.rels><?xml version="1.0" encoding="UTF-8" standalone="yes"?>
<Relationships xmlns="http://schemas.openxmlformats.org/package/2006/relationships"><Relationship Id="rId3" Type="http://schemas.openxmlformats.org/officeDocument/2006/relationships/image" Target="../media/image175.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76.png"/></Relationships>
</file>

<file path=ppt/slides/_rels/slide102.xml.rels><?xml version="1.0" encoding="UTF-8" standalone="yes"?>
<Relationships xmlns="http://schemas.openxmlformats.org/package/2006/relationships"><Relationship Id="rId3" Type="http://schemas.openxmlformats.org/officeDocument/2006/relationships/image" Target="../media/image175.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77.png"/><Relationship Id="rId4" Type="http://schemas.openxmlformats.org/officeDocument/2006/relationships/image" Target="../media/image176.png"/></Relationships>
</file>

<file path=ppt/slides/_rels/slide103.xml.rels><?xml version="1.0" encoding="UTF-8" standalone="yes"?>
<Relationships xmlns="http://schemas.openxmlformats.org/package/2006/relationships"><Relationship Id="rId3" Type="http://schemas.openxmlformats.org/officeDocument/2006/relationships/image" Target="../media/image175.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178.png"/><Relationship Id="rId5" Type="http://schemas.openxmlformats.org/officeDocument/2006/relationships/image" Target="../media/image177.png"/><Relationship Id="rId4" Type="http://schemas.openxmlformats.org/officeDocument/2006/relationships/image" Target="../media/image176.png"/></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trijov.com/sources/demoDataGen.php"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2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7.png"/></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71.png"/><Relationship Id="rId4" Type="http://schemas.openxmlformats.org/officeDocument/2006/relationships/image" Target="../media/image70.png"/></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4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73.png"/><Relationship Id="rId4" Type="http://schemas.openxmlformats.org/officeDocument/2006/relationships/image" Target="../media/image7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81.png"/><Relationship Id="rId4" Type="http://schemas.openxmlformats.org/officeDocument/2006/relationships/image" Target="../media/image17.png"/></Relationships>
</file>

<file path=ppt/slides/_rels/slide59.xml.rels><?xml version="1.0" encoding="UTF-8" standalone="yes"?>
<Relationships xmlns="http://schemas.openxmlformats.org/package/2006/relationships"><Relationship Id="rId8" Type="http://schemas.openxmlformats.org/officeDocument/2006/relationships/image" Target="../media/image1610.png"/><Relationship Id="rId13" Type="http://schemas.openxmlformats.org/officeDocument/2006/relationships/image" Target="../media/image85.png"/><Relationship Id="rId18" Type="http://schemas.openxmlformats.org/officeDocument/2006/relationships/image" Target="../media/image90.png"/><Relationship Id="rId3" Type="http://schemas.openxmlformats.org/officeDocument/2006/relationships/image" Target="../media/image1010.png"/><Relationship Id="rId7" Type="http://schemas.openxmlformats.org/officeDocument/2006/relationships/image" Target="../media/image1510.png"/><Relationship Id="rId12" Type="http://schemas.openxmlformats.org/officeDocument/2006/relationships/image" Target="../media/image84.png"/><Relationship Id="rId17" Type="http://schemas.openxmlformats.org/officeDocument/2006/relationships/image" Target="../media/image89.png"/><Relationship Id="rId2" Type="http://schemas.openxmlformats.org/officeDocument/2006/relationships/image" Target="../media/image910.png"/><Relationship Id="rId16" Type="http://schemas.openxmlformats.org/officeDocument/2006/relationships/image" Target="../media/image88.png"/><Relationship Id="rId20" Type="http://schemas.openxmlformats.org/officeDocument/2006/relationships/image" Target="../media/image92.png"/><Relationship Id="rId1" Type="http://schemas.openxmlformats.org/officeDocument/2006/relationships/slideLayout" Target="../slideLayouts/slideLayout2.xml"/><Relationship Id="rId6" Type="http://schemas.openxmlformats.org/officeDocument/2006/relationships/image" Target="../media/image1410.png"/><Relationship Id="rId11" Type="http://schemas.openxmlformats.org/officeDocument/2006/relationships/image" Target="../media/image83.png"/><Relationship Id="rId5" Type="http://schemas.openxmlformats.org/officeDocument/2006/relationships/image" Target="../media/image1210.png"/><Relationship Id="rId15" Type="http://schemas.openxmlformats.org/officeDocument/2006/relationships/image" Target="../media/image87.png"/><Relationship Id="rId10" Type="http://schemas.openxmlformats.org/officeDocument/2006/relationships/image" Target="../media/image82.png"/><Relationship Id="rId19" Type="http://schemas.openxmlformats.org/officeDocument/2006/relationships/image" Target="../media/image91.png"/><Relationship Id="rId4" Type="http://schemas.openxmlformats.org/officeDocument/2006/relationships/image" Target="../media/image1110.png"/><Relationship Id="rId9" Type="http://schemas.openxmlformats.org/officeDocument/2006/relationships/image" Target="../media/image171.png"/><Relationship Id="rId14" Type="http://schemas.openxmlformats.org/officeDocument/2006/relationships/image" Target="../media/image8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8" Type="http://schemas.openxmlformats.org/officeDocument/2006/relationships/image" Target="../media/image1610.png"/><Relationship Id="rId13" Type="http://schemas.openxmlformats.org/officeDocument/2006/relationships/image" Target="../media/image85.png"/><Relationship Id="rId18" Type="http://schemas.openxmlformats.org/officeDocument/2006/relationships/image" Target="../media/image91.png"/><Relationship Id="rId3" Type="http://schemas.openxmlformats.org/officeDocument/2006/relationships/image" Target="../media/image1010.png"/><Relationship Id="rId21" Type="http://schemas.openxmlformats.org/officeDocument/2006/relationships/image" Target="../media/image93.png"/><Relationship Id="rId7" Type="http://schemas.openxmlformats.org/officeDocument/2006/relationships/image" Target="../media/image1510.png"/><Relationship Id="rId12" Type="http://schemas.openxmlformats.org/officeDocument/2006/relationships/image" Target="../media/image84.png"/><Relationship Id="rId17" Type="http://schemas.openxmlformats.org/officeDocument/2006/relationships/image" Target="../media/image90.png"/><Relationship Id="rId2" Type="http://schemas.openxmlformats.org/officeDocument/2006/relationships/image" Target="../media/image910.png"/><Relationship Id="rId16" Type="http://schemas.openxmlformats.org/officeDocument/2006/relationships/image" Target="../media/image89.png"/><Relationship Id="rId20" Type="http://schemas.openxmlformats.org/officeDocument/2006/relationships/image" Target="../media/image86.png"/><Relationship Id="rId1" Type="http://schemas.openxmlformats.org/officeDocument/2006/relationships/slideLayout" Target="../slideLayouts/slideLayout2.xml"/><Relationship Id="rId6" Type="http://schemas.openxmlformats.org/officeDocument/2006/relationships/image" Target="../media/image1410.png"/><Relationship Id="rId11" Type="http://schemas.openxmlformats.org/officeDocument/2006/relationships/image" Target="../media/image83.png"/><Relationship Id="rId5" Type="http://schemas.openxmlformats.org/officeDocument/2006/relationships/image" Target="../media/image1210.png"/><Relationship Id="rId15" Type="http://schemas.openxmlformats.org/officeDocument/2006/relationships/image" Target="../media/image88.png"/><Relationship Id="rId10" Type="http://schemas.openxmlformats.org/officeDocument/2006/relationships/image" Target="../media/image82.png"/><Relationship Id="rId19" Type="http://schemas.openxmlformats.org/officeDocument/2006/relationships/image" Target="../media/image92.png"/><Relationship Id="rId4" Type="http://schemas.openxmlformats.org/officeDocument/2006/relationships/image" Target="../media/image1110.png"/><Relationship Id="rId9" Type="http://schemas.openxmlformats.org/officeDocument/2006/relationships/image" Target="../media/image171.png"/><Relationship Id="rId14" Type="http://schemas.openxmlformats.org/officeDocument/2006/relationships/image" Target="../media/image87.png"/></Relationships>
</file>

<file path=ppt/slides/_rels/slide61.xml.rels><?xml version="1.0" encoding="UTF-8" standalone="yes"?>
<Relationships xmlns="http://schemas.openxmlformats.org/package/2006/relationships"><Relationship Id="rId8" Type="http://schemas.openxmlformats.org/officeDocument/2006/relationships/image" Target="../media/image1610.png"/><Relationship Id="rId13" Type="http://schemas.openxmlformats.org/officeDocument/2006/relationships/image" Target="../media/image85.png"/><Relationship Id="rId18" Type="http://schemas.openxmlformats.org/officeDocument/2006/relationships/image" Target="../media/image91.png"/><Relationship Id="rId3" Type="http://schemas.openxmlformats.org/officeDocument/2006/relationships/image" Target="../media/image1010.png"/><Relationship Id="rId21" Type="http://schemas.openxmlformats.org/officeDocument/2006/relationships/image" Target="../media/image93.png"/><Relationship Id="rId7" Type="http://schemas.openxmlformats.org/officeDocument/2006/relationships/image" Target="../media/image1510.png"/><Relationship Id="rId12" Type="http://schemas.openxmlformats.org/officeDocument/2006/relationships/image" Target="../media/image84.png"/><Relationship Id="rId17" Type="http://schemas.openxmlformats.org/officeDocument/2006/relationships/image" Target="../media/image90.png"/><Relationship Id="rId2" Type="http://schemas.openxmlformats.org/officeDocument/2006/relationships/image" Target="../media/image910.png"/><Relationship Id="rId16" Type="http://schemas.openxmlformats.org/officeDocument/2006/relationships/image" Target="../media/image89.png"/><Relationship Id="rId20" Type="http://schemas.openxmlformats.org/officeDocument/2006/relationships/image" Target="../media/image86.png"/><Relationship Id="rId1" Type="http://schemas.openxmlformats.org/officeDocument/2006/relationships/slideLayout" Target="../slideLayouts/slideLayout2.xml"/><Relationship Id="rId6" Type="http://schemas.openxmlformats.org/officeDocument/2006/relationships/image" Target="../media/image1410.png"/><Relationship Id="rId11" Type="http://schemas.openxmlformats.org/officeDocument/2006/relationships/image" Target="../media/image83.png"/><Relationship Id="rId5" Type="http://schemas.openxmlformats.org/officeDocument/2006/relationships/image" Target="../media/image1210.png"/><Relationship Id="rId15" Type="http://schemas.openxmlformats.org/officeDocument/2006/relationships/image" Target="../media/image88.png"/><Relationship Id="rId10" Type="http://schemas.openxmlformats.org/officeDocument/2006/relationships/image" Target="../media/image82.png"/><Relationship Id="rId19" Type="http://schemas.openxmlformats.org/officeDocument/2006/relationships/image" Target="../media/image92.png"/><Relationship Id="rId4" Type="http://schemas.openxmlformats.org/officeDocument/2006/relationships/image" Target="../media/image1110.png"/><Relationship Id="rId9" Type="http://schemas.openxmlformats.org/officeDocument/2006/relationships/image" Target="../media/image171.png"/><Relationship Id="rId14" Type="http://schemas.openxmlformats.org/officeDocument/2006/relationships/image" Target="../media/image87.png"/><Relationship Id="rId22" Type="http://schemas.openxmlformats.org/officeDocument/2006/relationships/image" Target="../media/image94.png"/></Relationships>
</file>

<file path=ppt/slides/_rels/slide62.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8" Type="http://schemas.openxmlformats.org/officeDocument/2006/relationships/image" Target="../media/image102.png"/><Relationship Id="rId3" Type="http://schemas.openxmlformats.org/officeDocument/2006/relationships/image" Target="../media/image97.png"/><Relationship Id="rId7" Type="http://schemas.openxmlformats.org/officeDocument/2006/relationships/image" Target="../media/image101.png"/><Relationship Id="rId2" Type="http://schemas.openxmlformats.org/officeDocument/2006/relationships/image" Target="../media/image910.png"/><Relationship Id="rId1" Type="http://schemas.openxmlformats.org/officeDocument/2006/relationships/slideLayout" Target="../slideLayouts/slideLayout2.xml"/><Relationship Id="rId6" Type="http://schemas.openxmlformats.org/officeDocument/2006/relationships/image" Target="../media/image100.png"/><Relationship Id="rId5" Type="http://schemas.openxmlformats.org/officeDocument/2006/relationships/image" Target="../media/image99.png"/><Relationship Id="rId4" Type="http://schemas.openxmlformats.org/officeDocument/2006/relationships/image" Target="../media/image98.png"/></Relationships>
</file>

<file path=ppt/slides/_rels/slide66.xml.rels><?xml version="1.0" encoding="UTF-8" standalone="yes"?>
<Relationships xmlns="http://schemas.openxmlformats.org/package/2006/relationships"><Relationship Id="rId8" Type="http://schemas.openxmlformats.org/officeDocument/2006/relationships/image" Target="../media/image101.png"/><Relationship Id="rId3" Type="http://schemas.openxmlformats.org/officeDocument/2006/relationships/image" Target="../media/image97.png"/><Relationship Id="rId7" Type="http://schemas.openxmlformats.org/officeDocument/2006/relationships/image" Target="../media/image100.png"/><Relationship Id="rId2" Type="http://schemas.openxmlformats.org/officeDocument/2006/relationships/image" Target="../media/image910.png"/><Relationship Id="rId1" Type="http://schemas.openxmlformats.org/officeDocument/2006/relationships/slideLayout" Target="../slideLayouts/slideLayout2.xml"/><Relationship Id="rId6" Type="http://schemas.openxmlformats.org/officeDocument/2006/relationships/image" Target="../media/image102.png"/><Relationship Id="rId5" Type="http://schemas.openxmlformats.org/officeDocument/2006/relationships/image" Target="../media/image99.png"/><Relationship Id="rId4" Type="http://schemas.openxmlformats.org/officeDocument/2006/relationships/image" Target="../media/image98.png"/><Relationship Id="rId9" Type="http://schemas.openxmlformats.org/officeDocument/2006/relationships/image" Target="../media/image103.png"/></Relationships>
</file>

<file path=ppt/slides/_rels/slide67.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11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19" Type="http://schemas.openxmlformats.org/officeDocument/2006/relationships/image" Target="../media/image120.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68.xml.rels><?xml version="1.0" encoding="UTF-8" standalone="yes"?>
<Relationships xmlns="http://schemas.openxmlformats.org/package/2006/relationships"><Relationship Id="rId8" Type="http://schemas.openxmlformats.org/officeDocument/2006/relationships/image" Target="../media/image113.png"/><Relationship Id="rId13" Type="http://schemas.openxmlformats.org/officeDocument/2006/relationships/image" Target="../media/image40.png"/><Relationship Id="rId18" Type="http://schemas.openxmlformats.org/officeDocument/2006/relationships/image" Target="../media/image105.png"/><Relationship Id="rId3" Type="http://schemas.openxmlformats.org/officeDocument/2006/relationships/image" Target="../media/image108.png"/><Relationship Id="rId7" Type="http://schemas.openxmlformats.org/officeDocument/2006/relationships/image" Target="../media/image112.png"/><Relationship Id="rId12" Type="http://schemas.openxmlformats.org/officeDocument/2006/relationships/image" Target="../media/image117.png"/><Relationship Id="rId17" Type="http://schemas.openxmlformats.org/officeDocument/2006/relationships/image" Target="../media/image104.png"/><Relationship Id="rId2" Type="http://schemas.openxmlformats.org/officeDocument/2006/relationships/image" Target="../media/image107.png"/><Relationship Id="rId16" Type="http://schemas.openxmlformats.org/officeDocument/2006/relationships/image" Target="../media/image121.png"/><Relationship Id="rId1" Type="http://schemas.openxmlformats.org/officeDocument/2006/relationships/slideLayout" Target="../slideLayouts/slideLayout2.xml"/><Relationship Id="rId6" Type="http://schemas.openxmlformats.org/officeDocument/2006/relationships/image" Target="../media/image111.png"/><Relationship Id="rId11" Type="http://schemas.openxmlformats.org/officeDocument/2006/relationships/image" Target="../media/image116.png"/><Relationship Id="rId5" Type="http://schemas.openxmlformats.org/officeDocument/2006/relationships/image" Target="../media/image110.png"/><Relationship Id="rId15" Type="http://schemas.openxmlformats.org/officeDocument/2006/relationships/image" Target="../media/image119.png"/><Relationship Id="rId10" Type="http://schemas.openxmlformats.org/officeDocument/2006/relationships/image" Target="../media/image115.png"/><Relationship Id="rId19" Type="http://schemas.openxmlformats.org/officeDocument/2006/relationships/image" Target="../media/image106.png"/><Relationship Id="rId4" Type="http://schemas.openxmlformats.org/officeDocument/2006/relationships/image" Target="../media/image109.png"/><Relationship Id="rId9" Type="http://schemas.openxmlformats.org/officeDocument/2006/relationships/image" Target="../media/image114.png"/><Relationship Id="rId14" Type="http://schemas.openxmlformats.org/officeDocument/2006/relationships/image" Target="../media/image118.png"/></Relationships>
</file>

<file path=ppt/slides/_rels/slide69.xml.rels><?xml version="1.0" encoding="UTF-8" standalone="yes"?>
<Relationships xmlns="http://schemas.openxmlformats.org/package/2006/relationships"><Relationship Id="rId8" Type="http://schemas.openxmlformats.org/officeDocument/2006/relationships/image" Target="../media/image114.png"/><Relationship Id="rId13" Type="http://schemas.openxmlformats.org/officeDocument/2006/relationships/image" Target="../media/image118.png"/><Relationship Id="rId18" Type="http://schemas.openxmlformats.org/officeDocument/2006/relationships/image" Target="../media/image111.png"/><Relationship Id="rId3" Type="http://schemas.openxmlformats.org/officeDocument/2006/relationships/image" Target="../media/image105.png"/><Relationship Id="rId7" Type="http://schemas.openxmlformats.org/officeDocument/2006/relationships/image" Target="../media/image113.png"/><Relationship Id="rId12" Type="http://schemas.openxmlformats.org/officeDocument/2006/relationships/image" Target="../media/image40.png"/><Relationship Id="rId17" Type="http://schemas.openxmlformats.org/officeDocument/2006/relationships/image" Target="../media/image108.png"/><Relationship Id="rId2" Type="http://schemas.openxmlformats.org/officeDocument/2006/relationships/image" Target="../media/image104.png"/><Relationship Id="rId16" Type="http://schemas.openxmlformats.org/officeDocument/2006/relationships/image" Target="../media/image107.png"/><Relationship Id="rId1" Type="http://schemas.openxmlformats.org/officeDocument/2006/relationships/slideLayout" Target="../slideLayouts/slideLayout2.xml"/><Relationship Id="rId6" Type="http://schemas.openxmlformats.org/officeDocument/2006/relationships/image" Target="../media/image110.png"/><Relationship Id="rId11" Type="http://schemas.openxmlformats.org/officeDocument/2006/relationships/image" Target="../media/image117.png"/><Relationship Id="rId5" Type="http://schemas.openxmlformats.org/officeDocument/2006/relationships/image" Target="../media/image109.png"/><Relationship Id="rId15" Type="http://schemas.openxmlformats.org/officeDocument/2006/relationships/image" Target="../media/image121.png"/><Relationship Id="rId10" Type="http://schemas.openxmlformats.org/officeDocument/2006/relationships/image" Target="../media/image116.png"/><Relationship Id="rId19" Type="http://schemas.openxmlformats.org/officeDocument/2006/relationships/image" Target="../media/image112.png"/><Relationship Id="rId4" Type="http://schemas.openxmlformats.org/officeDocument/2006/relationships/image" Target="../media/image106.png"/><Relationship Id="rId9" Type="http://schemas.openxmlformats.org/officeDocument/2006/relationships/image" Target="../media/image115.png"/><Relationship Id="rId14" Type="http://schemas.openxmlformats.org/officeDocument/2006/relationships/image" Target="../media/image11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8" Type="http://schemas.openxmlformats.org/officeDocument/2006/relationships/image" Target="../media/image114.png"/><Relationship Id="rId13" Type="http://schemas.openxmlformats.org/officeDocument/2006/relationships/image" Target="../media/image118.png"/><Relationship Id="rId18" Type="http://schemas.openxmlformats.org/officeDocument/2006/relationships/image" Target="../media/image111.png"/><Relationship Id="rId3" Type="http://schemas.openxmlformats.org/officeDocument/2006/relationships/image" Target="../media/image105.png"/><Relationship Id="rId7" Type="http://schemas.openxmlformats.org/officeDocument/2006/relationships/image" Target="../media/image113.png"/><Relationship Id="rId12" Type="http://schemas.openxmlformats.org/officeDocument/2006/relationships/image" Target="../media/image40.png"/><Relationship Id="rId17" Type="http://schemas.openxmlformats.org/officeDocument/2006/relationships/image" Target="../media/image108.png"/><Relationship Id="rId2" Type="http://schemas.openxmlformats.org/officeDocument/2006/relationships/image" Target="../media/image104.png"/><Relationship Id="rId16" Type="http://schemas.openxmlformats.org/officeDocument/2006/relationships/image" Target="../media/image107.png"/><Relationship Id="rId1" Type="http://schemas.openxmlformats.org/officeDocument/2006/relationships/slideLayout" Target="../slideLayouts/slideLayout2.xml"/><Relationship Id="rId6" Type="http://schemas.openxmlformats.org/officeDocument/2006/relationships/image" Target="../media/image110.png"/><Relationship Id="rId11" Type="http://schemas.openxmlformats.org/officeDocument/2006/relationships/image" Target="../media/image117.png"/><Relationship Id="rId5" Type="http://schemas.openxmlformats.org/officeDocument/2006/relationships/image" Target="../media/image109.png"/><Relationship Id="rId15" Type="http://schemas.openxmlformats.org/officeDocument/2006/relationships/image" Target="../media/image121.png"/><Relationship Id="rId10" Type="http://schemas.openxmlformats.org/officeDocument/2006/relationships/image" Target="../media/image116.png"/><Relationship Id="rId19" Type="http://schemas.openxmlformats.org/officeDocument/2006/relationships/image" Target="../media/image112.png"/><Relationship Id="rId4" Type="http://schemas.openxmlformats.org/officeDocument/2006/relationships/image" Target="../media/image106.png"/><Relationship Id="rId9" Type="http://schemas.openxmlformats.org/officeDocument/2006/relationships/image" Target="../media/image115.png"/><Relationship Id="rId14" Type="http://schemas.openxmlformats.org/officeDocument/2006/relationships/image" Target="../media/image119.png"/></Relationships>
</file>

<file path=ppt/slides/_rels/slide71.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40.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21.png"/><Relationship Id="rId2" Type="http://schemas.openxmlformats.org/officeDocument/2006/relationships/image" Target="../media/image104.png"/><Relationship Id="rId16" Type="http://schemas.openxmlformats.org/officeDocument/2006/relationships/image" Target="../media/image119.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8.png"/><Relationship Id="rId10" Type="http://schemas.openxmlformats.org/officeDocument/2006/relationships/image" Target="../media/image112.png"/><Relationship Id="rId19" Type="http://schemas.openxmlformats.org/officeDocument/2006/relationships/image" Target="../media/image117.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72.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11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19" Type="http://schemas.openxmlformats.org/officeDocument/2006/relationships/image" Target="../media/image120.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73.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11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19" Type="http://schemas.openxmlformats.org/officeDocument/2006/relationships/image" Target="../media/image120.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74.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11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20" Type="http://schemas.openxmlformats.org/officeDocument/2006/relationships/image" Target="../media/image122.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19" Type="http://schemas.openxmlformats.org/officeDocument/2006/relationships/image" Target="../media/image120.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75.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11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19" Type="http://schemas.openxmlformats.org/officeDocument/2006/relationships/image" Target="../media/image120.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76.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11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77.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11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78.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11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20" Type="http://schemas.openxmlformats.org/officeDocument/2006/relationships/image" Target="../media/image124.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19" Type="http://schemas.openxmlformats.org/officeDocument/2006/relationships/image" Target="../media/image123.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79.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5.png"/><Relationship Id="rId18" Type="http://schemas.openxmlformats.org/officeDocument/2006/relationships/image" Target="../media/image11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20" Type="http://schemas.openxmlformats.org/officeDocument/2006/relationships/image" Target="../media/image126.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19" Type="http://schemas.openxmlformats.org/officeDocument/2006/relationships/image" Target="../media/image125.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16.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27.png"/><Relationship Id="rId18" Type="http://schemas.openxmlformats.org/officeDocument/2006/relationships/image" Target="../media/image129.png"/><Relationship Id="rId3" Type="http://schemas.openxmlformats.org/officeDocument/2006/relationships/image" Target="../media/image105.png"/><Relationship Id="rId7" Type="http://schemas.openxmlformats.org/officeDocument/2006/relationships/image" Target="../media/image109.png"/><Relationship Id="rId12" Type="http://schemas.openxmlformats.org/officeDocument/2006/relationships/image" Target="../media/image114.png"/><Relationship Id="rId17" Type="http://schemas.openxmlformats.org/officeDocument/2006/relationships/image" Target="../media/image118.png"/><Relationship Id="rId2" Type="http://schemas.openxmlformats.org/officeDocument/2006/relationships/image" Target="../media/image104.png"/><Relationship Id="rId16" Type="http://schemas.openxmlformats.org/officeDocument/2006/relationships/image" Target="../media/image40.png"/><Relationship Id="rId20" Type="http://schemas.openxmlformats.org/officeDocument/2006/relationships/image" Target="../media/image13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1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19" Type="http://schemas.openxmlformats.org/officeDocument/2006/relationships/image" Target="../media/image125.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28.png"/></Relationships>
</file>

<file path=ppt/slides/_rels/slide81.xml.rels><?xml version="1.0" encoding="UTF-8" standalone="yes"?>
<Relationships xmlns="http://schemas.openxmlformats.org/package/2006/relationships"><Relationship Id="rId8" Type="http://schemas.openxmlformats.org/officeDocument/2006/relationships/image" Target="../media/image132.png"/><Relationship Id="rId13" Type="http://schemas.openxmlformats.org/officeDocument/2006/relationships/image" Target="../media/image135.png"/><Relationship Id="rId18" Type="http://schemas.openxmlformats.org/officeDocument/2006/relationships/image" Target="../media/image138.png"/><Relationship Id="rId3" Type="http://schemas.openxmlformats.org/officeDocument/2006/relationships/image" Target="../media/image105.png"/><Relationship Id="rId7" Type="http://schemas.openxmlformats.org/officeDocument/2006/relationships/image" Target="../media/image131.png"/><Relationship Id="rId12" Type="http://schemas.openxmlformats.org/officeDocument/2006/relationships/image" Target="../media/image134.png"/><Relationship Id="rId17" Type="http://schemas.openxmlformats.org/officeDocument/2006/relationships/image" Target="../media/image137.png"/><Relationship Id="rId2" Type="http://schemas.openxmlformats.org/officeDocument/2006/relationships/image" Target="../media/image104.png"/><Relationship Id="rId16" Type="http://schemas.openxmlformats.org/officeDocument/2006/relationships/image" Target="../media/image40.png"/><Relationship Id="rId20" Type="http://schemas.openxmlformats.org/officeDocument/2006/relationships/image" Target="../media/image13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33.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19" Type="http://schemas.openxmlformats.org/officeDocument/2006/relationships/image" Target="../media/image125.png"/><Relationship Id="rId4" Type="http://schemas.openxmlformats.org/officeDocument/2006/relationships/image" Target="../media/image106.png"/><Relationship Id="rId9" Type="http://schemas.openxmlformats.org/officeDocument/2006/relationships/image" Target="../media/image111.png"/><Relationship Id="rId14" Type="http://schemas.openxmlformats.org/officeDocument/2006/relationships/image" Target="../media/image136.png"/></Relationships>
</file>

<file path=ppt/slides/_rels/slide82.xml.rels><?xml version="1.0" encoding="UTF-8" standalone="yes"?>
<Relationships xmlns="http://schemas.openxmlformats.org/package/2006/relationships"><Relationship Id="rId8" Type="http://schemas.openxmlformats.org/officeDocument/2006/relationships/image" Target="../media/image133.png"/><Relationship Id="rId13" Type="http://schemas.openxmlformats.org/officeDocument/2006/relationships/image" Target="../media/image40.png"/><Relationship Id="rId3" Type="http://schemas.openxmlformats.org/officeDocument/2006/relationships/image" Target="../media/image108.png"/><Relationship Id="rId7" Type="http://schemas.openxmlformats.org/officeDocument/2006/relationships/image" Target="../media/image112.png"/><Relationship Id="rId12" Type="http://schemas.openxmlformats.org/officeDocument/2006/relationships/image" Target="../media/image117.png"/><Relationship Id="rId17" Type="http://schemas.openxmlformats.org/officeDocument/2006/relationships/image" Target="../media/image130.png"/><Relationship Id="rId2" Type="http://schemas.openxmlformats.org/officeDocument/2006/relationships/image" Target="../media/image107.png"/><Relationship Id="rId16" Type="http://schemas.openxmlformats.org/officeDocument/2006/relationships/image" Target="../media/image125.png"/><Relationship Id="rId1" Type="http://schemas.openxmlformats.org/officeDocument/2006/relationships/slideLayout" Target="../slideLayouts/slideLayout2.xml"/><Relationship Id="rId6" Type="http://schemas.openxmlformats.org/officeDocument/2006/relationships/image" Target="../media/image111.png"/><Relationship Id="rId11" Type="http://schemas.openxmlformats.org/officeDocument/2006/relationships/image" Target="../media/image136.png"/><Relationship Id="rId5" Type="http://schemas.openxmlformats.org/officeDocument/2006/relationships/image" Target="../media/image132.png"/><Relationship Id="rId15" Type="http://schemas.openxmlformats.org/officeDocument/2006/relationships/image" Target="../media/image138.png"/><Relationship Id="rId10" Type="http://schemas.openxmlformats.org/officeDocument/2006/relationships/image" Target="../media/image135.png"/><Relationship Id="rId4" Type="http://schemas.openxmlformats.org/officeDocument/2006/relationships/image" Target="../media/image131.png"/><Relationship Id="rId9" Type="http://schemas.openxmlformats.org/officeDocument/2006/relationships/image" Target="../media/image134.png"/><Relationship Id="rId14" Type="http://schemas.openxmlformats.org/officeDocument/2006/relationships/image" Target="../media/image137.png"/></Relationships>
</file>

<file path=ppt/slides/_rels/slide83.xml.rels><?xml version="1.0" encoding="UTF-8" standalone="yes"?>
<Relationships xmlns="http://schemas.openxmlformats.org/package/2006/relationships"><Relationship Id="rId8" Type="http://schemas.openxmlformats.org/officeDocument/2006/relationships/image" Target="../media/image135.png"/><Relationship Id="rId13" Type="http://schemas.openxmlformats.org/officeDocument/2006/relationships/image" Target="../media/image138.png"/><Relationship Id="rId3" Type="http://schemas.openxmlformats.org/officeDocument/2006/relationships/image" Target="../media/image131.png"/><Relationship Id="rId7" Type="http://schemas.openxmlformats.org/officeDocument/2006/relationships/image" Target="../media/image134.png"/><Relationship Id="rId12" Type="http://schemas.openxmlformats.org/officeDocument/2006/relationships/image" Target="../media/image137.png"/><Relationship Id="rId2" Type="http://schemas.openxmlformats.org/officeDocument/2006/relationships/image" Target="../media/image107.png"/><Relationship Id="rId1" Type="http://schemas.openxmlformats.org/officeDocument/2006/relationships/slideLayout" Target="../slideLayouts/slideLayout2.xml"/><Relationship Id="rId6" Type="http://schemas.openxmlformats.org/officeDocument/2006/relationships/image" Target="../media/image133.png"/><Relationship Id="rId11" Type="http://schemas.openxmlformats.org/officeDocument/2006/relationships/image" Target="../media/image40.png"/><Relationship Id="rId5" Type="http://schemas.openxmlformats.org/officeDocument/2006/relationships/image" Target="../media/image112.png"/><Relationship Id="rId15" Type="http://schemas.openxmlformats.org/officeDocument/2006/relationships/image" Target="../media/image130.png"/><Relationship Id="rId10" Type="http://schemas.openxmlformats.org/officeDocument/2006/relationships/image" Target="../media/image117.png"/><Relationship Id="rId4" Type="http://schemas.openxmlformats.org/officeDocument/2006/relationships/image" Target="../media/image132.png"/><Relationship Id="rId9" Type="http://schemas.openxmlformats.org/officeDocument/2006/relationships/image" Target="../media/image136.png"/><Relationship Id="rId14" Type="http://schemas.openxmlformats.org/officeDocument/2006/relationships/image" Target="../media/image125.png"/></Relationships>
</file>

<file path=ppt/slides/_rels/slide84.xml.rels><?xml version="1.0" encoding="UTF-8" standalone="yes"?>
<Relationships xmlns="http://schemas.openxmlformats.org/package/2006/relationships"><Relationship Id="rId8" Type="http://schemas.openxmlformats.org/officeDocument/2006/relationships/image" Target="../media/image135.png"/><Relationship Id="rId13" Type="http://schemas.openxmlformats.org/officeDocument/2006/relationships/image" Target="../media/image125.png"/><Relationship Id="rId3" Type="http://schemas.openxmlformats.org/officeDocument/2006/relationships/image" Target="../media/image131.png"/><Relationship Id="rId7" Type="http://schemas.openxmlformats.org/officeDocument/2006/relationships/image" Target="../media/image134.png"/><Relationship Id="rId12" Type="http://schemas.openxmlformats.org/officeDocument/2006/relationships/image" Target="../media/image138.png"/><Relationship Id="rId2" Type="http://schemas.openxmlformats.org/officeDocument/2006/relationships/image" Target="../media/image107.png"/><Relationship Id="rId1" Type="http://schemas.openxmlformats.org/officeDocument/2006/relationships/slideLayout" Target="../slideLayouts/slideLayout2.xml"/><Relationship Id="rId6" Type="http://schemas.openxmlformats.org/officeDocument/2006/relationships/image" Target="../media/image133.png"/><Relationship Id="rId11" Type="http://schemas.openxmlformats.org/officeDocument/2006/relationships/image" Target="../media/image137.png"/><Relationship Id="rId5" Type="http://schemas.openxmlformats.org/officeDocument/2006/relationships/image" Target="../media/image112.png"/><Relationship Id="rId10" Type="http://schemas.openxmlformats.org/officeDocument/2006/relationships/image" Target="../media/image117.png"/><Relationship Id="rId4" Type="http://schemas.openxmlformats.org/officeDocument/2006/relationships/image" Target="../media/image132.png"/><Relationship Id="rId9" Type="http://schemas.openxmlformats.org/officeDocument/2006/relationships/image" Target="../media/image136.png"/><Relationship Id="rId14" Type="http://schemas.openxmlformats.org/officeDocument/2006/relationships/image" Target="../media/image130.png"/></Relationships>
</file>

<file path=ppt/slides/_rels/slide85.xml.rels><?xml version="1.0" encoding="UTF-8" standalone="yes"?>
<Relationships xmlns="http://schemas.openxmlformats.org/package/2006/relationships"><Relationship Id="rId8" Type="http://schemas.openxmlformats.org/officeDocument/2006/relationships/image" Target="../media/image135.png"/><Relationship Id="rId13" Type="http://schemas.openxmlformats.org/officeDocument/2006/relationships/image" Target="../media/image125.png"/><Relationship Id="rId3" Type="http://schemas.openxmlformats.org/officeDocument/2006/relationships/image" Target="../media/image131.png"/><Relationship Id="rId7" Type="http://schemas.openxmlformats.org/officeDocument/2006/relationships/image" Target="../media/image134.png"/><Relationship Id="rId12" Type="http://schemas.openxmlformats.org/officeDocument/2006/relationships/image" Target="../media/image138.png"/><Relationship Id="rId2" Type="http://schemas.openxmlformats.org/officeDocument/2006/relationships/image" Target="../media/image107.png"/><Relationship Id="rId1" Type="http://schemas.openxmlformats.org/officeDocument/2006/relationships/slideLayout" Target="../slideLayouts/slideLayout2.xml"/><Relationship Id="rId6" Type="http://schemas.openxmlformats.org/officeDocument/2006/relationships/image" Target="../media/image133.png"/><Relationship Id="rId11" Type="http://schemas.openxmlformats.org/officeDocument/2006/relationships/image" Target="../media/image137.png"/><Relationship Id="rId5" Type="http://schemas.openxmlformats.org/officeDocument/2006/relationships/image" Target="../media/image112.png"/><Relationship Id="rId15" Type="http://schemas.openxmlformats.org/officeDocument/2006/relationships/image" Target="../media/image139.png"/><Relationship Id="rId10" Type="http://schemas.openxmlformats.org/officeDocument/2006/relationships/image" Target="../media/image117.png"/><Relationship Id="rId4" Type="http://schemas.openxmlformats.org/officeDocument/2006/relationships/image" Target="../media/image132.png"/><Relationship Id="rId9" Type="http://schemas.openxmlformats.org/officeDocument/2006/relationships/image" Target="../media/image136.png"/><Relationship Id="rId14" Type="http://schemas.openxmlformats.org/officeDocument/2006/relationships/image" Target="../media/image126.png"/></Relationships>
</file>

<file path=ppt/slides/_rels/slide86.xml.rels><?xml version="1.0" encoding="UTF-8" standalone="yes"?>
<Relationships xmlns="http://schemas.openxmlformats.org/package/2006/relationships"><Relationship Id="rId8" Type="http://schemas.openxmlformats.org/officeDocument/2006/relationships/image" Target="../media/image135.png"/><Relationship Id="rId13" Type="http://schemas.openxmlformats.org/officeDocument/2006/relationships/image" Target="../media/image125.png"/><Relationship Id="rId3" Type="http://schemas.openxmlformats.org/officeDocument/2006/relationships/image" Target="../media/image131.png"/><Relationship Id="rId7" Type="http://schemas.openxmlformats.org/officeDocument/2006/relationships/image" Target="../media/image134.png"/><Relationship Id="rId12" Type="http://schemas.openxmlformats.org/officeDocument/2006/relationships/image" Target="../media/image138.png"/><Relationship Id="rId2" Type="http://schemas.openxmlformats.org/officeDocument/2006/relationships/image" Target="../media/image107.png"/><Relationship Id="rId1" Type="http://schemas.openxmlformats.org/officeDocument/2006/relationships/slideLayout" Target="../slideLayouts/slideLayout2.xml"/><Relationship Id="rId6" Type="http://schemas.openxmlformats.org/officeDocument/2006/relationships/image" Target="../media/image133.png"/><Relationship Id="rId11" Type="http://schemas.openxmlformats.org/officeDocument/2006/relationships/image" Target="../media/image137.png"/><Relationship Id="rId5" Type="http://schemas.openxmlformats.org/officeDocument/2006/relationships/image" Target="../media/image112.png"/><Relationship Id="rId15" Type="http://schemas.openxmlformats.org/officeDocument/2006/relationships/image" Target="../media/image140.png"/><Relationship Id="rId10" Type="http://schemas.openxmlformats.org/officeDocument/2006/relationships/image" Target="../media/image117.png"/><Relationship Id="rId4" Type="http://schemas.openxmlformats.org/officeDocument/2006/relationships/image" Target="../media/image132.png"/><Relationship Id="rId9" Type="http://schemas.openxmlformats.org/officeDocument/2006/relationships/image" Target="../media/image136.png"/><Relationship Id="rId14" Type="http://schemas.openxmlformats.org/officeDocument/2006/relationships/image" Target="../media/image126.png"/></Relationships>
</file>

<file path=ppt/slides/_rels/slide87.xml.rels><?xml version="1.0" encoding="UTF-8" standalone="yes"?>
<Relationships xmlns="http://schemas.openxmlformats.org/package/2006/relationships"><Relationship Id="rId8" Type="http://schemas.openxmlformats.org/officeDocument/2006/relationships/image" Target="../media/image135.png"/><Relationship Id="rId13" Type="http://schemas.openxmlformats.org/officeDocument/2006/relationships/image" Target="../media/image125.png"/><Relationship Id="rId3" Type="http://schemas.openxmlformats.org/officeDocument/2006/relationships/image" Target="../media/image131.png"/><Relationship Id="rId7" Type="http://schemas.openxmlformats.org/officeDocument/2006/relationships/image" Target="../media/image134.png"/><Relationship Id="rId12" Type="http://schemas.openxmlformats.org/officeDocument/2006/relationships/image" Target="../media/image138.png"/><Relationship Id="rId2" Type="http://schemas.openxmlformats.org/officeDocument/2006/relationships/image" Target="../media/image107.png"/><Relationship Id="rId1" Type="http://schemas.openxmlformats.org/officeDocument/2006/relationships/slideLayout" Target="../slideLayouts/slideLayout2.xml"/><Relationship Id="rId6" Type="http://schemas.openxmlformats.org/officeDocument/2006/relationships/image" Target="../media/image133.png"/><Relationship Id="rId11" Type="http://schemas.openxmlformats.org/officeDocument/2006/relationships/image" Target="../media/image137.png"/><Relationship Id="rId5" Type="http://schemas.openxmlformats.org/officeDocument/2006/relationships/image" Target="../media/image112.png"/><Relationship Id="rId15" Type="http://schemas.openxmlformats.org/officeDocument/2006/relationships/image" Target="../media/image141.png"/><Relationship Id="rId10" Type="http://schemas.openxmlformats.org/officeDocument/2006/relationships/image" Target="../media/image117.png"/><Relationship Id="rId4" Type="http://schemas.openxmlformats.org/officeDocument/2006/relationships/image" Target="../media/image132.png"/><Relationship Id="rId9" Type="http://schemas.openxmlformats.org/officeDocument/2006/relationships/image" Target="../media/image136.png"/><Relationship Id="rId14" Type="http://schemas.openxmlformats.org/officeDocument/2006/relationships/image" Target="../media/image126.png"/></Relationships>
</file>

<file path=ppt/slides/_rels/slide88.xml.rels><?xml version="1.0" encoding="UTF-8" standalone="yes"?>
<Relationships xmlns="http://schemas.openxmlformats.org/package/2006/relationships"><Relationship Id="rId8" Type="http://schemas.openxmlformats.org/officeDocument/2006/relationships/image" Target="../media/image135.png"/><Relationship Id="rId13" Type="http://schemas.openxmlformats.org/officeDocument/2006/relationships/image" Target="../media/image125.png"/><Relationship Id="rId3" Type="http://schemas.openxmlformats.org/officeDocument/2006/relationships/image" Target="../media/image131.png"/><Relationship Id="rId7" Type="http://schemas.openxmlformats.org/officeDocument/2006/relationships/image" Target="../media/image134.png"/><Relationship Id="rId12" Type="http://schemas.openxmlformats.org/officeDocument/2006/relationships/image" Target="../media/image138.png"/><Relationship Id="rId2" Type="http://schemas.openxmlformats.org/officeDocument/2006/relationships/image" Target="../media/image107.png"/><Relationship Id="rId1" Type="http://schemas.openxmlformats.org/officeDocument/2006/relationships/slideLayout" Target="../slideLayouts/slideLayout2.xml"/><Relationship Id="rId6" Type="http://schemas.openxmlformats.org/officeDocument/2006/relationships/image" Target="../media/image133.png"/><Relationship Id="rId11" Type="http://schemas.openxmlformats.org/officeDocument/2006/relationships/image" Target="../media/image137.png"/><Relationship Id="rId5" Type="http://schemas.openxmlformats.org/officeDocument/2006/relationships/image" Target="../media/image112.png"/><Relationship Id="rId15" Type="http://schemas.openxmlformats.org/officeDocument/2006/relationships/image" Target="../media/image142.png"/><Relationship Id="rId10" Type="http://schemas.openxmlformats.org/officeDocument/2006/relationships/image" Target="../media/image117.png"/><Relationship Id="rId4" Type="http://schemas.openxmlformats.org/officeDocument/2006/relationships/image" Target="../media/image132.png"/><Relationship Id="rId9" Type="http://schemas.openxmlformats.org/officeDocument/2006/relationships/image" Target="../media/image136.png"/><Relationship Id="rId14" Type="http://schemas.openxmlformats.org/officeDocument/2006/relationships/image" Target="../media/image126.png"/></Relationships>
</file>

<file path=ppt/slides/_rels/slide89.xml.rels><?xml version="1.0" encoding="UTF-8" standalone="yes"?>
<Relationships xmlns="http://schemas.openxmlformats.org/package/2006/relationships"><Relationship Id="rId8" Type="http://schemas.openxmlformats.org/officeDocument/2006/relationships/image" Target="../media/image135.png"/><Relationship Id="rId13" Type="http://schemas.openxmlformats.org/officeDocument/2006/relationships/image" Target="../media/image125.png"/><Relationship Id="rId3" Type="http://schemas.openxmlformats.org/officeDocument/2006/relationships/image" Target="../media/image131.png"/><Relationship Id="rId7" Type="http://schemas.openxmlformats.org/officeDocument/2006/relationships/image" Target="../media/image134.png"/><Relationship Id="rId12" Type="http://schemas.openxmlformats.org/officeDocument/2006/relationships/image" Target="../media/image138.png"/><Relationship Id="rId2" Type="http://schemas.openxmlformats.org/officeDocument/2006/relationships/image" Target="../media/image107.png"/><Relationship Id="rId1" Type="http://schemas.openxmlformats.org/officeDocument/2006/relationships/slideLayout" Target="../slideLayouts/slideLayout2.xml"/><Relationship Id="rId6" Type="http://schemas.openxmlformats.org/officeDocument/2006/relationships/image" Target="../media/image133.png"/><Relationship Id="rId11" Type="http://schemas.openxmlformats.org/officeDocument/2006/relationships/image" Target="../media/image137.png"/><Relationship Id="rId5" Type="http://schemas.openxmlformats.org/officeDocument/2006/relationships/image" Target="../media/image112.png"/><Relationship Id="rId15" Type="http://schemas.openxmlformats.org/officeDocument/2006/relationships/image" Target="../media/image143.png"/><Relationship Id="rId10" Type="http://schemas.openxmlformats.org/officeDocument/2006/relationships/image" Target="../media/image117.png"/><Relationship Id="rId4" Type="http://schemas.openxmlformats.org/officeDocument/2006/relationships/image" Target="../media/image132.png"/><Relationship Id="rId9" Type="http://schemas.openxmlformats.org/officeDocument/2006/relationships/image" Target="../media/image136.png"/><Relationship Id="rId14" Type="http://schemas.openxmlformats.org/officeDocument/2006/relationships/image" Target="../media/image126.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8" Type="http://schemas.openxmlformats.org/officeDocument/2006/relationships/image" Target="../media/image135.png"/><Relationship Id="rId13" Type="http://schemas.openxmlformats.org/officeDocument/2006/relationships/image" Target="../media/image125.png"/><Relationship Id="rId3" Type="http://schemas.openxmlformats.org/officeDocument/2006/relationships/image" Target="../media/image131.png"/><Relationship Id="rId7" Type="http://schemas.openxmlformats.org/officeDocument/2006/relationships/image" Target="../media/image134.png"/><Relationship Id="rId12" Type="http://schemas.openxmlformats.org/officeDocument/2006/relationships/image" Target="../media/image138.png"/><Relationship Id="rId17" Type="http://schemas.openxmlformats.org/officeDocument/2006/relationships/image" Target="../media/image145.png"/><Relationship Id="rId2" Type="http://schemas.openxmlformats.org/officeDocument/2006/relationships/image" Target="../media/image107.png"/><Relationship Id="rId16" Type="http://schemas.openxmlformats.org/officeDocument/2006/relationships/image" Target="../media/image144.png"/><Relationship Id="rId1" Type="http://schemas.openxmlformats.org/officeDocument/2006/relationships/slideLayout" Target="../slideLayouts/slideLayout2.xml"/><Relationship Id="rId6" Type="http://schemas.openxmlformats.org/officeDocument/2006/relationships/image" Target="../media/image133.png"/><Relationship Id="rId11" Type="http://schemas.openxmlformats.org/officeDocument/2006/relationships/image" Target="../media/image137.png"/><Relationship Id="rId5" Type="http://schemas.openxmlformats.org/officeDocument/2006/relationships/image" Target="../media/image112.png"/><Relationship Id="rId15" Type="http://schemas.openxmlformats.org/officeDocument/2006/relationships/image" Target="../media/image143.png"/><Relationship Id="rId10" Type="http://schemas.openxmlformats.org/officeDocument/2006/relationships/image" Target="../media/image117.png"/><Relationship Id="rId4" Type="http://schemas.openxmlformats.org/officeDocument/2006/relationships/image" Target="../media/image132.png"/><Relationship Id="rId9" Type="http://schemas.openxmlformats.org/officeDocument/2006/relationships/image" Target="../media/image136.png"/><Relationship Id="rId14" Type="http://schemas.openxmlformats.org/officeDocument/2006/relationships/image" Target="../media/image126.png"/></Relationships>
</file>

<file path=ppt/slides/_rels/slide91.xml.rels><?xml version="1.0" encoding="UTF-8" standalone="yes"?>
<Relationships xmlns="http://schemas.openxmlformats.org/package/2006/relationships"><Relationship Id="rId8" Type="http://schemas.openxmlformats.org/officeDocument/2006/relationships/image" Target="../media/image135.png"/><Relationship Id="rId13" Type="http://schemas.openxmlformats.org/officeDocument/2006/relationships/image" Target="../media/image143.png"/><Relationship Id="rId18" Type="http://schemas.openxmlformats.org/officeDocument/2006/relationships/image" Target="../media/image150.png"/><Relationship Id="rId3" Type="http://schemas.openxmlformats.org/officeDocument/2006/relationships/image" Target="../media/image131.png"/><Relationship Id="rId21" Type="http://schemas.openxmlformats.org/officeDocument/2006/relationships/image" Target="../media/image153.png"/><Relationship Id="rId7" Type="http://schemas.openxmlformats.org/officeDocument/2006/relationships/image" Target="../media/image134.png"/><Relationship Id="rId12" Type="http://schemas.openxmlformats.org/officeDocument/2006/relationships/image" Target="../media/image126.png"/><Relationship Id="rId17" Type="http://schemas.openxmlformats.org/officeDocument/2006/relationships/image" Target="../media/image149.png"/><Relationship Id="rId2" Type="http://schemas.openxmlformats.org/officeDocument/2006/relationships/image" Target="../media/image107.png"/><Relationship Id="rId16" Type="http://schemas.openxmlformats.org/officeDocument/2006/relationships/image" Target="../media/image148.png"/><Relationship Id="rId20" Type="http://schemas.openxmlformats.org/officeDocument/2006/relationships/image" Target="../media/image152.png"/><Relationship Id="rId1" Type="http://schemas.openxmlformats.org/officeDocument/2006/relationships/slideLayout" Target="../slideLayouts/slideLayout2.xml"/><Relationship Id="rId6" Type="http://schemas.openxmlformats.org/officeDocument/2006/relationships/image" Target="../media/image133.png"/><Relationship Id="rId11" Type="http://schemas.openxmlformats.org/officeDocument/2006/relationships/image" Target="../media/image125.png"/><Relationship Id="rId5" Type="http://schemas.openxmlformats.org/officeDocument/2006/relationships/image" Target="../media/image112.png"/><Relationship Id="rId15" Type="http://schemas.openxmlformats.org/officeDocument/2006/relationships/image" Target="../media/image147.png"/><Relationship Id="rId10" Type="http://schemas.openxmlformats.org/officeDocument/2006/relationships/image" Target="../media/image117.png"/><Relationship Id="rId19" Type="http://schemas.openxmlformats.org/officeDocument/2006/relationships/image" Target="../media/image151.png"/><Relationship Id="rId4" Type="http://schemas.openxmlformats.org/officeDocument/2006/relationships/image" Target="../media/image132.png"/><Relationship Id="rId9" Type="http://schemas.openxmlformats.org/officeDocument/2006/relationships/image" Target="../media/image136.png"/><Relationship Id="rId14" Type="http://schemas.openxmlformats.org/officeDocument/2006/relationships/image" Target="../media/image146.png"/></Relationships>
</file>

<file path=ppt/slides/_rels/slide92.xml.rels><?xml version="1.0" encoding="UTF-8" standalone="yes"?>
<Relationships xmlns="http://schemas.openxmlformats.org/package/2006/relationships"><Relationship Id="rId8" Type="http://schemas.openxmlformats.org/officeDocument/2006/relationships/image" Target="../media/image155.png"/><Relationship Id="rId13" Type="http://schemas.openxmlformats.org/officeDocument/2006/relationships/image" Target="../media/image158.png"/><Relationship Id="rId18" Type="http://schemas.openxmlformats.org/officeDocument/2006/relationships/image" Target="../media/image161.png"/><Relationship Id="rId3" Type="http://schemas.openxmlformats.org/officeDocument/2006/relationships/image" Target="../media/image126.png"/><Relationship Id="rId7" Type="http://schemas.openxmlformats.org/officeDocument/2006/relationships/image" Target="../media/image154.png"/><Relationship Id="rId12" Type="http://schemas.openxmlformats.org/officeDocument/2006/relationships/image" Target="../media/image157.png"/><Relationship Id="rId17" Type="http://schemas.openxmlformats.org/officeDocument/2006/relationships/image" Target="../media/image160.png"/><Relationship Id="rId2" Type="http://schemas.openxmlformats.org/officeDocument/2006/relationships/image" Target="../media/image125.png"/><Relationship Id="rId16"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56.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4" Type="http://schemas.openxmlformats.org/officeDocument/2006/relationships/image" Target="../media/image143.png"/><Relationship Id="rId9" Type="http://schemas.openxmlformats.org/officeDocument/2006/relationships/image" Target="../media/image111.png"/><Relationship Id="rId14" Type="http://schemas.openxmlformats.org/officeDocument/2006/relationships/image" Target="../media/image159.png"/></Relationships>
</file>

<file path=ppt/slides/_rels/slide93.xml.rels><?xml version="1.0" encoding="UTF-8" standalone="yes"?>
<Relationships xmlns="http://schemas.openxmlformats.org/package/2006/relationships"><Relationship Id="rId8" Type="http://schemas.openxmlformats.org/officeDocument/2006/relationships/image" Target="../media/image155.png"/><Relationship Id="rId13" Type="http://schemas.openxmlformats.org/officeDocument/2006/relationships/image" Target="../media/image158.png"/><Relationship Id="rId18" Type="http://schemas.openxmlformats.org/officeDocument/2006/relationships/image" Target="../media/image161.png"/><Relationship Id="rId3" Type="http://schemas.openxmlformats.org/officeDocument/2006/relationships/image" Target="../media/image162.png"/><Relationship Id="rId7" Type="http://schemas.openxmlformats.org/officeDocument/2006/relationships/image" Target="../media/image154.png"/><Relationship Id="rId12" Type="http://schemas.openxmlformats.org/officeDocument/2006/relationships/image" Target="../media/image157.png"/><Relationship Id="rId17" Type="http://schemas.openxmlformats.org/officeDocument/2006/relationships/image" Target="../media/image160.png"/><Relationship Id="rId2" Type="http://schemas.openxmlformats.org/officeDocument/2006/relationships/image" Target="../media/image125.png"/><Relationship Id="rId16"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108.png"/><Relationship Id="rId11" Type="http://schemas.openxmlformats.org/officeDocument/2006/relationships/image" Target="../media/image156.png"/><Relationship Id="rId5" Type="http://schemas.openxmlformats.org/officeDocument/2006/relationships/image" Target="../media/image107.png"/><Relationship Id="rId15" Type="http://schemas.openxmlformats.org/officeDocument/2006/relationships/image" Target="../media/image117.png"/><Relationship Id="rId10" Type="http://schemas.openxmlformats.org/officeDocument/2006/relationships/image" Target="../media/image112.png"/><Relationship Id="rId4" Type="http://schemas.openxmlformats.org/officeDocument/2006/relationships/image" Target="../media/image143.png"/><Relationship Id="rId9" Type="http://schemas.openxmlformats.org/officeDocument/2006/relationships/image" Target="../media/image111.png"/><Relationship Id="rId14" Type="http://schemas.openxmlformats.org/officeDocument/2006/relationships/image" Target="../media/image159.png"/></Relationships>
</file>

<file path=ppt/slides/_rels/slide94.xml.rels><?xml version="1.0" encoding="UTF-8" standalone="yes"?>
<Relationships xmlns="http://schemas.openxmlformats.org/package/2006/relationships"><Relationship Id="rId2" Type="http://schemas.openxmlformats.org/officeDocument/2006/relationships/image" Target="../media/image16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165.png"/><Relationship Id="rId2" Type="http://schemas.openxmlformats.org/officeDocument/2006/relationships/image" Target="../media/image164.png"/><Relationship Id="rId1" Type="http://schemas.openxmlformats.org/officeDocument/2006/relationships/slideLayout" Target="../slideLayouts/slideLayout2.xml"/><Relationship Id="rId5" Type="http://schemas.openxmlformats.org/officeDocument/2006/relationships/image" Target="../media/image167.png"/><Relationship Id="rId4" Type="http://schemas.openxmlformats.org/officeDocument/2006/relationships/image" Target="../media/image166.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169.png"/><Relationship Id="rId2" Type="http://schemas.openxmlformats.org/officeDocument/2006/relationships/image" Target="../media/image168.png"/><Relationship Id="rId1" Type="http://schemas.openxmlformats.org/officeDocument/2006/relationships/slideLayout" Target="../slideLayouts/slideLayout2.xml"/><Relationship Id="rId4" Type="http://schemas.openxmlformats.org/officeDocument/2006/relationships/image" Target="../media/image170.png"/></Relationships>
</file>

<file path=ppt/slides/_rels/slide9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42AC2B2-BE48-F147-B8F0-C4214DE57FF7}"/>
              </a:ext>
            </a:extLst>
          </p:cNvPr>
          <p:cNvSpPr>
            <a:spLocks noGrp="1"/>
          </p:cNvSpPr>
          <p:nvPr>
            <p:ph type="subTitle" idx="1"/>
          </p:nvPr>
        </p:nvSpPr>
        <p:spPr>
          <a:xfrm>
            <a:off x="2099818" y="3766079"/>
            <a:ext cx="9144000" cy="2054980"/>
          </a:xfrm>
        </p:spPr>
        <p:txBody>
          <a:bodyPr>
            <a:normAutofit/>
          </a:bodyPr>
          <a:lstStyle/>
          <a:p>
            <a:pPr algn="l"/>
            <a:r>
              <a:rPr lang="en-US" sz="3200" b="1" dirty="0">
                <a:solidFill>
                  <a:srgbClr val="C00000"/>
                </a:solidFill>
                <a:latin typeface="Avenir Medium" panose="02000503020000020003" pitchFamily="2" charset="0"/>
              </a:rPr>
              <a:t>Harvard IACS</a:t>
            </a:r>
          </a:p>
          <a:p>
            <a:pPr algn="l"/>
            <a:r>
              <a:rPr lang="en-US" dirty="0">
                <a:solidFill>
                  <a:schemeClr val="tx1">
                    <a:lumMod val="75000"/>
                    <a:lumOff val="25000"/>
                  </a:schemeClr>
                </a:solidFill>
                <a:latin typeface="Avenir Medium" panose="02000503020000020003" pitchFamily="2" charset="0"/>
              </a:rPr>
              <a:t>CS109B</a:t>
            </a:r>
          </a:p>
          <a:p>
            <a:pPr algn="l"/>
            <a:r>
              <a:rPr lang="en-US" sz="1800" dirty="0">
                <a:solidFill>
                  <a:schemeClr val="tx1">
                    <a:lumMod val="75000"/>
                    <a:lumOff val="25000"/>
                  </a:schemeClr>
                </a:solidFill>
                <a:latin typeface="Avenir Medium" panose="02000503020000020003" pitchFamily="2" charset="0"/>
              </a:rPr>
              <a:t>Pavlos Protopapas, Mark Glickman, and Chris Tanner</a:t>
            </a:r>
          </a:p>
        </p:txBody>
      </p:sp>
      <p:grpSp>
        <p:nvGrpSpPr>
          <p:cNvPr id="4" name="Group 3">
            <a:extLst>
              <a:ext uri="{FF2B5EF4-FFF2-40B4-BE49-F238E27FC236}">
                <a16:creationId xmlns:a16="http://schemas.microsoft.com/office/drawing/2014/main" id="{1F66A7DC-809D-3741-93BC-D14DE36F96EC}"/>
              </a:ext>
            </a:extLst>
          </p:cNvPr>
          <p:cNvGrpSpPr>
            <a:grpSpLocks noChangeAspect="1"/>
          </p:cNvGrpSpPr>
          <p:nvPr/>
        </p:nvGrpSpPr>
        <p:grpSpPr>
          <a:xfrm>
            <a:off x="7891509" y="3690215"/>
            <a:ext cx="1789742" cy="1001334"/>
            <a:chOff x="3383860" y="4092499"/>
            <a:chExt cx="1774304" cy="1102997"/>
          </a:xfrm>
        </p:grpSpPr>
        <p:pic>
          <p:nvPicPr>
            <p:cNvPr id="5" name="Picture 4" descr="iacs.png">
              <a:extLst>
                <a:ext uri="{FF2B5EF4-FFF2-40B4-BE49-F238E27FC236}">
                  <a16:creationId xmlns:a16="http://schemas.microsoft.com/office/drawing/2014/main" id="{9086F760-9B6C-E246-8627-D5679938DA1E}"/>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3383860" y="4092501"/>
              <a:ext cx="874886" cy="1102995"/>
            </a:xfrm>
            <a:prstGeom prst="rect">
              <a:avLst/>
            </a:prstGeom>
          </p:spPr>
        </p:pic>
        <p:pic>
          <p:nvPicPr>
            <p:cNvPr id="6" name="Picture 5" descr="harvard.png">
              <a:extLst>
                <a:ext uri="{FF2B5EF4-FFF2-40B4-BE49-F238E27FC236}">
                  <a16:creationId xmlns:a16="http://schemas.microsoft.com/office/drawing/2014/main" id="{0F533E74-7ECE-6C40-86AD-66A084918B0E}"/>
                </a:ext>
              </a:extLst>
            </p:cNvPr>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4283769" y="4092499"/>
              <a:ext cx="874395" cy="1102995"/>
            </a:xfrm>
            <a:prstGeom prst="rect">
              <a:avLst/>
            </a:prstGeom>
          </p:spPr>
        </p:pic>
      </p:grpSp>
      <p:sp>
        <p:nvSpPr>
          <p:cNvPr id="7" name="Rectangle 6">
            <a:extLst>
              <a:ext uri="{FF2B5EF4-FFF2-40B4-BE49-F238E27FC236}">
                <a16:creationId xmlns:a16="http://schemas.microsoft.com/office/drawing/2014/main" id="{C00021C8-F00C-6C43-B330-F8BA8DD2CC26}"/>
              </a:ext>
            </a:extLst>
          </p:cNvPr>
          <p:cNvSpPr/>
          <p:nvPr/>
        </p:nvSpPr>
        <p:spPr>
          <a:xfrm>
            <a:off x="2009021" y="3303329"/>
            <a:ext cx="7806044" cy="99664"/>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10095D9-816C-7842-801A-6D3B6EE1281A}"/>
              </a:ext>
            </a:extLst>
          </p:cNvPr>
          <p:cNvSpPr/>
          <p:nvPr/>
        </p:nvSpPr>
        <p:spPr>
          <a:xfrm>
            <a:off x="2009021" y="3392360"/>
            <a:ext cx="7806044" cy="86497"/>
          </a:xfrm>
          <a:prstGeom prst="rect">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8EBC667-27E4-3A43-9E29-B8A44ADC4F14}"/>
              </a:ext>
            </a:extLst>
          </p:cNvPr>
          <p:cNvSpPr/>
          <p:nvPr/>
        </p:nvSpPr>
        <p:spPr>
          <a:xfrm>
            <a:off x="2090946" y="2415684"/>
            <a:ext cx="7116553" cy="461665"/>
          </a:xfrm>
          <a:prstGeom prst="rect">
            <a:avLst/>
          </a:prstGeom>
        </p:spPr>
        <p:txBody>
          <a:bodyPr wrap="square">
            <a:spAutoFit/>
          </a:bodyPr>
          <a:lstStyle/>
          <a:p>
            <a:r>
              <a:rPr lang="en-US" sz="2400" b="1" dirty="0">
                <a:latin typeface="Avenir Book" panose="02000503020000020003" pitchFamily="2" charset="0"/>
              </a:rPr>
              <a:t>What have we learned, and where are we now?</a:t>
            </a:r>
          </a:p>
        </p:txBody>
      </p:sp>
      <p:sp>
        <p:nvSpPr>
          <p:cNvPr id="2" name="Title 1">
            <a:extLst>
              <a:ext uri="{FF2B5EF4-FFF2-40B4-BE49-F238E27FC236}">
                <a16:creationId xmlns:a16="http://schemas.microsoft.com/office/drawing/2014/main" id="{B535824E-0329-7345-8870-B3763055EC9A}"/>
              </a:ext>
            </a:extLst>
          </p:cNvPr>
          <p:cNvSpPr>
            <a:spLocks noGrp="1"/>
          </p:cNvSpPr>
          <p:nvPr>
            <p:ph type="ctrTitle"/>
          </p:nvPr>
        </p:nvSpPr>
        <p:spPr>
          <a:xfrm>
            <a:off x="2009021" y="1534078"/>
            <a:ext cx="9312569" cy="805742"/>
          </a:xfrm>
        </p:spPr>
        <p:txBody>
          <a:bodyPr anchor="b" anchorCtr="0">
            <a:normAutofit/>
          </a:bodyPr>
          <a:lstStyle/>
          <a:p>
            <a:pPr algn="l"/>
            <a:r>
              <a:rPr lang="en-US" sz="4000" dirty="0">
                <a:latin typeface="Avenir Medium" panose="02000503020000020003" pitchFamily="2" charset="0"/>
              </a:rPr>
              <a:t>CS109B Recap</a:t>
            </a:r>
            <a:endParaRPr lang="en-US" sz="2400" dirty="0">
              <a:latin typeface="Avenir Medium" panose="02000503020000020003" pitchFamily="2" charset="0"/>
            </a:endParaRPr>
          </a:p>
        </p:txBody>
      </p:sp>
    </p:spTree>
    <p:extLst>
      <p:ext uri="{BB962C8B-B14F-4D97-AF65-F5344CB8AC3E}">
        <p14:creationId xmlns:p14="http://schemas.microsoft.com/office/powerpoint/2010/main" val="3337523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982074D-40BA-7544-9D39-C583E61B212E}"/>
                  </a:ext>
                </a:extLst>
              </p:cNvPr>
              <p:cNvSpPr txBox="1"/>
              <p:nvPr/>
            </p:nvSpPr>
            <p:spPr>
              <a:xfrm>
                <a:off x="2268492" y="3749961"/>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r>
                        <a:rPr lang="en-US" sz="2800" b="0" i="1" smtClean="0">
                          <a:solidFill>
                            <a:schemeClr val="tx1"/>
                          </a:solidFill>
                          <a:latin typeface="Cambria Math" panose="02040503050406030204" pitchFamily="18" charset="0"/>
                        </a:rPr>
                        <m:t>+ </m:t>
                      </m:r>
                      <m:r>
                        <a:rPr lang="en-US" sz="2800" b="0" i="1" smtClean="0">
                          <a:solidFill>
                            <a:schemeClr val="tx1"/>
                          </a:solidFill>
                          <a:latin typeface="Cambria Math" panose="02040503050406030204" pitchFamily="18" charset="0"/>
                          <a:ea typeface="Cambria Math" panose="02040503050406030204" pitchFamily="18" charset="0"/>
                        </a:rPr>
                        <m:t>𝜀</m:t>
                      </m:r>
                    </m:oMath>
                  </m:oMathPara>
                </a14:m>
                <a:endParaRPr lang="en-US" sz="2800" dirty="0">
                  <a:solidFill>
                    <a:schemeClr val="accent1">
                      <a:lumMod val="75000"/>
                    </a:schemeClr>
                  </a:solidFill>
                </a:endParaRPr>
              </a:p>
            </p:txBody>
          </p:sp>
        </mc:Choice>
        <mc:Fallback xmlns="">
          <p:sp>
            <p:nvSpPr>
              <p:cNvPr id="29" name="TextBox 28">
                <a:extLst>
                  <a:ext uri="{FF2B5EF4-FFF2-40B4-BE49-F238E27FC236}">
                    <a16:creationId xmlns:a16="http://schemas.microsoft.com/office/drawing/2014/main" id="{8982074D-40BA-7544-9D39-C583E61B212E}"/>
                  </a:ext>
                </a:extLst>
              </p:cNvPr>
              <p:cNvSpPr txBox="1">
                <a:spLocks noRot="1" noChangeAspect="1" noMove="1" noResize="1" noEditPoints="1" noAdjustHandles="1" noChangeArrowheads="1" noChangeShapeType="1" noTextEdit="1"/>
              </p:cNvSpPr>
              <p:nvPr/>
            </p:nvSpPr>
            <p:spPr>
              <a:xfrm>
                <a:off x="2268492" y="3749961"/>
                <a:ext cx="2263140" cy="430887"/>
              </a:xfrm>
              <a:prstGeom prst="rect">
                <a:avLst/>
              </a:prstGeom>
              <a:blipFill>
                <a:blip r:embed="rId2"/>
                <a:stretch>
                  <a:fillRect l="-2235" t="-5714" b="-34286"/>
                </a:stretch>
              </a:blipFill>
            </p:spPr>
            <p:txBody>
              <a:bodyPr/>
              <a:lstStyle/>
              <a:p>
                <a:r>
                  <a:rPr lang="en-US">
                    <a:noFill/>
                  </a:rPr>
                  <a:t> </a:t>
                </a:r>
              </a:p>
            </p:txBody>
          </p:sp>
        </mc:Fallback>
      </mc:AlternateContent>
      <p:sp>
        <p:nvSpPr>
          <p:cNvPr id="30" name="TextBox 29">
            <a:extLst>
              <a:ext uri="{FF2B5EF4-FFF2-40B4-BE49-F238E27FC236}">
                <a16:creationId xmlns:a16="http://schemas.microsoft.com/office/drawing/2014/main" id="{1B63AD76-BA56-384E-992E-452E1EEF2310}"/>
              </a:ext>
            </a:extLst>
          </p:cNvPr>
          <p:cNvSpPr txBox="1"/>
          <p:nvPr/>
        </p:nvSpPr>
        <p:spPr>
          <a:xfrm>
            <a:off x="68546" y="545724"/>
            <a:ext cx="5110669" cy="4965462"/>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 (e.g. </a:t>
            </a:r>
            <a:r>
              <a:rPr lang="en-US" sz="2400" b="1" dirty="0">
                <a:latin typeface="Avenir Next" panose="020B0503020202020204" pitchFamily="34" charset="0"/>
              </a:rPr>
              <a:t>Temp</a:t>
            </a:r>
            <a:r>
              <a:rPr lang="en-US" sz="2400" dirty="0">
                <a:latin typeface="Avenir Next" panose="020B0503020202020204" pitchFamily="34" charset="0"/>
              </a:rPr>
              <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Let’s divide our data and learn how data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is related to data </a:t>
            </a:r>
            <a:r>
              <a:rPr lang="en-US" sz="2400" b="1" dirty="0">
                <a:solidFill>
                  <a:schemeClr val="accent1">
                    <a:lumMod val="75000"/>
                  </a:schemeClr>
                </a:solidFill>
                <a:latin typeface="Avenir Next" panose="020B0503020202020204" pitchFamily="34" charset="0"/>
              </a:rPr>
              <a:t>Y</a:t>
            </a:r>
            <a:endParaRPr lang="en-US" sz="2400"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Assert that: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Want a model that is:</a:t>
            </a:r>
          </a:p>
          <a:p>
            <a:pPr marL="800100" lvl="1" indent="-342900">
              <a:spcBef>
                <a:spcPts val="2000"/>
              </a:spcBef>
              <a:buFont typeface="Arial" panose="020B0604020202020204" pitchFamily="34" charset="0"/>
              <a:buChar char="•"/>
            </a:pPr>
            <a:r>
              <a:rPr lang="en-US" sz="2400" dirty="0">
                <a:solidFill>
                  <a:srgbClr val="C00000"/>
                </a:solidFill>
                <a:latin typeface="Avenir Next" panose="020B0503020202020204" pitchFamily="34" charset="0"/>
              </a:rPr>
              <a:t>Supervised</a:t>
            </a:r>
          </a:p>
        </p:txBody>
      </p:sp>
      <p:sp>
        <p:nvSpPr>
          <p:cNvPr id="25" name="Rectangle 24">
            <a:extLst>
              <a:ext uri="{FF2B5EF4-FFF2-40B4-BE49-F238E27FC236}">
                <a16:creationId xmlns:a16="http://schemas.microsoft.com/office/drawing/2014/main" id="{E311B5F0-C4C7-9242-B4C7-4082E371D17C}"/>
              </a:ext>
            </a:extLst>
          </p:cNvPr>
          <p:cNvSpPr/>
          <p:nvPr/>
        </p:nvSpPr>
        <p:spPr>
          <a:xfrm>
            <a:off x="102185" y="126281"/>
            <a:ext cx="5110669" cy="612718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sp>
        <p:nvSpPr>
          <p:cNvPr id="3" name="Rectangle 2">
            <a:extLst>
              <a:ext uri="{FF2B5EF4-FFF2-40B4-BE49-F238E27FC236}">
                <a16:creationId xmlns:a16="http://schemas.microsoft.com/office/drawing/2014/main" id="{E2400A40-8F4A-724C-A1F4-A34735EC7033}"/>
              </a:ext>
            </a:extLst>
          </p:cNvPr>
          <p:cNvSpPr/>
          <p:nvPr/>
        </p:nvSpPr>
        <p:spPr>
          <a:xfrm>
            <a:off x="861987" y="4995747"/>
            <a:ext cx="1758549" cy="457200"/>
          </a:xfrm>
          <a:prstGeom prst="rect">
            <a:avLst/>
          </a:prstGeom>
          <a:solidFill>
            <a:srgbClr val="C00000">
              <a:alpha val="1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8A4344D-F1C0-574D-9E55-6EF6E18C3F0F}"/>
              </a:ext>
            </a:extLst>
          </p:cNvPr>
          <p:cNvSpPr/>
          <p:nvPr/>
        </p:nvSpPr>
        <p:spPr>
          <a:xfrm>
            <a:off x="71669" y="5008009"/>
            <a:ext cx="2563522" cy="461665"/>
          </a:xfrm>
          <a:prstGeom prst="rect">
            <a:avLst/>
          </a:prstGeom>
        </p:spPr>
        <p:txBody>
          <a:bodyPr wrap="none">
            <a:spAutoFit/>
          </a:bodyPr>
          <a:lstStyle/>
          <a:p>
            <a:pPr marL="800100" lvl="1" indent="-342900">
              <a:spcBef>
                <a:spcPts val="2000"/>
              </a:spcBef>
              <a:buFont typeface="Arial" panose="020B0604020202020204" pitchFamily="34" charset="0"/>
              <a:buChar char="•"/>
            </a:pPr>
            <a:r>
              <a:rPr lang="en-US" sz="2400" dirty="0">
                <a:solidFill>
                  <a:srgbClr val="C00000"/>
                </a:solidFill>
                <a:latin typeface="Avenir Next" panose="020B0503020202020204" pitchFamily="34" charset="0"/>
              </a:rPr>
              <a:t>Supervised</a:t>
            </a:r>
          </a:p>
        </p:txBody>
      </p:sp>
      <p:sp>
        <p:nvSpPr>
          <p:cNvPr id="13" name="Rectangle 12">
            <a:extLst>
              <a:ext uri="{FF2B5EF4-FFF2-40B4-BE49-F238E27FC236}">
                <a16:creationId xmlns:a16="http://schemas.microsoft.com/office/drawing/2014/main" id="{48AC093D-8460-8241-98DE-46BA48C9B42A}"/>
              </a:ext>
            </a:extLst>
          </p:cNvPr>
          <p:cNvSpPr/>
          <p:nvPr/>
        </p:nvSpPr>
        <p:spPr>
          <a:xfrm>
            <a:off x="9655384" y="641982"/>
            <a:ext cx="2152185" cy="6052659"/>
          </a:xfrm>
          <a:prstGeom prst="rect">
            <a:avLst/>
          </a:prstGeom>
          <a:solidFill>
            <a:schemeClr val="accent2">
              <a:lumMod val="40000"/>
              <a:lumOff val="60000"/>
              <a:alpha val="76000"/>
            </a:schemeClr>
          </a:solidFill>
          <a:ln w="1174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1AFDCBE8-ED91-C049-BD64-1594DA85871C}"/>
              </a:ext>
            </a:extLst>
          </p:cNvPr>
          <p:cNvSpPr txBox="1"/>
          <p:nvPr/>
        </p:nvSpPr>
        <p:spPr>
          <a:xfrm>
            <a:off x="10060076" y="880570"/>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8" name="TextBox 17">
            <a:extLst>
              <a:ext uri="{FF2B5EF4-FFF2-40B4-BE49-F238E27FC236}">
                <a16:creationId xmlns:a16="http://schemas.microsoft.com/office/drawing/2014/main" id="{1F6A4EBE-6870-4946-996A-65C0FA77D0BC}"/>
              </a:ext>
            </a:extLst>
          </p:cNvPr>
          <p:cNvSpPr txBox="1"/>
          <p:nvPr/>
        </p:nvSpPr>
        <p:spPr>
          <a:xfrm>
            <a:off x="10435746" y="1665397"/>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8A382DCD-8700-E642-8F7A-0695EB0DB47D}"/>
              </a:ext>
            </a:extLst>
          </p:cNvPr>
          <p:cNvSpPr/>
          <p:nvPr/>
        </p:nvSpPr>
        <p:spPr>
          <a:xfrm>
            <a:off x="381763" y="412595"/>
            <a:ext cx="6074844" cy="4277909"/>
          </a:xfrm>
          <a:prstGeom prst="rect">
            <a:avLst/>
          </a:prstGeom>
          <a:solidFill>
            <a:srgbClr val="FFC3C4"/>
          </a:solidFill>
          <a:ln w="66675">
            <a:solidFill>
              <a:schemeClr val="tx1"/>
            </a:solidFill>
          </a:ln>
          <a:effectLst>
            <a:outerShdw blurRad="266700" dist="228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42995FBA-21AD-E24C-9BF3-E2ED10FA4E17}"/>
              </a:ext>
            </a:extLst>
          </p:cNvPr>
          <p:cNvSpPr txBox="1"/>
          <p:nvPr/>
        </p:nvSpPr>
        <p:spPr>
          <a:xfrm>
            <a:off x="624139" y="500868"/>
            <a:ext cx="5840598" cy="4172937"/>
          </a:xfrm>
          <a:prstGeom prst="rect">
            <a:avLst/>
          </a:prstGeom>
          <a:noFill/>
          <a:ln w="101600">
            <a:noFill/>
          </a:ln>
        </p:spPr>
        <p:txBody>
          <a:bodyPr wrap="square" rtlCol="0">
            <a:spAutoFit/>
          </a:bodyPr>
          <a:lstStyle/>
          <a:p>
            <a:pPr>
              <a:lnSpc>
                <a:spcPct val="150000"/>
              </a:lnSpc>
              <a:spcBef>
                <a:spcPts val="1000"/>
              </a:spcBef>
            </a:pPr>
            <a:r>
              <a:rPr lang="en-US" sz="2800" b="1" dirty="0">
                <a:latin typeface="Avenir Next" panose="020B0503020202020204" pitchFamily="34" charset="0"/>
              </a:rPr>
              <a:t>Def:</a:t>
            </a:r>
          </a:p>
          <a:p>
            <a:pPr>
              <a:lnSpc>
                <a:spcPct val="150000"/>
              </a:lnSpc>
              <a:spcBef>
                <a:spcPts val="1000"/>
              </a:spcBef>
            </a:pPr>
            <a:r>
              <a:rPr lang="en-US" sz="2800" b="1" u="sng" dirty="0">
                <a:latin typeface="Avenir Next" panose="020B0503020202020204" pitchFamily="34" charset="0"/>
              </a:rPr>
              <a:t>Supervised</a:t>
            </a:r>
            <a:r>
              <a:rPr lang="en-US" sz="2800" dirty="0">
                <a:latin typeface="Avenir Next" panose="020B0503020202020204" pitchFamily="34" charset="0"/>
              </a:rPr>
              <a:t> models use target data, </a:t>
            </a:r>
            <a:r>
              <a:rPr lang="en-US" sz="2800" b="1" dirty="0">
                <a:solidFill>
                  <a:schemeClr val="accent1">
                    <a:lumMod val="75000"/>
                  </a:schemeClr>
                </a:solidFill>
                <a:latin typeface="Avenir Next" panose="020B0503020202020204" pitchFamily="34" charset="0"/>
              </a:rPr>
              <a:t>Y</a:t>
            </a:r>
            <a:r>
              <a:rPr lang="en-US" sz="2800" dirty="0">
                <a:latin typeface="Avenir Next" panose="020B0503020202020204" pitchFamily="34" charset="0"/>
              </a:rPr>
              <a:t>,  to provide feedback so that your model can learn the relationship between </a:t>
            </a:r>
            <a:r>
              <a:rPr lang="en-US" sz="2800" b="1" dirty="0">
                <a:solidFill>
                  <a:schemeClr val="accent1">
                    <a:lumMod val="75000"/>
                  </a:schemeClr>
                </a:solidFill>
                <a:latin typeface="Avenir Next" panose="020B0503020202020204" pitchFamily="34" charset="0"/>
              </a:rPr>
              <a:t>X</a:t>
            </a:r>
            <a:r>
              <a:rPr lang="en-US" sz="2800" dirty="0">
                <a:latin typeface="Avenir Next" panose="020B0503020202020204" pitchFamily="34" charset="0"/>
              </a:rPr>
              <a:t> and </a:t>
            </a:r>
            <a:r>
              <a:rPr lang="en-US" sz="2800" b="1" dirty="0">
                <a:solidFill>
                  <a:schemeClr val="accent1">
                    <a:lumMod val="75000"/>
                  </a:schemeClr>
                </a:solidFill>
                <a:latin typeface="Avenir Next" panose="020B0503020202020204" pitchFamily="34" charset="0"/>
              </a:rPr>
              <a:t>Y</a:t>
            </a:r>
            <a:r>
              <a:rPr lang="en-US" sz="2800" dirty="0">
                <a:latin typeface="Avenir Next" panose="020B0503020202020204" pitchFamily="34" charset="0"/>
              </a:rPr>
              <a:t>. </a:t>
            </a:r>
          </a:p>
          <a:p>
            <a:pPr>
              <a:lnSpc>
                <a:spcPct val="150000"/>
              </a:lnSpc>
              <a:spcBef>
                <a:spcPts val="1000"/>
              </a:spcBef>
            </a:pPr>
            <a:r>
              <a:rPr lang="en-US" sz="2800" dirty="0">
                <a:latin typeface="Avenir Next" panose="020B0503020202020204" pitchFamily="34" charset="0"/>
              </a:rPr>
              <a:t> </a:t>
            </a:r>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394CA713-6595-9F4B-A6CA-6C58955098D8}"/>
                  </a:ext>
                </a:extLst>
              </p:cNvPr>
              <p:cNvSpPr txBox="1"/>
              <p:nvPr/>
            </p:nvSpPr>
            <p:spPr>
              <a:xfrm>
                <a:off x="2128933" y="4015255"/>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oMath>
                  </m:oMathPara>
                </a14:m>
                <a:endParaRPr lang="en-US" sz="2800" dirty="0">
                  <a:solidFill>
                    <a:schemeClr val="accent1">
                      <a:lumMod val="75000"/>
                    </a:schemeClr>
                  </a:solidFill>
                </a:endParaRPr>
              </a:p>
            </p:txBody>
          </p:sp>
        </mc:Choice>
        <mc:Fallback xmlns="">
          <p:sp>
            <p:nvSpPr>
              <p:cNvPr id="33" name="TextBox 32">
                <a:extLst>
                  <a:ext uri="{FF2B5EF4-FFF2-40B4-BE49-F238E27FC236}">
                    <a16:creationId xmlns:a16="http://schemas.microsoft.com/office/drawing/2014/main" id="{394CA713-6595-9F4B-A6CA-6C58955098D8}"/>
                  </a:ext>
                </a:extLst>
              </p:cNvPr>
              <p:cNvSpPr txBox="1">
                <a:spLocks noRot="1" noChangeAspect="1" noMove="1" noResize="1" noEditPoints="1" noAdjustHandles="1" noChangeArrowheads="1" noChangeShapeType="1" noTextEdit="1"/>
              </p:cNvSpPr>
              <p:nvPr/>
            </p:nvSpPr>
            <p:spPr>
              <a:xfrm>
                <a:off x="2128933" y="4015255"/>
                <a:ext cx="2263140" cy="430887"/>
              </a:xfrm>
              <a:prstGeom prst="rect">
                <a:avLst/>
              </a:prstGeom>
              <a:blipFill>
                <a:blip r:embed="rId3"/>
                <a:stretch>
                  <a:fillRect b="-31429"/>
                </a:stretch>
              </a:blipFill>
            </p:spPr>
            <p:txBody>
              <a:bodyPr/>
              <a:lstStyle/>
              <a:p>
                <a:r>
                  <a:rPr lang="en-US">
                    <a:noFill/>
                  </a:rPr>
                  <a:t> </a:t>
                </a:r>
              </a:p>
            </p:txBody>
          </p:sp>
        </mc:Fallback>
      </mc:AlternateContent>
    </p:spTree>
    <p:extLst>
      <p:ext uri="{BB962C8B-B14F-4D97-AF65-F5344CB8AC3E}">
        <p14:creationId xmlns:p14="http://schemas.microsoft.com/office/powerpoint/2010/main" val="399033189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tx1">
              <a:lumMod val="85000"/>
              <a:lumOff val="15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MLE vs MAP</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DEF4E1C2-E998-4644-B005-D3CA05180C3D}"/>
                  </a:ext>
                </a:extLst>
              </p:cNvPr>
              <p:cNvSpPr txBox="1"/>
              <p:nvPr/>
            </p:nvSpPr>
            <p:spPr>
              <a:xfrm>
                <a:off x="1020640" y="997346"/>
                <a:ext cx="10150719" cy="616900"/>
              </a:xfrm>
              <a:prstGeom prst="rect">
                <a:avLst/>
              </a:prstGeom>
              <a:noFill/>
            </p:spPr>
            <p:txBody>
              <a:bodyPr wrap="square" rtlCol="0">
                <a:spAutoFit/>
              </a:bodyPr>
              <a:lstStyle/>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In other words, we were searching for </a:t>
                </a:r>
                <a14:m>
                  <m:oMath xmlns:m="http://schemas.openxmlformats.org/officeDocument/2006/math">
                    <m:sSub>
                      <m:sSub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sSubPr>
                      <m:e>
                        <m:acc>
                          <m:accPr>
                            <m:chr m:val="̂"/>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acc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acc>
                      </m:e>
                      <m:sub>
                        <m:r>
                          <a:rPr lang="en-US" sz="2400" b="0" i="1" smtClean="0">
                            <a:latin typeface="Cambria Math" panose="02040503050406030204" pitchFamily="18" charset="0"/>
                            <a:ea typeface="MingLiU_HKSCS" panose="02020500000000000000" pitchFamily="18" charset="-120"/>
                            <a:cs typeface="Arial" panose="020B0604020202020204" pitchFamily="34" charset="0"/>
                          </a:rPr>
                          <m:t>𝑀𝐿𝐸</m:t>
                        </m:r>
                      </m:sub>
                    </m:sSub>
                  </m:oMath>
                </a14:m>
                <a:endParaRPr lang="en-US" sz="2400" b="1"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57" name="TextBox 56">
                <a:extLst>
                  <a:ext uri="{FF2B5EF4-FFF2-40B4-BE49-F238E27FC236}">
                    <a16:creationId xmlns:a16="http://schemas.microsoft.com/office/drawing/2014/main" id="{DEF4E1C2-E998-4644-B005-D3CA05180C3D}"/>
                  </a:ext>
                </a:extLst>
              </p:cNvPr>
              <p:cNvSpPr txBox="1">
                <a:spLocks noRot="1" noChangeAspect="1" noMove="1" noResize="1" noEditPoints="1" noAdjustHandles="1" noChangeArrowheads="1" noChangeShapeType="1" noTextEdit="1"/>
              </p:cNvSpPr>
              <p:nvPr/>
            </p:nvSpPr>
            <p:spPr>
              <a:xfrm>
                <a:off x="1020640" y="997346"/>
                <a:ext cx="10150719" cy="616900"/>
              </a:xfrm>
              <a:prstGeom prst="rect">
                <a:avLst/>
              </a:prstGeom>
              <a:blipFill>
                <a:blip r:embed="rId3"/>
                <a:stretch>
                  <a:fillRect b="-2244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EAF6D795-3BCB-8F4F-BE3B-D3C28BA6E1FC}"/>
                  </a:ext>
                </a:extLst>
              </p:cNvPr>
              <p:cNvSpPr txBox="1"/>
              <p:nvPr/>
            </p:nvSpPr>
            <p:spPr>
              <a:xfrm>
                <a:off x="4247229" y="3959929"/>
                <a:ext cx="3697535" cy="1305614"/>
              </a:xfrm>
              <a:prstGeom prst="rect">
                <a:avLst/>
              </a:prstGeom>
              <a:noFill/>
            </p:spPr>
            <p:txBody>
              <a:bodyPr wrap="square" rtlCol="0">
                <a:spAutoFit/>
              </a:bodyPr>
              <a:lstStyle/>
              <a:p>
                <a:pPr algn="ctr">
                  <a:lnSpc>
                    <a:spcPct val="150000"/>
                  </a:lnSpc>
                  <a:spcBef>
                    <a:spcPts val="1000"/>
                  </a:spcBef>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sSubPr>
                        <m:e>
                          <m:acc>
                            <m:accPr>
                              <m:chr m:val="̂"/>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acc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acc>
                        </m:e>
                        <m:sub>
                          <m:r>
                            <a:rPr lang="en-US" sz="2400" b="0" i="1" smtClean="0">
                              <a:latin typeface="Cambria Math" panose="02040503050406030204" pitchFamily="18" charset="0"/>
                              <a:ea typeface="MingLiU_HKSCS" panose="02020500000000000000" pitchFamily="18" charset="-120"/>
                              <a:cs typeface="Arial" panose="020B0604020202020204" pitchFamily="34" charset="0"/>
                            </a:rPr>
                            <m:t>𝑀𝐿𝐸</m:t>
                          </m:r>
                        </m:sub>
                      </m:sSub>
                      <m:r>
                        <a:rPr lang="en-US" sz="2400" b="0" i="1" smtClean="0">
                          <a:latin typeface="Cambria Math" panose="02040503050406030204" pitchFamily="18" charset="0"/>
                          <a:ea typeface="MingLiU_HKSCS" panose="02020500000000000000" pitchFamily="18" charset="-120"/>
                          <a:cs typeface="Arial" panose="020B0604020202020204" pitchFamily="34" charset="0"/>
                        </a:rPr>
                        <m:t>=</m:t>
                      </m:r>
                      <m:sSub>
                        <m:sSub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sSubPr>
                        <m:e>
                          <m:r>
                            <m:rPr>
                              <m:nor/>
                            </m:rPr>
                            <a:rPr lang="en-US" sz="2400" b="0" i="0" smtClean="0">
                              <a:latin typeface="Cambria Math" panose="02040503050406030204" pitchFamily="18" charset="0"/>
                              <a:ea typeface="MingLiU_HKSCS" panose="02020500000000000000" pitchFamily="18" charset="-120"/>
                              <a:cs typeface="Arial" panose="020B0604020202020204" pitchFamily="34" charset="0"/>
                            </a:rPr>
                            <m:t>argmax</m:t>
                          </m:r>
                        </m:e>
                        <m:sub>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sub>
                      </m:sSub>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r>
                        <a:rPr lang="en-US" sz="2400" b="0" i="1" smtClean="0">
                          <a:latin typeface="Cambria Math" panose="02040503050406030204" pitchFamily="18" charset="0"/>
                          <a:ea typeface="MingLiU_HKSCS" panose="02020500000000000000" pitchFamily="18" charset="-12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r>
                        <a:rPr lang="en-US" sz="2400" b="0" i="1" smtClean="0">
                          <a:latin typeface="Cambria Math" panose="02040503050406030204" pitchFamily="18" charset="0"/>
                          <a:ea typeface="MingLiU_HKSCS" panose="02020500000000000000" pitchFamily="18" charset="-12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r>
                        <a:rPr lang="en-US" sz="2400" b="0" i="1" smtClean="0">
                          <a:latin typeface="Cambria Math" panose="02040503050406030204" pitchFamily="18" charset="0"/>
                          <a:ea typeface="MingLiU_HKSCS" panose="02020500000000000000" pitchFamily="18" charset="-120"/>
                          <a:cs typeface="Arial" panose="020B0604020202020204" pitchFamily="34" charset="0"/>
                        </a:rPr>
                        <m:t>)</m:t>
                      </m:r>
                    </m:oMath>
                  </m:oMathPara>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algn="ctr">
                  <a:lnSpc>
                    <a:spcPct val="150000"/>
                  </a:lnSpc>
                  <a:spcBef>
                    <a:spcPts val="1000"/>
                  </a:spcBef>
                </a:pP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12" name="TextBox 11">
                <a:extLst>
                  <a:ext uri="{FF2B5EF4-FFF2-40B4-BE49-F238E27FC236}">
                    <a16:creationId xmlns:a16="http://schemas.microsoft.com/office/drawing/2014/main" id="{EAF6D795-3BCB-8F4F-BE3B-D3C28BA6E1FC}"/>
                  </a:ext>
                </a:extLst>
              </p:cNvPr>
              <p:cNvSpPr txBox="1">
                <a:spLocks noRot="1" noChangeAspect="1" noMove="1" noResize="1" noEditPoints="1" noAdjustHandles="1" noChangeArrowheads="1" noChangeShapeType="1" noTextEdit="1"/>
              </p:cNvSpPr>
              <p:nvPr/>
            </p:nvSpPr>
            <p:spPr>
              <a:xfrm>
                <a:off x="4247229" y="3959929"/>
                <a:ext cx="3697535" cy="1305614"/>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AEA67BBF-5BEB-8F44-8114-250F6D9991FF}"/>
                  </a:ext>
                </a:extLst>
              </p:cNvPr>
              <p:cNvSpPr/>
              <p:nvPr/>
            </p:nvSpPr>
            <p:spPr>
              <a:xfrm>
                <a:off x="3018456" y="3197134"/>
                <a:ext cx="6155083" cy="830997"/>
              </a:xfrm>
              <a:prstGeom prst="rect">
                <a:avLst/>
              </a:prstGeom>
            </p:spPr>
            <p:txBody>
              <a:bodyPr wrap="none">
                <a:spAutoFit/>
              </a:bodyPr>
              <a:lstStyle/>
              <a:p>
                <a:pPr algn="ctr"/>
                <a:r>
                  <a:rPr lang="en-US" sz="2400" dirty="0">
                    <a:latin typeface="Avenir Next" panose="020B0503020202020204" pitchFamily="34" charset="0"/>
                    <a:ea typeface="MingLiU_HKSCS" panose="02020500000000000000" pitchFamily="18" charset="-120"/>
                    <a:cs typeface="Arial" panose="020B0604020202020204" pitchFamily="34" charset="0"/>
                  </a:rPr>
                  <a:t>Say we have the likelihood function </a:t>
                </a:r>
                <a14:m>
                  <m:oMath xmlns:m="http://schemas.openxmlformats.org/officeDocument/2006/math">
                    <m:r>
                      <a:rPr lang="en-US" sz="2400" i="1">
                        <a:latin typeface="Cambria Math" panose="02040503050406030204" pitchFamily="18" charset="0"/>
                        <a:ea typeface="MingLiU_HKSCS" panose="02020500000000000000" pitchFamily="18" charset="-120"/>
                        <a:cs typeface="Arial" panose="020B0604020202020204" pitchFamily="34" charset="0"/>
                      </a:rPr>
                      <m:t>𝑃</m:t>
                    </m:r>
                    <m:r>
                      <a:rPr lang="en-US" sz="2400" i="1">
                        <a:latin typeface="Cambria Math" panose="02040503050406030204" pitchFamily="18" charset="0"/>
                        <a:ea typeface="MingLiU_HKSCS" panose="02020500000000000000" pitchFamily="18" charset="-120"/>
                        <a:cs typeface="Arial" panose="020B0604020202020204" pitchFamily="34" charset="0"/>
                      </a:rPr>
                      <m:t>(</m:t>
                    </m:r>
                    <m:r>
                      <a:rPr lang="en-US" sz="2400" i="1">
                        <a:latin typeface="Cambria Math" panose="02040503050406030204" pitchFamily="18" charset="0"/>
                        <a:ea typeface="MingLiU_HKSCS" panose="02020500000000000000" pitchFamily="18" charset="-120"/>
                        <a:cs typeface="Arial" panose="020B0604020202020204" pitchFamily="34" charset="0"/>
                      </a:rPr>
                      <m:t>𝐷</m:t>
                    </m:r>
                    <m:r>
                      <a:rPr lang="en-US" sz="2400" i="1">
                        <a:latin typeface="Cambria Math" panose="02040503050406030204" pitchFamily="18" charset="0"/>
                        <a:ea typeface="MingLiU_HKSCS" panose="02020500000000000000" pitchFamily="18" charset="-120"/>
                        <a:cs typeface="Arial" panose="020B0604020202020204" pitchFamily="34" charset="0"/>
                      </a:rPr>
                      <m:t>|</m:t>
                    </m:r>
                    <m:r>
                      <a:rPr lang="en-US" sz="2400" i="1">
                        <a:latin typeface="Cambria Math" panose="02040503050406030204" pitchFamily="18" charset="0"/>
                        <a:ea typeface="MingLiU_HKSCS" panose="02020500000000000000" pitchFamily="18" charset="-120"/>
                        <a:cs typeface="Arial" panose="020B0604020202020204" pitchFamily="34" charset="0"/>
                      </a:rPr>
                      <m:t>𝜃</m:t>
                    </m:r>
                    <m:r>
                      <a:rPr lang="en-US" sz="2400" i="1">
                        <a:latin typeface="Cambria Math" panose="02040503050406030204" pitchFamily="18" charset="0"/>
                        <a:ea typeface="MingLiU_HKSCS" panose="02020500000000000000" pitchFamily="18" charset="-120"/>
                        <a:cs typeface="Arial" panose="020B0604020202020204" pitchFamily="34"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r>
                  <a:rPr lang="en-US" sz="2400" dirty="0">
                    <a:latin typeface="Avenir Next" panose="020B0503020202020204" pitchFamily="34" charset="0"/>
                    <a:ea typeface="MingLiU_HKSCS" panose="02020500000000000000" pitchFamily="18" charset="-120"/>
                    <a:cs typeface="Arial" panose="020B0604020202020204" pitchFamily="34" charset="0"/>
                  </a:rPr>
                  <a:t> </a:t>
                </a:r>
                <a:endParaRPr lang="en-US" sz="2400" dirty="0"/>
              </a:p>
            </p:txBody>
          </p:sp>
        </mc:Choice>
        <mc:Fallback xmlns="">
          <p:sp>
            <p:nvSpPr>
              <p:cNvPr id="3" name="Rectangle 2">
                <a:extLst>
                  <a:ext uri="{FF2B5EF4-FFF2-40B4-BE49-F238E27FC236}">
                    <a16:creationId xmlns:a16="http://schemas.microsoft.com/office/drawing/2014/main" id="{AEA67BBF-5BEB-8F44-8114-250F6D9991FF}"/>
                  </a:ext>
                </a:extLst>
              </p:cNvPr>
              <p:cNvSpPr>
                <a:spLocks noRot="1" noChangeAspect="1" noMove="1" noResize="1" noEditPoints="1" noAdjustHandles="1" noChangeArrowheads="1" noChangeShapeType="1" noTextEdit="1"/>
              </p:cNvSpPr>
              <p:nvPr/>
            </p:nvSpPr>
            <p:spPr>
              <a:xfrm>
                <a:off x="3018456" y="3197134"/>
                <a:ext cx="6155083" cy="830997"/>
              </a:xfrm>
              <a:prstGeom prst="rect">
                <a:avLst/>
              </a:prstGeom>
              <a:blipFill>
                <a:blip r:embed="rId5"/>
                <a:stretch>
                  <a:fillRect l="-1031" t="-6154" r="-206"/>
                </a:stretch>
              </a:blipFill>
            </p:spPr>
            <p:txBody>
              <a:bodyPr/>
              <a:lstStyle/>
              <a:p>
                <a:r>
                  <a:rPr lang="en-US">
                    <a:noFill/>
                  </a:rPr>
                  <a:t> </a:t>
                </a:r>
              </a:p>
            </p:txBody>
          </p:sp>
        </mc:Fallback>
      </mc:AlternateContent>
    </p:spTree>
    <p:extLst>
      <p:ext uri="{BB962C8B-B14F-4D97-AF65-F5344CB8AC3E}">
        <p14:creationId xmlns:p14="http://schemas.microsoft.com/office/powerpoint/2010/main" val="129442502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tx1">
              <a:lumMod val="85000"/>
              <a:lumOff val="15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MLE vs MAP</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DEF4E1C2-E998-4644-B005-D3CA05180C3D}"/>
                  </a:ext>
                </a:extLst>
              </p:cNvPr>
              <p:cNvSpPr txBox="1"/>
              <p:nvPr/>
            </p:nvSpPr>
            <p:spPr>
              <a:xfrm>
                <a:off x="2701007" y="978005"/>
                <a:ext cx="7912100" cy="3842077"/>
              </a:xfrm>
              <a:prstGeom prst="rect">
                <a:avLst/>
              </a:prstGeom>
              <a:noFill/>
            </p:spPr>
            <p:txBody>
              <a:bodyPr wrap="square" rtlCol="0">
                <a:spAutoFit/>
              </a:bodyPr>
              <a:lstStyle/>
              <a:p>
                <a:pPr algn="ctr">
                  <a:lnSpc>
                    <a:spcPct val="150000"/>
                  </a:lnSpc>
                  <a:spcBef>
                    <a:spcPts val="4000"/>
                  </a:spcBef>
                </a:pPr>
                <a:r>
                  <a:rPr lang="en-US" sz="2400" b="1" dirty="0">
                    <a:latin typeface="Avenir Next" panose="020B0503020202020204" pitchFamily="34" charset="0"/>
                    <a:ea typeface="MingLiU_HKSCS" panose="02020500000000000000" pitchFamily="18" charset="-120"/>
                    <a:cs typeface="Arial" panose="020B0604020202020204" pitchFamily="34" charset="0"/>
                  </a:rPr>
                  <a:t>MAP</a:t>
                </a:r>
                <a:r>
                  <a:rPr lang="en-US" sz="2400" dirty="0">
                    <a:latin typeface="Avenir Next" panose="020B0503020202020204" pitchFamily="34" charset="0"/>
                    <a:ea typeface="MingLiU_HKSCS" panose="02020500000000000000" pitchFamily="18" charset="-120"/>
                    <a:cs typeface="Arial" panose="020B0604020202020204" pitchFamily="34" charset="0"/>
                  </a:rPr>
                  <a:t> stands for </a:t>
                </a:r>
                <a:r>
                  <a:rPr lang="en-US" sz="2400" u="sng" dirty="0">
                    <a:latin typeface="Avenir Next" panose="020B0503020202020204" pitchFamily="34" charset="0"/>
                    <a:ea typeface="MingLiU_HKSCS" panose="02020500000000000000" pitchFamily="18" charset="-120"/>
                    <a:cs typeface="Arial" panose="020B0604020202020204" pitchFamily="34" charset="0"/>
                  </a:rPr>
                  <a:t>maximum a posteriori</a:t>
                </a:r>
                <a:r>
                  <a:rPr lang="en-US" sz="2400" dirty="0">
                    <a:latin typeface="Avenir Next" panose="020B0503020202020204" pitchFamily="34" charset="0"/>
                    <a:ea typeface="MingLiU_HKSCS" panose="02020500000000000000" pitchFamily="18" charset="-120"/>
                    <a:cs typeface="Arial" panose="020B0604020202020204" pitchFamily="34" charset="0"/>
                  </a:rPr>
                  <a:t> and is interested in calculating </a:t>
                </a:r>
                <a14:m>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If we have knowledge about the prior distribution </a:t>
                </a:r>
                <a14:m>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r>
                      <a:rPr lang="en-US" sz="2400" i="1" smtClean="0">
                        <a:latin typeface="Cambria Math" panose="02040503050406030204" pitchFamily="18" charset="0"/>
                        <a:ea typeface="MingLiU_HKSCS" panose="02020500000000000000" pitchFamily="18" charset="-120"/>
                        <a:cs typeface="Arial" panose="020B0604020202020204" pitchFamily="34" charset="0"/>
                      </a:rPr>
                      <m:t>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we can calculate:</a:t>
                </a:r>
              </a:p>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 </a:t>
                </a:r>
                <a:endParaRPr lang="en-US" sz="2400" b="1"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57" name="TextBox 56">
                <a:extLst>
                  <a:ext uri="{FF2B5EF4-FFF2-40B4-BE49-F238E27FC236}">
                    <a16:creationId xmlns:a16="http://schemas.microsoft.com/office/drawing/2014/main" id="{DEF4E1C2-E998-4644-B005-D3CA05180C3D}"/>
                  </a:ext>
                </a:extLst>
              </p:cNvPr>
              <p:cNvSpPr txBox="1">
                <a:spLocks noRot="1" noChangeAspect="1" noMove="1" noResize="1" noEditPoints="1" noAdjustHandles="1" noChangeArrowheads="1" noChangeShapeType="1" noTextEdit="1"/>
              </p:cNvSpPr>
              <p:nvPr/>
            </p:nvSpPr>
            <p:spPr>
              <a:xfrm>
                <a:off x="2701007" y="978005"/>
                <a:ext cx="7912100" cy="3842077"/>
              </a:xfrm>
              <a:prstGeom prst="rect">
                <a:avLst/>
              </a:prstGeom>
              <a:blipFill>
                <a:blip r:embed="rId3"/>
                <a:stretch>
                  <a:fillRect l="-641" r="-160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EAF6D795-3BCB-8F4F-BE3B-D3C28BA6E1FC}"/>
                  </a:ext>
                </a:extLst>
              </p:cNvPr>
              <p:cNvSpPr txBox="1"/>
              <p:nvPr/>
            </p:nvSpPr>
            <p:spPr>
              <a:xfrm>
                <a:off x="3357314" y="3898722"/>
                <a:ext cx="6599485" cy="1881925"/>
              </a:xfrm>
              <a:prstGeom prst="rect">
                <a:avLst/>
              </a:prstGeom>
              <a:noFill/>
            </p:spPr>
            <p:txBody>
              <a:bodyPr wrap="square" rtlCol="0">
                <a:spAutoFit/>
              </a:bodyPr>
              <a:lstStyle/>
              <a:p>
                <a:pPr algn="ctr">
                  <a:lnSpc>
                    <a:spcPct val="150000"/>
                  </a:lnSpc>
                  <a:spcBef>
                    <a:spcPts val="1000"/>
                  </a:spcBef>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e>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e>
                      </m:d>
                      <m:r>
                        <a:rPr lang="en-US" sz="2400" b="0" i="1" smtClean="0">
                          <a:latin typeface="Cambria Math" panose="02040503050406030204" pitchFamily="18" charset="0"/>
                          <a:ea typeface="MingLiU_HKSCS" panose="02020500000000000000" pitchFamily="18" charset="-120"/>
                          <a:cs typeface="Arial" panose="020B0604020202020204" pitchFamily="34" charset="0"/>
                        </a:rPr>
                        <m:t>= </m:t>
                      </m:r>
                      <m:f>
                        <m:fPr>
                          <m:ctrlPr>
                            <a:rPr lang="en-US" sz="2400" i="1" dirty="0" smtClean="0">
                              <a:latin typeface="Cambria Math" panose="02040503050406030204" pitchFamily="18" charset="0"/>
                              <a:ea typeface="MingLiU_HKSCS" panose="02020500000000000000" pitchFamily="18" charset="-120"/>
                              <a:cs typeface="Arial" panose="020B0604020202020204" pitchFamily="34" charset="0"/>
                            </a:rPr>
                          </m:ctrlPr>
                        </m:fPr>
                        <m:num>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e>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r>
                            <m:rPr>
                              <m:nor/>
                            </m:rPr>
                            <a:rPr lang="en-US" sz="2400" dirty="0">
                              <a:latin typeface="Avenir Next" panose="020B0503020202020204" pitchFamily="34" charset="0"/>
                              <a:ea typeface="MingLiU_HKSCS" panose="02020500000000000000" pitchFamily="18" charset="-120"/>
                              <a:cs typeface="Arial" panose="020B0604020202020204" pitchFamily="34" charset="0"/>
                            </a:rPr>
                            <m:t> </m:t>
                          </m:r>
                        </m:num>
                        <m:den>
                          <m:r>
                            <a:rPr lang="en-US" sz="2400" b="0" i="1" dirty="0"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dirty="0"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dirty="0" smtClean="0">
                                  <a:latin typeface="Cambria Math" panose="02040503050406030204" pitchFamily="18" charset="0"/>
                                  <a:ea typeface="MingLiU_HKSCS" panose="02020500000000000000" pitchFamily="18" charset="-120"/>
                                  <a:cs typeface="Arial" panose="020B0604020202020204" pitchFamily="34" charset="0"/>
                                </a:rPr>
                                <m:t>𝑋</m:t>
                              </m:r>
                            </m:e>
                          </m:d>
                        </m:den>
                      </m:f>
                      <m:r>
                        <a:rPr lang="en-US" sz="2400" b="0" i="1" dirty="0" smtClean="0">
                          <a:latin typeface="Cambria Math" panose="02040503050406030204" pitchFamily="18" charset="0"/>
                          <a:ea typeface="MingLiU_HKSCS" panose="02020500000000000000" pitchFamily="18" charset="-120"/>
                          <a:cs typeface="Arial" panose="020B0604020202020204" pitchFamily="34" charset="0"/>
                        </a:rPr>
                        <m:t>= </m:t>
                      </m:r>
                      <m:r>
                        <a:rPr lang="en-US" sz="2400" b="0" i="1" dirty="0" smtClean="0">
                          <a:latin typeface="Cambria Math" panose="02040503050406030204" pitchFamily="18" charset="0"/>
                          <a:ea typeface="Cambria Math" panose="02040503050406030204" pitchFamily="18" charset="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e>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oMath>
                  </m:oMathPara>
                </a14:m>
                <a:endParaRPr lang="en-US" sz="2400" b="0" i="1" dirty="0">
                  <a:latin typeface="Cambria Math" panose="02040503050406030204" pitchFamily="18" charset="0"/>
                  <a:ea typeface="MingLiU_HKSCS" panose="02020500000000000000" pitchFamily="18" charset="-120"/>
                  <a:cs typeface="Arial" panose="020B0604020202020204" pitchFamily="34" charset="0"/>
                </a:endParaRPr>
              </a:p>
              <a:p>
                <a:pPr algn="ctr">
                  <a:lnSpc>
                    <a:spcPct val="150000"/>
                  </a:lnSpc>
                  <a:spcBef>
                    <a:spcPts val="1000"/>
                  </a:spcBef>
                </a:pP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12" name="TextBox 11">
                <a:extLst>
                  <a:ext uri="{FF2B5EF4-FFF2-40B4-BE49-F238E27FC236}">
                    <a16:creationId xmlns:a16="http://schemas.microsoft.com/office/drawing/2014/main" id="{EAF6D795-3BCB-8F4F-BE3B-D3C28BA6E1FC}"/>
                  </a:ext>
                </a:extLst>
              </p:cNvPr>
              <p:cNvSpPr txBox="1">
                <a:spLocks noRot="1" noChangeAspect="1" noMove="1" noResize="1" noEditPoints="1" noAdjustHandles="1" noChangeArrowheads="1" noChangeShapeType="1" noTextEdit="1"/>
              </p:cNvSpPr>
              <p:nvPr/>
            </p:nvSpPr>
            <p:spPr>
              <a:xfrm>
                <a:off x="3357314" y="3898722"/>
                <a:ext cx="6599485" cy="1881925"/>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77992934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tx1">
              <a:lumMod val="85000"/>
              <a:lumOff val="15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MLE vs MAP</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DEF4E1C2-E998-4644-B005-D3CA05180C3D}"/>
                  </a:ext>
                </a:extLst>
              </p:cNvPr>
              <p:cNvSpPr txBox="1"/>
              <p:nvPr/>
            </p:nvSpPr>
            <p:spPr>
              <a:xfrm>
                <a:off x="2701007" y="978005"/>
                <a:ext cx="7912100" cy="3842077"/>
              </a:xfrm>
              <a:prstGeom prst="rect">
                <a:avLst/>
              </a:prstGeom>
              <a:noFill/>
            </p:spPr>
            <p:txBody>
              <a:bodyPr wrap="square" rtlCol="0">
                <a:spAutoFit/>
              </a:bodyPr>
              <a:lstStyle/>
              <a:p>
                <a:pPr algn="ctr">
                  <a:lnSpc>
                    <a:spcPct val="150000"/>
                  </a:lnSpc>
                  <a:spcBef>
                    <a:spcPts val="4000"/>
                  </a:spcBef>
                </a:pPr>
                <a:r>
                  <a:rPr lang="en-US" sz="2400" b="1" dirty="0">
                    <a:latin typeface="Avenir Next" panose="020B0503020202020204" pitchFamily="34" charset="0"/>
                    <a:ea typeface="MingLiU_HKSCS" panose="02020500000000000000" pitchFamily="18" charset="-120"/>
                    <a:cs typeface="Arial" panose="020B0604020202020204" pitchFamily="34" charset="0"/>
                  </a:rPr>
                  <a:t>MAP</a:t>
                </a:r>
                <a:r>
                  <a:rPr lang="en-US" sz="2400" dirty="0">
                    <a:latin typeface="Avenir Next" panose="020B0503020202020204" pitchFamily="34" charset="0"/>
                    <a:ea typeface="MingLiU_HKSCS" panose="02020500000000000000" pitchFamily="18" charset="-120"/>
                    <a:cs typeface="Arial" panose="020B0604020202020204" pitchFamily="34" charset="0"/>
                  </a:rPr>
                  <a:t> stands for </a:t>
                </a:r>
                <a:r>
                  <a:rPr lang="en-US" sz="2400" u="sng" dirty="0">
                    <a:latin typeface="Avenir Next" panose="020B0503020202020204" pitchFamily="34" charset="0"/>
                    <a:ea typeface="MingLiU_HKSCS" panose="02020500000000000000" pitchFamily="18" charset="-120"/>
                    <a:cs typeface="Arial" panose="020B0604020202020204" pitchFamily="34" charset="0"/>
                  </a:rPr>
                  <a:t>maximum a posteriori</a:t>
                </a:r>
                <a:r>
                  <a:rPr lang="en-US" sz="2400" dirty="0">
                    <a:latin typeface="Avenir Next" panose="020B0503020202020204" pitchFamily="34" charset="0"/>
                    <a:ea typeface="MingLiU_HKSCS" panose="02020500000000000000" pitchFamily="18" charset="-120"/>
                    <a:cs typeface="Arial" panose="020B0604020202020204" pitchFamily="34" charset="0"/>
                  </a:rPr>
                  <a:t> and is interested in calculating </a:t>
                </a:r>
                <a14:m>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If we have knowledge about the prior distribution </a:t>
                </a:r>
                <a14:m>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r>
                      <a:rPr lang="en-US" sz="2400" i="1" smtClean="0">
                        <a:latin typeface="Cambria Math" panose="02040503050406030204" pitchFamily="18" charset="0"/>
                        <a:ea typeface="MingLiU_HKSCS" panose="02020500000000000000" pitchFamily="18" charset="-120"/>
                        <a:cs typeface="Arial" panose="020B0604020202020204" pitchFamily="34" charset="0"/>
                      </a:rPr>
                      <m:t>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we can calculate:</a:t>
                </a:r>
              </a:p>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 </a:t>
                </a:r>
                <a:endParaRPr lang="en-US" sz="2400" b="1"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57" name="TextBox 56">
                <a:extLst>
                  <a:ext uri="{FF2B5EF4-FFF2-40B4-BE49-F238E27FC236}">
                    <a16:creationId xmlns:a16="http://schemas.microsoft.com/office/drawing/2014/main" id="{DEF4E1C2-E998-4644-B005-D3CA05180C3D}"/>
                  </a:ext>
                </a:extLst>
              </p:cNvPr>
              <p:cNvSpPr txBox="1">
                <a:spLocks noRot="1" noChangeAspect="1" noMove="1" noResize="1" noEditPoints="1" noAdjustHandles="1" noChangeArrowheads="1" noChangeShapeType="1" noTextEdit="1"/>
              </p:cNvSpPr>
              <p:nvPr/>
            </p:nvSpPr>
            <p:spPr>
              <a:xfrm>
                <a:off x="2701007" y="978005"/>
                <a:ext cx="7912100" cy="3842077"/>
              </a:xfrm>
              <a:prstGeom prst="rect">
                <a:avLst/>
              </a:prstGeom>
              <a:blipFill>
                <a:blip r:embed="rId3"/>
                <a:stretch>
                  <a:fillRect l="-641" r="-160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EAF6D795-3BCB-8F4F-BE3B-D3C28BA6E1FC}"/>
                  </a:ext>
                </a:extLst>
              </p:cNvPr>
              <p:cNvSpPr txBox="1"/>
              <p:nvPr/>
            </p:nvSpPr>
            <p:spPr>
              <a:xfrm>
                <a:off x="3357314" y="3898722"/>
                <a:ext cx="6599485" cy="1881925"/>
              </a:xfrm>
              <a:prstGeom prst="rect">
                <a:avLst/>
              </a:prstGeom>
              <a:noFill/>
            </p:spPr>
            <p:txBody>
              <a:bodyPr wrap="square" rtlCol="0">
                <a:spAutoFit/>
              </a:bodyPr>
              <a:lstStyle/>
              <a:p>
                <a:pPr algn="ctr">
                  <a:lnSpc>
                    <a:spcPct val="150000"/>
                  </a:lnSpc>
                  <a:spcBef>
                    <a:spcPts val="1000"/>
                  </a:spcBef>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e>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e>
                      </m:d>
                      <m:r>
                        <a:rPr lang="en-US" sz="2400" b="0" i="1" smtClean="0">
                          <a:latin typeface="Cambria Math" panose="02040503050406030204" pitchFamily="18" charset="0"/>
                          <a:ea typeface="MingLiU_HKSCS" panose="02020500000000000000" pitchFamily="18" charset="-120"/>
                          <a:cs typeface="Arial" panose="020B0604020202020204" pitchFamily="34" charset="0"/>
                        </a:rPr>
                        <m:t>= </m:t>
                      </m:r>
                      <m:f>
                        <m:fPr>
                          <m:ctrlPr>
                            <a:rPr lang="en-US" sz="2400" i="1" dirty="0" smtClean="0">
                              <a:latin typeface="Cambria Math" panose="02040503050406030204" pitchFamily="18" charset="0"/>
                              <a:ea typeface="MingLiU_HKSCS" panose="02020500000000000000" pitchFamily="18" charset="-120"/>
                              <a:cs typeface="Arial" panose="020B0604020202020204" pitchFamily="34" charset="0"/>
                            </a:rPr>
                          </m:ctrlPr>
                        </m:fPr>
                        <m:num>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e>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r>
                            <m:rPr>
                              <m:nor/>
                            </m:rPr>
                            <a:rPr lang="en-US" sz="2400" dirty="0">
                              <a:latin typeface="Avenir Next" panose="020B0503020202020204" pitchFamily="34" charset="0"/>
                              <a:ea typeface="MingLiU_HKSCS" panose="02020500000000000000" pitchFamily="18" charset="-120"/>
                              <a:cs typeface="Arial" panose="020B0604020202020204" pitchFamily="34" charset="0"/>
                            </a:rPr>
                            <m:t> </m:t>
                          </m:r>
                        </m:num>
                        <m:den>
                          <m:r>
                            <a:rPr lang="en-US" sz="2400" b="0" i="1" dirty="0"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dirty="0"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dirty="0" smtClean="0">
                                  <a:latin typeface="Cambria Math" panose="02040503050406030204" pitchFamily="18" charset="0"/>
                                  <a:ea typeface="MingLiU_HKSCS" panose="02020500000000000000" pitchFamily="18" charset="-120"/>
                                  <a:cs typeface="Arial" panose="020B0604020202020204" pitchFamily="34" charset="0"/>
                                </a:rPr>
                                <m:t>𝑋</m:t>
                              </m:r>
                            </m:e>
                          </m:d>
                        </m:den>
                      </m:f>
                      <m:r>
                        <a:rPr lang="en-US" sz="2400" b="0" i="1" dirty="0" smtClean="0">
                          <a:latin typeface="Cambria Math" panose="02040503050406030204" pitchFamily="18" charset="0"/>
                          <a:ea typeface="MingLiU_HKSCS" panose="02020500000000000000" pitchFamily="18" charset="-120"/>
                          <a:cs typeface="Arial" panose="020B0604020202020204" pitchFamily="34" charset="0"/>
                        </a:rPr>
                        <m:t>= </m:t>
                      </m:r>
                      <m:r>
                        <a:rPr lang="en-US" sz="2400" b="0" i="1" dirty="0" smtClean="0">
                          <a:latin typeface="Cambria Math" panose="02040503050406030204" pitchFamily="18" charset="0"/>
                          <a:ea typeface="Cambria Math" panose="02040503050406030204" pitchFamily="18" charset="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e>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oMath>
                  </m:oMathPara>
                </a14:m>
                <a:endParaRPr lang="en-US" sz="2400" b="0" i="1" dirty="0">
                  <a:latin typeface="Cambria Math" panose="02040503050406030204" pitchFamily="18" charset="0"/>
                  <a:ea typeface="MingLiU_HKSCS" panose="02020500000000000000" pitchFamily="18" charset="-120"/>
                  <a:cs typeface="Arial" panose="020B0604020202020204" pitchFamily="34" charset="0"/>
                </a:endParaRPr>
              </a:p>
              <a:p>
                <a:pPr algn="ctr">
                  <a:lnSpc>
                    <a:spcPct val="150000"/>
                  </a:lnSpc>
                  <a:spcBef>
                    <a:spcPts val="1000"/>
                  </a:spcBef>
                </a:pP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12" name="TextBox 11">
                <a:extLst>
                  <a:ext uri="{FF2B5EF4-FFF2-40B4-BE49-F238E27FC236}">
                    <a16:creationId xmlns:a16="http://schemas.microsoft.com/office/drawing/2014/main" id="{EAF6D795-3BCB-8F4F-BE3B-D3C28BA6E1FC}"/>
                  </a:ext>
                </a:extLst>
              </p:cNvPr>
              <p:cNvSpPr txBox="1">
                <a:spLocks noRot="1" noChangeAspect="1" noMove="1" noResize="1" noEditPoints="1" noAdjustHandles="1" noChangeArrowheads="1" noChangeShapeType="1" noTextEdit="1"/>
              </p:cNvSpPr>
              <p:nvPr/>
            </p:nvSpPr>
            <p:spPr>
              <a:xfrm>
                <a:off x="3357314" y="3898722"/>
                <a:ext cx="6599485" cy="1881925"/>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9ABFFAB8-9B2E-DD4C-94CB-0CD520726620}"/>
                  </a:ext>
                </a:extLst>
              </p:cNvPr>
              <p:cNvSpPr/>
              <p:nvPr/>
            </p:nvSpPr>
            <p:spPr>
              <a:xfrm>
                <a:off x="4090786" y="5483976"/>
                <a:ext cx="4077911" cy="669542"/>
              </a:xfrm>
              <a:prstGeom prst="rect">
                <a:avLst/>
              </a:prstGeom>
            </p:spPr>
            <p:txBody>
              <a:bodyPr wrap="none">
                <a:spAutoFit/>
              </a:bodyPr>
              <a:lstStyle/>
              <a:p>
                <a:pPr algn="ctr">
                  <a:lnSpc>
                    <a:spcPct val="150000"/>
                  </a:lnSpc>
                  <a:spcBef>
                    <a:spcPts val="1000"/>
                  </a:spcBef>
                </a:pPr>
                <a14:m>
                  <m:oMathPara xmlns:m="http://schemas.openxmlformats.org/officeDocument/2006/math">
                    <m:oMathParaPr>
                      <m:jc m:val="center"/>
                    </m:oMathParaPr>
                    <m:oMath xmlns:m="http://schemas.openxmlformats.org/officeDocument/2006/math">
                      <m:sSub>
                        <m:sSubPr>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sSubPr>
                        <m:e>
                          <m:acc>
                            <m:accPr>
                              <m:chr m:val="̂"/>
                              <m:ctrlPr>
                                <a:rPr lang="en-US" sz="2400" i="1">
                                  <a:latin typeface="Cambria Math" panose="02040503050406030204" pitchFamily="18" charset="0"/>
                                  <a:ea typeface="MingLiU_HKSCS" panose="02020500000000000000" pitchFamily="18" charset="-120"/>
                                  <a:cs typeface="Arial" panose="020B0604020202020204" pitchFamily="34" charset="0"/>
                                </a:rPr>
                              </m:ctrlPr>
                            </m:accPr>
                            <m:e>
                              <m:r>
                                <a:rPr lang="en-US" sz="2400" i="1">
                                  <a:latin typeface="Cambria Math" panose="02040503050406030204" pitchFamily="18" charset="0"/>
                                  <a:ea typeface="MingLiU_HKSCS" panose="02020500000000000000" pitchFamily="18" charset="-120"/>
                                  <a:cs typeface="Arial" panose="020B0604020202020204" pitchFamily="34" charset="0"/>
                                </a:rPr>
                                <m:t>𝜃</m:t>
                              </m:r>
                            </m:e>
                          </m:acc>
                        </m:e>
                        <m:sub>
                          <m:r>
                            <a:rPr lang="en-US" sz="2400" i="1">
                              <a:latin typeface="Cambria Math" panose="02040503050406030204" pitchFamily="18" charset="0"/>
                              <a:ea typeface="MingLiU_HKSCS" panose="02020500000000000000" pitchFamily="18" charset="-120"/>
                              <a:cs typeface="Arial" panose="020B0604020202020204" pitchFamily="34" charset="0"/>
                            </a:rPr>
                            <m:t>𝑀</m:t>
                          </m:r>
                          <m:r>
                            <a:rPr lang="en-US" sz="2400" b="0" i="1" smtClean="0">
                              <a:latin typeface="Cambria Math" panose="02040503050406030204" pitchFamily="18" charset="0"/>
                              <a:ea typeface="MingLiU_HKSCS" panose="02020500000000000000" pitchFamily="18" charset="-120"/>
                              <a:cs typeface="Arial" panose="020B0604020202020204" pitchFamily="34" charset="0"/>
                            </a:rPr>
                            <m:t>𝐴𝑃</m:t>
                          </m:r>
                        </m:sub>
                      </m:sSub>
                      <m:r>
                        <a:rPr lang="en-US" sz="2400" i="1">
                          <a:latin typeface="Cambria Math" panose="02040503050406030204" pitchFamily="18" charset="0"/>
                          <a:ea typeface="MingLiU_HKSCS" panose="02020500000000000000" pitchFamily="18" charset="-120"/>
                          <a:cs typeface="Arial" panose="020B0604020202020204" pitchFamily="34" charset="0"/>
                        </a:rPr>
                        <m:t>=</m:t>
                      </m:r>
                      <m:sSub>
                        <m:sSubPr>
                          <m:ctrlPr>
                            <a:rPr lang="en-US" sz="2400" i="1">
                              <a:latin typeface="Cambria Math" panose="02040503050406030204" pitchFamily="18" charset="0"/>
                              <a:ea typeface="MingLiU_HKSCS" panose="02020500000000000000" pitchFamily="18" charset="-120"/>
                              <a:cs typeface="Arial" panose="020B0604020202020204" pitchFamily="34" charset="0"/>
                            </a:rPr>
                          </m:ctrlPr>
                        </m:sSubPr>
                        <m:e>
                          <m:r>
                            <m:rPr>
                              <m:nor/>
                            </m:rPr>
                            <a:rPr lang="en-US" sz="2400">
                              <a:latin typeface="Cambria Math" panose="02040503050406030204" pitchFamily="18" charset="0"/>
                              <a:ea typeface="MingLiU_HKSCS" panose="02020500000000000000" pitchFamily="18" charset="-120"/>
                              <a:cs typeface="Arial" panose="020B0604020202020204" pitchFamily="34" charset="0"/>
                            </a:rPr>
                            <m:t>argmax</m:t>
                          </m:r>
                        </m:e>
                        <m:sub>
                          <m:r>
                            <a:rPr lang="en-US" sz="2400" i="1">
                              <a:latin typeface="Cambria Math" panose="02040503050406030204" pitchFamily="18" charset="0"/>
                              <a:ea typeface="MingLiU_HKSCS" panose="02020500000000000000" pitchFamily="18" charset="-120"/>
                              <a:cs typeface="Arial" panose="020B0604020202020204" pitchFamily="34" charset="0"/>
                            </a:rPr>
                            <m:t>𝜃</m:t>
                          </m:r>
                        </m:sub>
                      </m:sSub>
                      <m:r>
                        <a:rPr lang="en-US" sz="2400" i="1">
                          <a:latin typeface="Cambria Math" panose="02040503050406030204" pitchFamily="18" charset="0"/>
                          <a:ea typeface="MingLiU_HKSCS" panose="02020500000000000000" pitchFamily="18" charset="-120"/>
                          <a:cs typeface="Arial" panose="020B0604020202020204" pitchFamily="34" charset="0"/>
                        </a:rPr>
                        <m:t>𝑃</m:t>
                      </m:r>
                      <m:d>
                        <m:dPr>
                          <m:ctrlPr>
                            <a:rPr lang="en-US" sz="2400" i="1">
                              <a:latin typeface="Cambria Math" panose="02040503050406030204" pitchFamily="18" charset="0"/>
                              <a:ea typeface="MingLiU_HKSCS" panose="02020500000000000000" pitchFamily="18" charset="-120"/>
                              <a:cs typeface="Arial" panose="020B0604020202020204" pitchFamily="34" charset="0"/>
                            </a:rPr>
                          </m:ctrlPr>
                        </m:dPr>
                        <m:e>
                          <m:r>
                            <a:rPr lang="en-US" sz="2400" i="1">
                              <a:latin typeface="Cambria Math" panose="02040503050406030204" pitchFamily="18" charset="0"/>
                              <a:ea typeface="MingLiU_HKSCS" panose="02020500000000000000" pitchFamily="18" charset="-120"/>
                              <a:cs typeface="Arial" panose="020B0604020202020204" pitchFamily="34" charset="0"/>
                            </a:rPr>
                            <m:t>𝐷</m:t>
                          </m:r>
                        </m:e>
                        <m:e>
                          <m:r>
                            <a:rPr lang="en-US" sz="2400" i="1">
                              <a:latin typeface="Cambria Math" panose="02040503050406030204" pitchFamily="18" charset="0"/>
                              <a:ea typeface="MingLiU_HKSCS" panose="02020500000000000000" pitchFamily="18" charset="-120"/>
                              <a:cs typeface="Arial" panose="020B0604020202020204" pitchFamily="34" charset="0"/>
                            </a:rPr>
                            <m:t>𝜃</m:t>
                          </m:r>
                        </m:e>
                      </m:d>
                      <m:r>
                        <a:rPr lang="en-US" sz="2400" i="1">
                          <a:latin typeface="Cambria Math" panose="02040503050406030204" pitchFamily="18" charset="0"/>
                          <a:ea typeface="MingLiU_HKSCS" panose="02020500000000000000" pitchFamily="18" charset="-120"/>
                          <a:cs typeface="Arial" panose="020B0604020202020204" pitchFamily="34" charset="0"/>
                        </a:rPr>
                        <m:t>𝑃</m:t>
                      </m:r>
                      <m:d>
                        <m:dPr>
                          <m:ctrlPr>
                            <a:rPr lang="en-US" sz="2400" i="1">
                              <a:latin typeface="Cambria Math" panose="02040503050406030204" pitchFamily="18" charset="0"/>
                              <a:ea typeface="MingLiU_HKSCS" panose="02020500000000000000" pitchFamily="18" charset="-120"/>
                              <a:cs typeface="Arial" panose="020B0604020202020204" pitchFamily="34" charset="0"/>
                            </a:rPr>
                          </m:ctrlPr>
                        </m:dPr>
                        <m:e>
                          <m:r>
                            <a:rPr lang="en-US" sz="2400" i="1">
                              <a:latin typeface="Cambria Math" panose="02040503050406030204" pitchFamily="18" charset="0"/>
                              <a:ea typeface="MingLiU_HKSCS" panose="02020500000000000000" pitchFamily="18" charset="-120"/>
                              <a:cs typeface="Arial" panose="020B0604020202020204" pitchFamily="34" charset="0"/>
                            </a:rPr>
                            <m:t>𝜃</m:t>
                          </m:r>
                        </m:e>
                      </m:d>
                    </m:oMath>
                  </m:oMathPara>
                </a14:m>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2" name="Rectangle 1">
                <a:extLst>
                  <a:ext uri="{FF2B5EF4-FFF2-40B4-BE49-F238E27FC236}">
                    <a16:creationId xmlns:a16="http://schemas.microsoft.com/office/drawing/2014/main" id="{9ABFFAB8-9B2E-DD4C-94CB-0CD520726620}"/>
                  </a:ext>
                </a:extLst>
              </p:cNvPr>
              <p:cNvSpPr>
                <a:spLocks noRot="1" noChangeAspect="1" noMove="1" noResize="1" noEditPoints="1" noAdjustHandles="1" noChangeArrowheads="1" noChangeShapeType="1" noTextEdit="1"/>
              </p:cNvSpPr>
              <p:nvPr/>
            </p:nvSpPr>
            <p:spPr>
              <a:xfrm>
                <a:off x="4090786" y="5483976"/>
                <a:ext cx="4077911" cy="669542"/>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84774831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tx1">
              <a:lumMod val="85000"/>
              <a:lumOff val="15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MLE vs MAP</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DEF4E1C2-E998-4644-B005-D3CA05180C3D}"/>
                  </a:ext>
                </a:extLst>
              </p:cNvPr>
              <p:cNvSpPr txBox="1"/>
              <p:nvPr/>
            </p:nvSpPr>
            <p:spPr>
              <a:xfrm>
                <a:off x="2701007" y="978005"/>
                <a:ext cx="7912100" cy="3842077"/>
              </a:xfrm>
              <a:prstGeom prst="rect">
                <a:avLst/>
              </a:prstGeom>
              <a:noFill/>
            </p:spPr>
            <p:txBody>
              <a:bodyPr wrap="square" rtlCol="0">
                <a:spAutoFit/>
              </a:bodyPr>
              <a:lstStyle/>
              <a:p>
                <a:pPr algn="ctr">
                  <a:lnSpc>
                    <a:spcPct val="150000"/>
                  </a:lnSpc>
                  <a:spcBef>
                    <a:spcPts val="4000"/>
                  </a:spcBef>
                </a:pPr>
                <a:r>
                  <a:rPr lang="en-US" sz="2400" b="1" dirty="0">
                    <a:latin typeface="Avenir Next" panose="020B0503020202020204" pitchFamily="34" charset="0"/>
                    <a:ea typeface="MingLiU_HKSCS" panose="02020500000000000000" pitchFamily="18" charset="-120"/>
                    <a:cs typeface="Arial" panose="020B0604020202020204" pitchFamily="34" charset="0"/>
                  </a:rPr>
                  <a:t>MAP</a:t>
                </a:r>
                <a:r>
                  <a:rPr lang="en-US" sz="2400" dirty="0">
                    <a:latin typeface="Avenir Next" panose="020B0503020202020204" pitchFamily="34" charset="0"/>
                    <a:ea typeface="MingLiU_HKSCS" panose="02020500000000000000" pitchFamily="18" charset="-120"/>
                    <a:cs typeface="Arial" panose="020B0604020202020204" pitchFamily="34" charset="0"/>
                  </a:rPr>
                  <a:t> stands for </a:t>
                </a:r>
                <a:r>
                  <a:rPr lang="en-US" sz="2400" u="sng" dirty="0">
                    <a:latin typeface="Avenir Next" panose="020B0503020202020204" pitchFamily="34" charset="0"/>
                    <a:ea typeface="MingLiU_HKSCS" panose="02020500000000000000" pitchFamily="18" charset="-120"/>
                    <a:cs typeface="Arial" panose="020B0604020202020204" pitchFamily="34" charset="0"/>
                  </a:rPr>
                  <a:t>maximum a posteriori</a:t>
                </a:r>
                <a:r>
                  <a:rPr lang="en-US" sz="2400" dirty="0">
                    <a:latin typeface="Avenir Next" panose="020B0503020202020204" pitchFamily="34" charset="0"/>
                    <a:ea typeface="MingLiU_HKSCS" panose="02020500000000000000" pitchFamily="18" charset="-120"/>
                    <a:cs typeface="Arial" panose="020B0604020202020204" pitchFamily="34" charset="0"/>
                  </a:rPr>
                  <a:t> and is interested in calculating </a:t>
                </a:r>
                <a14:m>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If we have knowledge about the prior distribution </a:t>
                </a:r>
                <a14:m>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r>
                      <a:rPr lang="en-US" sz="2400" i="1" smtClean="0">
                        <a:latin typeface="Cambria Math" panose="02040503050406030204" pitchFamily="18" charset="0"/>
                        <a:ea typeface="MingLiU_HKSCS" panose="02020500000000000000" pitchFamily="18" charset="-120"/>
                        <a:cs typeface="Arial" panose="020B0604020202020204" pitchFamily="34" charset="0"/>
                      </a:rPr>
                      <m:t>𝜃</m:t>
                    </m:r>
                    <m:r>
                      <a:rPr lang="en-US" sz="2400" i="1" smtClean="0">
                        <a:latin typeface="Cambria Math" panose="02040503050406030204" pitchFamily="18" charset="0"/>
                        <a:ea typeface="MingLiU_HKSCS" panose="02020500000000000000" pitchFamily="18" charset="-120"/>
                        <a:cs typeface="Arial" panose="020B0604020202020204" pitchFamily="34" charset="0"/>
                      </a:rPr>
                      <m:t>)</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we can calculate:</a:t>
                </a:r>
              </a:p>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 </a:t>
                </a:r>
                <a:endParaRPr lang="en-US" sz="2400" b="1"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57" name="TextBox 56">
                <a:extLst>
                  <a:ext uri="{FF2B5EF4-FFF2-40B4-BE49-F238E27FC236}">
                    <a16:creationId xmlns:a16="http://schemas.microsoft.com/office/drawing/2014/main" id="{DEF4E1C2-E998-4644-B005-D3CA05180C3D}"/>
                  </a:ext>
                </a:extLst>
              </p:cNvPr>
              <p:cNvSpPr txBox="1">
                <a:spLocks noRot="1" noChangeAspect="1" noMove="1" noResize="1" noEditPoints="1" noAdjustHandles="1" noChangeArrowheads="1" noChangeShapeType="1" noTextEdit="1"/>
              </p:cNvSpPr>
              <p:nvPr/>
            </p:nvSpPr>
            <p:spPr>
              <a:xfrm>
                <a:off x="2701007" y="978005"/>
                <a:ext cx="7912100" cy="3842077"/>
              </a:xfrm>
              <a:prstGeom prst="rect">
                <a:avLst/>
              </a:prstGeom>
              <a:blipFill>
                <a:blip r:embed="rId3"/>
                <a:stretch>
                  <a:fillRect l="-641" r="-160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EAF6D795-3BCB-8F4F-BE3B-D3C28BA6E1FC}"/>
                  </a:ext>
                </a:extLst>
              </p:cNvPr>
              <p:cNvSpPr txBox="1"/>
              <p:nvPr/>
            </p:nvSpPr>
            <p:spPr>
              <a:xfrm>
                <a:off x="3357314" y="3898722"/>
                <a:ext cx="6599485" cy="1881925"/>
              </a:xfrm>
              <a:prstGeom prst="rect">
                <a:avLst/>
              </a:prstGeom>
              <a:noFill/>
            </p:spPr>
            <p:txBody>
              <a:bodyPr wrap="square" rtlCol="0">
                <a:spAutoFit/>
              </a:bodyPr>
              <a:lstStyle/>
              <a:p>
                <a:pPr algn="ctr">
                  <a:lnSpc>
                    <a:spcPct val="150000"/>
                  </a:lnSpc>
                  <a:spcBef>
                    <a:spcPts val="1000"/>
                  </a:spcBef>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e>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e>
                      </m:d>
                      <m:r>
                        <a:rPr lang="en-US" sz="2400" b="0" i="1" smtClean="0">
                          <a:latin typeface="Cambria Math" panose="02040503050406030204" pitchFamily="18" charset="0"/>
                          <a:ea typeface="MingLiU_HKSCS" panose="02020500000000000000" pitchFamily="18" charset="-120"/>
                          <a:cs typeface="Arial" panose="020B0604020202020204" pitchFamily="34" charset="0"/>
                        </a:rPr>
                        <m:t>= </m:t>
                      </m:r>
                      <m:f>
                        <m:fPr>
                          <m:ctrlPr>
                            <a:rPr lang="en-US" sz="2400" i="1" dirty="0" smtClean="0">
                              <a:latin typeface="Cambria Math" panose="02040503050406030204" pitchFamily="18" charset="0"/>
                              <a:ea typeface="MingLiU_HKSCS" panose="02020500000000000000" pitchFamily="18" charset="-120"/>
                              <a:cs typeface="Arial" panose="020B0604020202020204" pitchFamily="34" charset="0"/>
                            </a:rPr>
                          </m:ctrlPr>
                        </m:fPr>
                        <m:num>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e>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r>
                            <m:rPr>
                              <m:nor/>
                            </m:rPr>
                            <a:rPr lang="en-US" sz="2400" dirty="0">
                              <a:latin typeface="Avenir Next" panose="020B0503020202020204" pitchFamily="34" charset="0"/>
                              <a:ea typeface="MingLiU_HKSCS" panose="02020500000000000000" pitchFamily="18" charset="-120"/>
                              <a:cs typeface="Arial" panose="020B0604020202020204" pitchFamily="34" charset="0"/>
                            </a:rPr>
                            <m:t> </m:t>
                          </m:r>
                        </m:num>
                        <m:den>
                          <m:r>
                            <a:rPr lang="en-US" sz="2400" b="0" i="1" dirty="0"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dirty="0"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dirty="0" smtClean="0">
                                  <a:latin typeface="Cambria Math" panose="02040503050406030204" pitchFamily="18" charset="0"/>
                                  <a:ea typeface="MingLiU_HKSCS" panose="02020500000000000000" pitchFamily="18" charset="-120"/>
                                  <a:cs typeface="Arial" panose="020B0604020202020204" pitchFamily="34" charset="0"/>
                                </a:rPr>
                                <m:t>𝑋</m:t>
                              </m:r>
                            </m:e>
                          </m:d>
                        </m:den>
                      </m:f>
                      <m:r>
                        <a:rPr lang="en-US" sz="2400" b="0" i="1" dirty="0" smtClean="0">
                          <a:latin typeface="Cambria Math" panose="02040503050406030204" pitchFamily="18" charset="0"/>
                          <a:ea typeface="MingLiU_HKSCS" panose="02020500000000000000" pitchFamily="18" charset="-120"/>
                          <a:cs typeface="Arial" panose="020B0604020202020204" pitchFamily="34" charset="0"/>
                        </a:rPr>
                        <m:t>= </m:t>
                      </m:r>
                      <m:r>
                        <a:rPr lang="en-US" sz="2400" b="0" i="1" dirty="0" smtClean="0">
                          <a:latin typeface="Cambria Math" panose="02040503050406030204" pitchFamily="18" charset="0"/>
                          <a:ea typeface="Cambria Math" panose="02040503050406030204" pitchFamily="18" charset="0"/>
                          <a:cs typeface="Arial" panose="020B0604020202020204" pitchFamily="34" charset="0"/>
                        </a:rPr>
                        <m:t>∝</m:t>
                      </m:r>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𝐷</m:t>
                          </m:r>
                        </m:e>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r>
                        <a:rPr lang="en-US" sz="2400" b="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oMath>
                  </m:oMathPara>
                </a14:m>
                <a:endParaRPr lang="en-US" sz="2400" b="0" i="1" dirty="0">
                  <a:latin typeface="Cambria Math" panose="02040503050406030204" pitchFamily="18" charset="0"/>
                  <a:ea typeface="MingLiU_HKSCS" panose="02020500000000000000" pitchFamily="18" charset="-120"/>
                  <a:cs typeface="Arial" panose="020B0604020202020204" pitchFamily="34" charset="0"/>
                </a:endParaRPr>
              </a:p>
              <a:p>
                <a:pPr algn="ctr">
                  <a:lnSpc>
                    <a:spcPct val="150000"/>
                  </a:lnSpc>
                  <a:spcBef>
                    <a:spcPts val="1000"/>
                  </a:spcBef>
                </a:pP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12" name="TextBox 11">
                <a:extLst>
                  <a:ext uri="{FF2B5EF4-FFF2-40B4-BE49-F238E27FC236}">
                    <a16:creationId xmlns:a16="http://schemas.microsoft.com/office/drawing/2014/main" id="{EAF6D795-3BCB-8F4F-BE3B-D3C28BA6E1FC}"/>
                  </a:ext>
                </a:extLst>
              </p:cNvPr>
              <p:cNvSpPr txBox="1">
                <a:spLocks noRot="1" noChangeAspect="1" noMove="1" noResize="1" noEditPoints="1" noAdjustHandles="1" noChangeArrowheads="1" noChangeShapeType="1" noTextEdit="1"/>
              </p:cNvSpPr>
              <p:nvPr/>
            </p:nvSpPr>
            <p:spPr>
              <a:xfrm>
                <a:off x="3357314" y="3898722"/>
                <a:ext cx="6599485" cy="1881925"/>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9ABFFAB8-9B2E-DD4C-94CB-0CD520726620}"/>
                  </a:ext>
                </a:extLst>
              </p:cNvPr>
              <p:cNvSpPr/>
              <p:nvPr/>
            </p:nvSpPr>
            <p:spPr>
              <a:xfrm>
                <a:off x="4090786" y="5483976"/>
                <a:ext cx="4077911" cy="669542"/>
              </a:xfrm>
              <a:prstGeom prst="rect">
                <a:avLst/>
              </a:prstGeom>
            </p:spPr>
            <p:txBody>
              <a:bodyPr wrap="none">
                <a:spAutoFit/>
              </a:bodyPr>
              <a:lstStyle/>
              <a:p>
                <a:pPr algn="ctr">
                  <a:lnSpc>
                    <a:spcPct val="150000"/>
                  </a:lnSpc>
                  <a:spcBef>
                    <a:spcPts val="1000"/>
                  </a:spcBef>
                </a:pPr>
                <a14:m>
                  <m:oMathPara xmlns:m="http://schemas.openxmlformats.org/officeDocument/2006/math">
                    <m:oMathParaPr>
                      <m:jc m:val="center"/>
                    </m:oMathParaPr>
                    <m:oMath xmlns:m="http://schemas.openxmlformats.org/officeDocument/2006/math">
                      <m:sSub>
                        <m:sSubPr>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sSubPr>
                        <m:e>
                          <m:acc>
                            <m:accPr>
                              <m:chr m:val="̂"/>
                              <m:ctrlPr>
                                <a:rPr lang="en-US" sz="2400" i="1">
                                  <a:latin typeface="Cambria Math" panose="02040503050406030204" pitchFamily="18" charset="0"/>
                                  <a:ea typeface="MingLiU_HKSCS" panose="02020500000000000000" pitchFamily="18" charset="-120"/>
                                  <a:cs typeface="Arial" panose="020B0604020202020204" pitchFamily="34" charset="0"/>
                                </a:rPr>
                              </m:ctrlPr>
                            </m:accPr>
                            <m:e>
                              <m:r>
                                <a:rPr lang="en-US" sz="2400" i="1">
                                  <a:latin typeface="Cambria Math" panose="02040503050406030204" pitchFamily="18" charset="0"/>
                                  <a:ea typeface="MingLiU_HKSCS" panose="02020500000000000000" pitchFamily="18" charset="-120"/>
                                  <a:cs typeface="Arial" panose="020B0604020202020204" pitchFamily="34" charset="0"/>
                                </a:rPr>
                                <m:t>𝜃</m:t>
                              </m:r>
                            </m:e>
                          </m:acc>
                        </m:e>
                        <m:sub>
                          <m:r>
                            <a:rPr lang="en-US" sz="2400" i="1">
                              <a:latin typeface="Cambria Math" panose="02040503050406030204" pitchFamily="18" charset="0"/>
                              <a:ea typeface="MingLiU_HKSCS" panose="02020500000000000000" pitchFamily="18" charset="-120"/>
                              <a:cs typeface="Arial" panose="020B0604020202020204" pitchFamily="34" charset="0"/>
                            </a:rPr>
                            <m:t>𝑀</m:t>
                          </m:r>
                          <m:r>
                            <a:rPr lang="en-US" sz="2400" b="0" i="1" smtClean="0">
                              <a:latin typeface="Cambria Math" panose="02040503050406030204" pitchFamily="18" charset="0"/>
                              <a:ea typeface="MingLiU_HKSCS" panose="02020500000000000000" pitchFamily="18" charset="-120"/>
                              <a:cs typeface="Arial" panose="020B0604020202020204" pitchFamily="34" charset="0"/>
                            </a:rPr>
                            <m:t>𝐴𝑃</m:t>
                          </m:r>
                        </m:sub>
                      </m:sSub>
                      <m:r>
                        <a:rPr lang="en-US" sz="2400" i="1">
                          <a:latin typeface="Cambria Math" panose="02040503050406030204" pitchFamily="18" charset="0"/>
                          <a:ea typeface="MingLiU_HKSCS" panose="02020500000000000000" pitchFamily="18" charset="-120"/>
                          <a:cs typeface="Arial" panose="020B0604020202020204" pitchFamily="34" charset="0"/>
                        </a:rPr>
                        <m:t>=</m:t>
                      </m:r>
                      <m:sSub>
                        <m:sSubPr>
                          <m:ctrlPr>
                            <a:rPr lang="en-US" sz="2400" i="1">
                              <a:latin typeface="Cambria Math" panose="02040503050406030204" pitchFamily="18" charset="0"/>
                              <a:ea typeface="MingLiU_HKSCS" panose="02020500000000000000" pitchFamily="18" charset="-120"/>
                              <a:cs typeface="Arial" panose="020B0604020202020204" pitchFamily="34" charset="0"/>
                            </a:rPr>
                          </m:ctrlPr>
                        </m:sSubPr>
                        <m:e>
                          <m:r>
                            <m:rPr>
                              <m:nor/>
                            </m:rPr>
                            <a:rPr lang="en-US" sz="2400">
                              <a:latin typeface="Cambria Math" panose="02040503050406030204" pitchFamily="18" charset="0"/>
                              <a:ea typeface="MingLiU_HKSCS" panose="02020500000000000000" pitchFamily="18" charset="-120"/>
                              <a:cs typeface="Arial" panose="020B0604020202020204" pitchFamily="34" charset="0"/>
                            </a:rPr>
                            <m:t>argmax</m:t>
                          </m:r>
                        </m:e>
                        <m:sub>
                          <m:r>
                            <a:rPr lang="en-US" sz="2400" i="1">
                              <a:latin typeface="Cambria Math" panose="02040503050406030204" pitchFamily="18" charset="0"/>
                              <a:ea typeface="MingLiU_HKSCS" panose="02020500000000000000" pitchFamily="18" charset="-120"/>
                              <a:cs typeface="Arial" panose="020B0604020202020204" pitchFamily="34" charset="0"/>
                            </a:rPr>
                            <m:t>𝜃</m:t>
                          </m:r>
                        </m:sub>
                      </m:sSub>
                      <m:r>
                        <a:rPr lang="en-US" sz="2400" i="1">
                          <a:latin typeface="Cambria Math" panose="02040503050406030204" pitchFamily="18" charset="0"/>
                          <a:ea typeface="MingLiU_HKSCS" panose="02020500000000000000" pitchFamily="18" charset="-120"/>
                          <a:cs typeface="Arial" panose="020B0604020202020204" pitchFamily="34" charset="0"/>
                        </a:rPr>
                        <m:t>𝑃</m:t>
                      </m:r>
                      <m:d>
                        <m:dPr>
                          <m:ctrlPr>
                            <a:rPr lang="en-US" sz="2400" i="1">
                              <a:latin typeface="Cambria Math" panose="02040503050406030204" pitchFamily="18" charset="0"/>
                              <a:ea typeface="MingLiU_HKSCS" panose="02020500000000000000" pitchFamily="18" charset="-120"/>
                              <a:cs typeface="Arial" panose="020B0604020202020204" pitchFamily="34" charset="0"/>
                            </a:rPr>
                          </m:ctrlPr>
                        </m:dPr>
                        <m:e>
                          <m:r>
                            <a:rPr lang="en-US" sz="2400" i="1">
                              <a:latin typeface="Cambria Math" panose="02040503050406030204" pitchFamily="18" charset="0"/>
                              <a:ea typeface="MingLiU_HKSCS" panose="02020500000000000000" pitchFamily="18" charset="-120"/>
                              <a:cs typeface="Arial" panose="020B0604020202020204" pitchFamily="34" charset="0"/>
                            </a:rPr>
                            <m:t>𝐷</m:t>
                          </m:r>
                        </m:e>
                        <m:e>
                          <m:r>
                            <a:rPr lang="en-US" sz="2400" i="1">
                              <a:latin typeface="Cambria Math" panose="02040503050406030204" pitchFamily="18" charset="0"/>
                              <a:ea typeface="MingLiU_HKSCS" panose="02020500000000000000" pitchFamily="18" charset="-120"/>
                              <a:cs typeface="Arial" panose="020B0604020202020204" pitchFamily="34" charset="0"/>
                            </a:rPr>
                            <m:t>𝜃</m:t>
                          </m:r>
                        </m:e>
                      </m:d>
                      <m:r>
                        <a:rPr lang="en-US" sz="2400" i="1">
                          <a:latin typeface="Cambria Math" panose="02040503050406030204" pitchFamily="18" charset="0"/>
                          <a:ea typeface="MingLiU_HKSCS" panose="02020500000000000000" pitchFamily="18" charset="-120"/>
                          <a:cs typeface="Arial" panose="020B0604020202020204" pitchFamily="34" charset="0"/>
                        </a:rPr>
                        <m:t>𝑃</m:t>
                      </m:r>
                      <m:d>
                        <m:dPr>
                          <m:ctrlPr>
                            <a:rPr lang="en-US" sz="2400" i="1">
                              <a:latin typeface="Cambria Math" panose="02040503050406030204" pitchFamily="18" charset="0"/>
                              <a:ea typeface="MingLiU_HKSCS" panose="02020500000000000000" pitchFamily="18" charset="-120"/>
                              <a:cs typeface="Arial" panose="020B0604020202020204" pitchFamily="34" charset="0"/>
                            </a:rPr>
                          </m:ctrlPr>
                        </m:dPr>
                        <m:e>
                          <m:r>
                            <a:rPr lang="en-US" sz="2400" i="1">
                              <a:latin typeface="Cambria Math" panose="02040503050406030204" pitchFamily="18" charset="0"/>
                              <a:ea typeface="MingLiU_HKSCS" panose="02020500000000000000" pitchFamily="18" charset="-120"/>
                              <a:cs typeface="Arial" panose="020B0604020202020204" pitchFamily="34" charset="0"/>
                            </a:rPr>
                            <m:t>𝜃</m:t>
                          </m:r>
                        </m:e>
                      </m:d>
                    </m:oMath>
                  </m:oMathPara>
                </a14:m>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2" name="Rectangle 1">
                <a:extLst>
                  <a:ext uri="{FF2B5EF4-FFF2-40B4-BE49-F238E27FC236}">
                    <a16:creationId xmlns:a16="http://schemas.microsoft.com/office/drawing/2014/main" id="{9ABFFAB8-9B2E-DD4C-94CB-0CD520726620}"/>
                  </a:ext>
                </a:extLst>
              </p:cNvPr>
              <p:cNvSpPr>
                <a:spLocks noRot="1" noChangeAspect="1" noMove="1" noResize="1" noEditPoints="1" noAdjustHandles="1" noChangeArrowheads="1" noChangeShapeType="1" noTextEdit="1"/>
              </p:cNvSpPr>
              <p:nvPr/>
            </p:nvSpPr>
            <p:spPr>
              <a:xfrm>
                <a:off x="4090786" y="5483976"/>
                <a:ext cx="4077911" cy="669542"/>
              </a:xfrm>
              <a:prstGeom prst="rect">
                <a:avLst/>
              </a:prstGeom>
              <a:blipFill>
                <a:blip r:embed="rId5"/>
                <a:stretch>
                  <a:fillRect/>
                </a:stretch>
              </a:blipFill>
            </p:spPr>
            <p:txBody>
              <a:bodyPr/>
              <a:lstStyle/>
              <a:p>
                <a:r>
                  <a:rPr lang="en-US">
                    <a:noFill/>
                  </a:rPr>
                  <a:t> </a:t>
                </a:r>
              </a:p>
            </p:txBody>
          </p:sp>
        </mc:Fallback>
      </mc:AlternateContent>
      <p:sp>
        <p:nvSpPr>
          <p:cNvPr id="7" name="Rectangular Callout 1">
            <a:extLst>
              <a:ext uri="{FF2B5EF4-FFF2-40B4-BE49-F238E27FC236}">
                <a16:creationId xmlns:a16="http://schemas.microsoft.com/office/drawing/2014/main" id="{6668F6A4-1286-814B-B5F9-F4BE39A81B8D}"/>
              </a:ext>
            </a:extLst>
          </p:cNvPr>
          <p:cNvSpPr/>
          <p:nvPr/>
        </p:nvSpPr>
        <p:spPr>
          <a:xfrm>
            <a:off x="2151607" y="2763726"/>
            <a:ext cx="9444294" cy="2519784"/>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19784">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2833760" y="2172078"/>
                </a:lnTo>
                <a:lnTo>
                  <a:pt x="2750766" y="2519784"/>
                </a:lnTo>
                <a:lnTo>
                  <a:pt x="2419048" y="2184778"/>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CA602A98-9B8F-8646-9BE3-1476C6627EC1}"/>
                  </a:ext>
                </a:extLst>
              </p:cNvPr>
              <p:cNvSpPr txBox="1"/>
              <p:nvPr/>
            </p:nvSpPr>
            <p:spPr>
              <a:xfrm>
                <a:off x="2610953" y="2894369"/>
                <a:ext cx="8525601" cy="1170898"/>
              </a:xfrm>
              <a:prstGeom prst="rect">
                <a:avLst/>
              </a:prstGeom>
              <a:noFill/>
            </p:spPr>
            <p:txBody>
              <a:bodyPr wrap="square" rtlCol="0">
                <a:spAutoFit/>
              </a:bodyPr>
              <a:lstStyle/>
              <a:p>
                <a:pPr>
                  <a:lnSpc>
                    <a:spcPct val="150000"/>
                  </a:lnSpc>
                </a:pPr>
                <a:r>
                  <a:rPr lang="en-US" sz="2400" b="1" dirty="0">
                    <a:latin typeface="Avenir Next" panose="020B0503020202020204" pitchFamily="34" charset="0"/>
                  </a:rPr>
                  <a:t>NOTE</a:t>
                </a:r>
                <a:r>
                  <a:rPr lang="en-US" sz="2400" dirty="0">
                    <a:latin typeface="Avenir Next" panose="020B0503020202020204" pitchFamily="34" charset="0"/>
                  </a:rPr>
                  <a:t>: If the prior </a:t>
                </a:r>
                <a14:m>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𝑃</m:t>
                    </m:r>
                    <m:d>
                      <m:dPr>
                        <m:ctrlPr>
                          <a:rPr lang="en-US" sz="2400" i="1">
                            <a:latin typeface="Cambria Math" panose="02040503050406030204" pitchFamily="18" charset="0"/>
                            <a:ea typeface="MingLiU_HKSCS" panose="02020500000000000000" pitchFamily="18" charset="-120"/>
                            <a:cs typeface="Arial" panose="020B0604020202020204" pitchFamily="34" charset="0"/>
                          </a:rPr>
                        </m:ctrlPr>
                      </m:dPr>
                      <m:e>
                        <m:r>
                          <a:rPr lang="en-US" sz="2400" i="1">
                            <a:latin typeface="Cambria Math" panose="02040503050406030204" pitchFamily="18" charset="0"/>
                            <a:ea typeface="MingLiU_HKSCS" panose="02020500000000000000" pitchFamily="18" charset="-120"/>
                            <a:cs typeface="Arial" panose="020B0604020202020204" pitchFamily="34" charset="0"/>
                          </a:rPr>
                          <m:t>𝜃</m:t>
                        </m:r>
                      </m:e>
                    </m:d>
                  </m:oMath>
                </a14:m>
                <a:r>
                  <a:rPr lang="en-US" sz="2400" dirty="0"/>
                  <a:t> </a:t>
                </a:r>
                <a:r>
                  <a:rPr lang="en-US" sz="2400" dirty="0">
                    <a:latin typeface="Avenir Next" panose="020B0503020202020204" pitchFamily="34" charset="0"/>
                  </a:rPr>
                  <a:t>is uniform (i.e., not Gaussian or any other distribution), then </a:t>
                </a:r>
                <a14:m>
                  <m:oMath xmlns:m="http://schemas.openxmlformats.org/officeDocument/2006/math">
                    <m:sSub>
                      <m:sSubPr>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sSubPr>
                      <m:e>
                        <m:acc>
                          <m:accPr>
                            <m:chr m:val="̂"/>
                            <m:ctrlPr>
                              <a:rPr lang="en-US" sz="2400" i="1">
                                <a:latin typeface="Cambria Math" panose="02040503050406030204" pitchFamily="18" charset="0"/>
                                <a:ea typeface="MingLiU_HKSCS" panose="02020500000000000000" pitchFamily="18" charset="-120"/>
                                <a:cs typeface="Arial" panose="020B0604020202020204" pitchFamily="34" charset="0"/>
                              </a:rPr>
                            </m:ctrlPr>
                          </m:accPr>
                          <m:e>
                            <m:r>
                              <a:rPr lang="en-US" sz="2400" i="1">
                                <a:latin typeface="Cambria Math" panose="02040503050406030204" pitchFamily="18" charset="0"/>
                                <a:ea typeface="MingLiU_HKSCS" panose="02020500000000000000" pitchFamily="18" charset="-120"/>
                                <a:cs typeface="Arial" panose="020B0604020202020204" pitchFamily="34" charset="0"/>
                              </a:rPr>
                              <m:t>𝜃</m:t>
                            </m:r>
                          </m:e>
                        </m:acc>
                      </m:e>
                      <m:sub>
                        <m:r>
                          <a:rPr lang="en-US" sz="2400" i="1">
                            <a:latin typeface="Cambria Math" panose="02040503050406030204" pitchFamily="18" charset="0"/>
                            <a:ea typeface="MingLiU_HKSCS" panose="02020500000000000000" pitchFamily="18" charset="-120"/>
                            <a:cs typeface="Arial" panose="020B0604020202020204" pitchFamily="34" charset="0"/>
                          </a:rPr>
                          <m:t>𝑀</m:t>
                        </m:r>
                        <m:r>
                          <a:rPr lang="en-US" sz="2400" b="0" i="1" smtClean="0">
                            <a:latin typeface="Cambria Math" panose="02040503050406030204" pitchFamily="18" charset="0"/>
                            <a:ea typeface="MingLiU_HKSCS" panose="02020500000000000000" pitchFamily="18" charset="-120"/>
                            <a:cs typeface="Arial" panose="020B0604020202020204" pitchFamily="34" charset="0"/>
                          </a:rPr>
                          <m:t>𝐴𝑃</m:t>
                        </m:r>
                      </m:sub>
                    </m:sSub>
                    <m:r>
                      <a:rPr lang="en-US" sz="2400" b="0" i="0" smtClean="0">
                        <a:latin typeface="Cambria Math" panose="02040503050406030204" pitchFamily="18" charset="0"/>
                        <a:ea typeface="MingLiU_HKSCS" panose="02020500000000000000" pitchFamily="18" charset="-120"/>
                        <a:cs typeface="Arial" panose="020B0604020202020204" pitchFamily="34" charset="0"/>
                      </a:rPr>
                      <m:t>=</m:t>
                    </m:r>
                    <m:sSub>
                      <m:sSub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sSubPr>
                      <m:e>
                        <m:acc>
                          <m:accPr>
                            <m:chr m:val="̂"/>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acc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acc>
                      </m:e>
                      <m:sub>
                        <m:r>
                          <a:rPr lang="en-US" sz="2400" b="0" i="1" smtClean="0">
                            <a:latin typeface="Cambria Math" panose="02040503050406030204" pitchFamily="18" charset="0"/>
                            <a:ea typeface="MingLiU_HKSCS" panose="02020500000000000000" pitchFamily="18" charset="-120"/>
                            <a:cs typeface="Arial" panose="020B0604020202020204" pitchFamily="34" charset="0"/>
                          </a:rPr>
                          <m:t>𝑀𝐿𝐸</m:t>
                        </m:r>
                      </m:sub>
                    </m:sSub>
                  </m:oMath>
                </a14:m>
                <a:endParaRPr lang="en-US" sz="2400" dirty="0">
                  <a:latin typeface="Avenir Next" panose="020B0503020202020204" pitchFamily="34" charset="0"/>
                </a:endParaRPr>
              </a:p>
            </p:txBody>
          </p:sp>
        </mc:Choice>
        <mc:Fallback xmlns="">
          <p:sp>
            <p:nvSpPr>
              <p:cNvPr id="8" name="TextBox 7">
                <a:extLst>
                  <a:ext uri="{FF2B5EF4-FFF2-40B4-BE49-F238E27FC236}">
                    <a16:creationId xmlns:a16="http://schemas.microsoft.com/office/drawing/2014/main" id="{CA602A98-9B8F-8646-9BE3-1476C6627EC1}"/>
                  </a:ext>
                </a:extLst>
              </p:cNvPr>
              <p:cNvSpPr txBox="1">
                <a:spLocks noRot="1" noChangeAspect="1" noMove="1" noResize="1" noEditPoints="1" noAdjustHandles="1" noChangeArrowheads="1" noChangeShapeType="1" noTextEdit="1"/>
              </p:cNvSpPr>
              <p:nvPr/>
            </p:nvSpPr>
            <p:spPr>
              <a:xfrm>
                <a:off x="2610953" y="2894369"/>
                <a:ext cx="8525601" cy="1170898"/>
              </a:xfrm>
              <a:prstGeom prst="rect">
                <a:avLst/>
              </a:prstGeom>
              <a:blipFill>
                <a:blip r:embed="rId6"/>
                <a:stretch>
                  <a:fillRect l="-1042" b="-11957"/>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178C063F-8955-3F4C-A79D-B01671832BFB}"/>
              </a:ext>
            </a:extLst>
          </p:cNvPr>
          <p:cNvSpPr/>
          <p:nvPr/>
        </p:nvSpPr>
        <p:spPr>
          <a:xfrm>
            <a:off x="4313234" y="4081554"/>
            <a:ext cx="5401479" cy="600164"/>
          </a:xfrm>
          <a:prstGeom prst="rect">
            <a:avLst/>
          </a:prstGeom>
        </p:spPr>
        <p:txBody>
          <a:bodyPr wrap="none">
            <a:spAutoFit/>
          </a:bodyPr>
          <a:lstStyle/>
          <a:p>
            <a:pPr>
              <a:lnSpc>
                <a:spcPct val="150000"/>
              </a:lnSpc>
            </a:pPr>
            <a:r>
              <a:rPr lang="en-US" sz="2400" b="1" dirty="0">
                <a:latin typeface="Avenir Next" panose="020B0503020202020204" pitchFamily="34" charset="0"/>
              </a:rPr>
              <a:t>Thus, MLE is a special case of MAP!</a:t>
            </a:r>
          </a:p>
        </p:txBody>
      </p:sp>
    </p:spTree>
    <p:extLst>
      <p:ext uri="{BB962C8B-B14F-4D97-AF65-F5344CB8AC3E}">
        <p14:creationId xmlns:p14="http://schemas.microsoft.com/office/powerpoint/2010/main" val="42006717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accent6">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CLOSING NOTE</a:t>
            </a:r>
          </a:p>
        </p:txBody>
      </p:sp>
      <p:sp>
        <p:nvSpPr>
          <p:cNvPr id="57" name="TextBox 56">
            <a:extLst>
              <a:ext uri="{FF2B5EF4-FFF2-40B4-BE49-F238E27FC236}">
                <a16:creationId xmlns:a16="http://schemas.microsoft.com/office/drawing/2014/main" id="{DEF4E1C2-E998-4644-B005-D3CA05180C3D}"/>
              </a:ext>
            </a:extLst>
          </p:cNvPr>
          <p:cNvSpPr txBox="1"/>
          <p:nvPr/>
        </p:nvSpPr>
        <p:spPr>
          <a:xfrm>
            <a:off x="2307307" y="993699"/>
            <a:ext cx="7912100" cy="1851789"/>
          </a:xfrm>
          <a:prstGeom prst="rect">
            <a:avLst/>
          </a:prstGeom>
          <a:noFill/>
        </p:spPr>
        <p:txBody>
          <a:bodyPr wrap="square" rtlCol="0">
            <a:spAutoFit/>
          </a:bodyPr>
          <a:lstStyle/>
          <a:p>
            <a:pPr algn="ctr">
              <a:lnSpc>
                <a:spcPct val="150000"/>
              </a:lnSpc>
              <a:spcBef>
                <a:spcPts val="4000"/>
              </a:spcBef>
            </a:pPr>
            <a:r>
              <a:rPr lang="en-US" sz="2400" b="1" dirty="0">
                <a:latin typeface="Avenir Next" panose="020B0503020202020204" pitchFamily="34" charset="0"/>
                <a:ea typeface="MingLiU_HKSCS" panose="02020500000000000000" pitchFamily="18" charset="-120"/>
                <a:cs typeface="Arial" panose="020B0604020202020204" pitchFamily="34" charset="0"/>
              </a:rPr>
              <a:t>The model </a:t>
            </a:r>
            <a:r>
              <a:rPr lang="en-US" sz="3200" b="1" dirty="0">
                <a:solidFill>
                  <a:srgbClr val="C00000"/>
                </a:solidFill>
                <a:latin typeface="Avenir Book" panose="02000503020000020003" pitchFamily="2" charset="0"/>
              </a:rPr>
              <a:t>≠</a:t>
            </a:r>
            <a:r>
              <a:rPr lang="en-US" sz="2400" b="1" dirty="0">
                <a:latin typeface="Avenir Next" panose="020B0503020202020204" pitchFamily="34" charset="0"/>
                <a:ea typeface="MingLiU_HKSCS" panose="02020500000000000000" pitchFamily="18" charset="-120"/>
                <a:cs typeface="Arial" panose="020B0604020202020204" pitchFamily="34" charset="0"/>
              </a:rPr>
              <a:t> the data </a:t>
            </a:r>
            <a:r>
              <a:rPr lang="en-US" sz="3200" b="1" dirty="0">
                <a:solidFill>
                  <a:srgbClr val="C00000"/>
                </a:solidFill>
                <a:latin typeface="Avenir Book" panose="02000503020000020003" pitchFamily="2" charset="0"/>
              </a:rPr>
              <a:t>≠</a:t>
            </a:r>
            <a:r>
              <a:rPr lang="en-US" sz="2400" b="1" dirty="0">
                <a:latin typeface="Avenir Next" panose="020B0503020202020204" pitchFamily="34" charset="0"/>
                <a:ea typeface="MingLiU_HKSCS" panose="02020500000000000000" pitchFamily="18" charset="-120"/>
                <a:cs typeface="Arial" panose="020B0604020202020204" pitchFamily="34" charset="0"/>
              </a:rPr>
              <a:t> the data’s representation</a:t>
            </a:r>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 </a:t>
            </a:r>
            <a:endParaRPr lang="en-US" sz="2400" b="1" dirty="0">
              <a:latin typeface="Avenir Next" panose="020B0503020202020204" pitchFamily="34" charset="0"/>
              <a:ea typeface="MingLiU_HKSCS" panose="02020500000000000000" pitchFamily="18" charset="-120"/>
              <a:cs typeface="Arial" panose="020B0604020202020204" pitchFamily="34" charset="0"/>
            </a:endParaRPr>
          </a:p>
        </p:txBody>
      </p:sp>
      <p:sp>
        <p:nvSpPr>
          <p:cNvPr id="10" name="TextBox 9">
            <a:extLst>
              <a:ext uri="{FF2B5EF4-FFF2-40B4-BE49-F238E27FC236}">
                <a16:creationId xmlns:a16="http://schemas.microsoft.com/office/drawing/2014/main" id="{11B2E673-A2AB-CC44-B7E2-8182D0748BB7}"/>
              </a:ext>
            </a:extLst>
          </p:cNvPr>
          <p:cNvSpPr txBox="1"/>
          <p:nvPr/>
        </p:nvSpPr>
        <p:spPr>
          <a:xfrm>
            <a:off x="2408907" y="2251314"/>
            <a:ext cx="7912100" cy="2816156"/>
          </a:xfrm>
          <a:prstGeom prst="rect">
            <a:avLst/>
          </a:prstGeom>
          <a:noFill/>
        </p:spPr>
        <p:txBody>
          <a:bodyPr wrap="square" rtlCol="0">
            <a:spAutoFit/>
          </a:bodyPr>
          <a:lstStyle/>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Many models can work well with data from different domains. The model restrictions concern your assumptions about the data, and what you’re trying to do with the data. The representation of the data can permit/limit the model’s ability to fit/learn the data.</a:t>
            </a:r>
          </a:p>
        </p:txBody>
      </p:sp>
      <p:sp>
        <p:nvSpPr>
          <p:cNvPr id="11" name="TextBox 10">
            <a:extLst>
              <a:ext uri="{FF2B5EF4-FFF2-40B4-BE49-F238E27FC236}">
                <a16:creationId xmlns:a16="http://schemas.microsoft.com/office/drawing/2014/main" id="{A1E9E50A-7D81-564C-A008-200343EC028E}"/>
              </a:ext>
            </a:extLst>
          </p:cNvPr>
          <p:cNvSpPr txBox="1"/>
          <p:nvPr/>
        </p:nvSpPr>
        <p:spPr>
          <a:xfrm>
            <a:off x="1038330" y="5658762"/>
            <a:ext cx="10115340" cy="600164"/>
          </a:xfrm>
          <a:prstGeom prst="rect">
            <a:avLst/>
          </a:prstGeom>
          <a:noFill/>
        </p:spPr>
        <p:txBody>
          <a:bodyPr wrap="square" rtlCol="0">
            <a:spAutoFit/>
          </a:bodyPr>
          <a:lstStyle/>
          <a:p>
            <a:pP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Now let’s turn to the world of </a:t>
            </a:r>
            <a:r>
              <a:rPr lang="en-US" sz="2400" b="1" dirty="0">
                <a:latin typeface="Avenir Next" panose="020B0503020202020204" pitchFamily="34" charset="0"/>
                <a:ea typeface="MingLiU_HKSCS" panose="02020500000000000000" pitchFamily="18" charset="-120"/>
                <a:cs typeface="Arial" panose="020B0604020202020204" pitchFamily="34" charset="0"/>
              </a:rPr>
              <a:t>language data </a:t>
            </a:r>
            <a:r>
              <a:rPr lang="en-US" sz="2400" dirty="0">
                <a:latin typeface="Avenir Next" panose="020B0503020202020204" pitchFamily="34" charset="0"/>
                <a:ea typeface="MingLiU_HKSCS" panose="02020500000000000000" pitchFamily="18" charset="-120"/>
                <a:cs typeface="Arial" panose="020B0604020202020204" pitchFamily="34" charset="0"/>
              </a:rPr>
              <a:t>and useful </a:t>
            </a:r>
            <a:r>
              <a:rPr lang="en-US" sz="2400" b="1" dirty="0">
                <a:latin typeface="Avenir Next" panose="020B0503020202020204" pitchFamily="34" charset="0"/>
                <a:ea typeface="MingLiU_HKSCS" panose="02020500000000000000" pitchFamily="18" charset="-120"/>
                <a:cs typeface="Arial" panose="020B0604020202020204" pitchFamily="34" charset="0"/>
              </a:rPr>
              <a:t>models </a:t>
            </a:r>
            <a:r>
              <a:rPr lang="en-US" sz="2400" dirty="0">
                <a:latin typeface="Avenir Next" panose="020B0503020202020204" pitchFamily="34" charset="0"/>
                <a:ea typeface="MingLiU_HKSCS" panose="02020500000000000000" pitchFamily="18" charset="-120"/>
                <a:cs typeface="Arial" panose="020B0604020202020204" pitchFamily="34" charset="0"/>
              </a:rPr>
              <a:t>for it</a:t>
            </a:r>
          </a:p>
        </p:txBody>
      </p:sp>
    </p:spTree>
    <p:extLst>
      <p:ext uri="{BB962C8B-B14F-4D97-AF65-F5344CB8AC3E}">
        <p14:creationId xmlns:p14="http://schemas.microsoft.com/office/powerpoint/2010/main" val="11996322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1B63AD76-BA56-384E-992E-452E1EEF2310}"/>
                  </a:ext>
                </a:extLst>
              </p:cNvPr>
              <p:cNvSpPr txBox="1"/>
              <p:nvPr/>
            </p:nvSpPr>
            <p:spPr>
              <a:xfrm>
                <a:off x="68546" y="545724"/>
                <a:ext cx="5110669" cy="5960606"/>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 (e.g. </a:t>
                </a:r>
                <a:r>
                  <a:rPr lang="en-US" sz="2400" b="1" dirty="0">
                    <a:latin typeface="Avenir Next" panose="020B0503020202020204" pitchFamily="34" charset="0"/>
                  </a:rPr>
                  <a:t>Temp</a:t>
                </a:r>
                <a:r>
                  <a:rPr lang="en-US" sz="2400" dirty="0">
                    <a:latin typeface="Avenir Next" panose="020B0503020202020204" pitchFamily="34" charset="0"/>
                  </a:rPr>
                  <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Let’s divide our data and learn how data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is related to data </a:t>
                </a:r>
                <a:r>
                  <a:rPr lang="en-US" sz="2400" b="1" dirty="0">
                    <a:solidFill>
                      <a:schemeClr val="accent1">
                        <a:lumMod val="75000"/>
                      </a:schemeClr>
                    </a:solidFill>
                    <a:latin typeface="Avenir Next" panose="020B0503020202020204" pitchFamily="34" charset="0"/>
                  </a:rPr>
                  <a:t>Y</a:t>
                </a:r>
                <a:endParaRPr lang="en-US" sz="2400"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Assert that: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Want a model </a:t>
                </a:r>
                <a14:m>
                  <m:oMath xmlns:m="http://schemas.openxmlformats.org/officeDocument/2006/math">
                    <m:r>
                      <a:rPr lang="en-US" sz="2400" b="0" i="1" smtClean="0">
                        <a:solidFill>
                          <a:schemeClr val="tx1"/>
                        </a:solidFill>
                        <a:latin typeface="Cambria Math" panose="02040503050406030204" pitchFamily="18" charset="0"/>
                      </a:rPr>
                      <m:t>𝑓</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that is:</a:t>
                </a:r>
              </a:p>
              <a:p>
                <a:pPr marL="800100" lvl="1" indent="-342900">
                  <a:spcBef>
                    <a:spcPts val="2000"/>
                  </a:spcBef>
                  <a:buFont typeface="Arial" panose="020B0604020202020204" pitchFamily="34" charset="0"/>
                  <a:buChar char="•"/>
                </a:pPr>
                <a:r>
                  <a:rPr lang="en-US" sz="2400" dirty="0">
                    <a:solidFill>
                      <a:srgbClr val="C00000"/>
                    </a:solidFill>
                    <a:latin typeface="Avenir Next" panose="020B0503020202020204" pitchFamily="34" charset="0"/>
                  </a:rPr>
                  <a:t>Supervised</a:t>
                </a:r>
              </a:p>
              <a:p>
                <a:pPr marL="800100" lvl="1" indent="-342900">
                  <a:spcBef>
                    <a:spcPts val="2000"/>
                  </a:spcBef>
                  <a:buFont typeface="Arial" panose="020B0604020202020204" pitchFamily="34" charset="0"/>
                  <a:buChar char="•"/>
                </a:pPr>
                <a:r>
                  <a:rPr lang="en-US" sz="2400" dirty="0">
                    <a:solidFill>
                      <a:schemeClr val="bg2">
                        <a:lumMod val="25000"/>
                      </a:schemeClr>
                    </a:solidFill>
                    <a:latin typeface="Avenir Next" panose="020B0503020202020204" pitchFamily="34" charset="0"/>
                  </a:rPr>
                  <a:t>Predicts real numbers (</a:t>
                </a:r>
                <a:r>
                  <a:rPr lang="en-US" sz="2400" dirty="0">
                    <a:solidFill>
                      <a:srgbClr val="C00000"/>
                    </a:solidFill>
                    <a:latin typeface="Avenir Next" panose="020B0503020202020204" pitchFamily="34" charset="0"/>
                  </a:rPr>
                  <a:t>regression</a:t>
                </a:r>
                <a:r>
                  <a:rPr lang="en-US" sz="2400" dirty="0">
                    <a:solidFill>
                      <a:schemeClr val="bg2">
                        <a:lumMod val="25000"/>
                      </a:schemeClr>
                    </a:solidFill>
                    <a:latin typeface="Avenir Next" panose="020B0503020202020204" pitchFamily="34" charset="0"/>
                  </a:rPr>
                  <a:t> model)</a:t>
                </a:r>
              </a:p>
            </p:txBody>
          </p:sp>
        </mc:Choice>
        <mc:Fallback xmlns="">
          <p:sp>
            <p:nvSpPr>
              <p:cNvPr id="30" name="TextBox 29">
                <a:extLst>
                  <a:ext uri="{FF2B5EF4-FFF2-40B4-BE49-F238E27FC236}">
                    <a16:creationId xmlns:a16="http://schemas.microsoft.com/office/drawing/2014/main" id="{1B63AD76-BA56-384E-992E-452E1EEF2310}"/>
                  </a:ext>
                </a:extLst>
              </p:cNvPr>
              <p:cNvSpPr txBox="1">
                <a:spLocks noRot="1" noChangeAspect="1" noMove="1" noResize="1" noEditPoints="1" noAdjustHandles="1" noChangeArrowheads="1" noChangeShapeType="1" noTextEdit="1"/>
              </p:cNvSpPr>
              <p:nvPr/>
            </p:nvSpPr>
            <p:spPr>
              <a:xfrm>
                <a:off x="68546" y="545724"/>
                <a:ext cx="5110669" cy="5960606"/>
              </a:xfrm>
              <a:prstGeom prst="rect">
                <a:avLst/>
              </a:prstGeom>
              <a:blipFill>
                <a:blip r:embed="rId2"/>
                <a:stretch>
                  <a:fillRect l="-990" t="-851" b="-1489"/>
                </a:stretch>
              </a:blipFill>
            </p:spPr>
            <p:txBody>
              <a:bodyPr/>
              <a:lstStyle/>
              <a:p>
                <a:r>
                  <a:rPr lang="en-US">
                    <a:noFill/>
                  </a:rPr>
                  <a:t> </a:t>
                </a:r>
              </a:p>
            </p:txBody>
          </p:sp>
        </mc:Fallback>
      </mc:AlternateContent>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10060076" y="880570"/>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10435746" y="1665397"/>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982074D-40BA-7544-9D39-C583E61B212E}"/>
                  </a:ext>
                </a:extLst>
              </p:cNvPr>
              <p:cNvSpPr txBox="1"/>
              <p:nvPr/>
            </p:nvSpPr>
            <p:spPr>
              <a:xfrm>
                <a:off x="2268492" y="3749961"/>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r>
                        <a:rPr lang="en-US" sz="2800" b="0" i="1" smtClean="0">
                          <a:solidFill>
                            <a:schemeClr val="tx1"/>
                          </a:solidFill>
                          <a:latin typeface="Cambria Math" panose="02040503050406030204" pitchFamily="18" charset="0"/>
                        </a:rPr>
                        <m:t>+ </m:t>
                      </m:r>
                      <m:r>
                        <a:rPr lang="en-US" sz="2800" b="0" i="1" smtClean="0">
                          <a:solidFill>
                            <a:schemeClr val="tx1"/>
                          </a:solidFill>
                          <a:latin typeface="Cambria Math" panose="02040503050406030204" pitchFamily="18" charset="0"/>
                          <a:ea typeface="Cambria Math" panose="02040503050406030204" pitchFamily="18" charset="0"/>
                        </a:rPr>
                        <m:t>𝜀</m:t>
                      </m:r>
                    </m:oMath>
                  </m:oMathPara>
                </a14:m>
                <a:endParaRPr lang="en-US" sz="2800" dirty="0">
                  <a:solidFill>
                    <a:schemeClr val="accent1">
                      <a:lumMod val="75000"/>
                    </a:schemeClr>
                  </a:solidFill>
                </a:endParaRPr>
              </a:p>
            </p:txBody>
          </p:sp>
        </mc:Choice>
        <mc:Fallback xmlns="">
          <p:sp>
            <p:nvSpPr>
              <p:cNvPr id="29" name="TextBox 28">
                <a:extLst>
                  <a:ext uri="{FF2B5EF4-FFF2-40B4-BE49-F238E27FC236}">
                    <a16:creationId xmlns:a16="http://schemas.microsoft.com/office/drawing/2014/main" id="{8982074D-40BA-7544-9D39-C583E61B212E}"/>
                  </a:ext>
                </a:extLst>
              </p:cNvPr>
              <p:cNvSpPr txBox="1">
                <a:spLocks noRot="1" noChangeAspect="1" noMove="1" noResize="1" noEditPoints="1" noAdjustHandles="1" noChangeArrowheads="1" noChangeShapeType="1" noTextEdit="1"/>
              </p:cNvSpPr>
              <p:nvPr/>
            </p:nvSpPr>
            <p:spPr>
              <a:xfrm>
                <a:off x="2268492" y="3749961"/>
                <a:ext cx="2263140" cy="430887"/>
              </a:xfrm>
              <a:prstGeom prst="rect">
                <a:avLst/>
              </a:prstGeom>
              <a:blipFill>
                <a:blip r:embed="rId3"/>
                <a:stretch>
                  <a:fillRect l="-2235" t="-5714" b="-34286"/>
                </a:stretch>
              </a:blipFill>
            </p:spPr>
            <p:txBody>
              <a:bodyPr/>
              <a:lstStyle/>
              <a:p>
                <a:r>
                  <a:rPr lang="en-US">
                    <a:noFill/>
                  </a:rPr>
                  <a:t> </a:t>
                </a:r>
              </a:p>
            </p:txBody>
          </p:sp>
        </mc:Fallback>
      </mc:AlternateContent>
    </p:spTree>
    <p:extLst>
      <p:ext uri="{BB962C8B-B14F-4D97-AF65-F5344CB8AC3E}">
        <p14:creationId xmlns:p14="http://schemas.microsoft.com/office/powerpoint/2010/main" val="1051074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982074D-40BA-7544-9D39-C583E61B212E}"/>
                  </a:ext>
                </a:extLst>
              </p:cNvPr>
              <p:cNvSpPr txBox="1"/>
              <p:nvPr/>
            </p:nvSpPr>
            <p:spPr>
              <a:xfrm>
                <a:off x="2268492" y="3749961"/>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r>
                        <a:rPr lang="en-US" sz="2800" b="0" i="1" smtClean="0">
                          <a:solidFill>
                            <a:schemeClr val="tx1"/>
                          </a:solidFill>
                          <a:latin typeface="Cambria Math" panose="02040503050406030204" pitchFamily="18" charset="0"/>
                        </a:rPr>
                        <m:t>+ </m:t>
                      </m:r>
                      <m:r>
                        <a:rPr lang="en-US" sz="2800" b="0" i="1" smtClean="0">
                          <a:solidFill>
                            <a:schemeClr val="tx1"/>
                          </a:solidFill>
                          <a:latin typeface="Cambria Math" panose="02040503050406030204" pitchFamily="18" charset="0"/>
                          <a:ea typeface="Cambria Math" panose="02040503050406030204" pitchFamily="18" charset="0"/>
                        </a:rPr>
                        <m:t>𝜀</m:t>
                      </m:r>
                    </m:oMath>
                  </m:oMathPara>
                </a14:m>
                <a:endParaRPr lang="en-US" sz="2800" dirty="0">
                  <a:solidFill>
                    <a:schemeClr val="accent1">
                      <a:lumMod val="75000"/>
                    </a:schemeClr>
                  </a:solidFill>
                </a:endParaRPr>
              </a:p>
            </p:txBody>
          </p:sp>
        </mc:Choice>
        <mc:Fallback xmlns="">
          <p:sp>
            <p:nvSpPr>
              <p:cNvPr id="29" name="TextBox 28">
                <a:extLst>
                  <a:ext uri="{FF2B5EF4-FFF2-40B4-BE49-F238E27FC236}">
                    <a16:creationId xmlns:a16="http://schemas.microsoft.com/office/drawing/2014/main" id="{8982074D-40BA-7544-9D39-C583E61B212E}"/>
                  </a:ext>
                </a:extLst>
              </p:cNvPr>
              <p:cNvSpPr txBox="1">
                <a:spLocks noRot="1" noChangeAspect="1" noMove="1" noResize="1" noEditPoints="1" noAdjustHandles="1" noChangeArrowheads="1" noChangeShapeType="1" noTextEdit="1"/>
              </p:cNvSpPr>
              <p:nvPr/>
            </p:nvSpPr>
            <p:spPr>
              <a:xfrm>
                <a:off x="2268492" y="3749961"/>
                <a:ext cx="2263140" cy="430887"/>
              </a:xfrm>
              <a:prstGeom prst="rect">
                <a:avLst/>
              </a:prstGeom>
              <a:blipFill>
                <a:blip r:embed="rId2"/>
                <a:stretch>
                  <a:fillRect l="-2235" t="-5714" b="-34286"/>
                </a:stretch>
              </a:blipFill>
            </p:spPr>
            <p:txBody>
              <a:bodyPr/>
              <a:lstStyle/>
              <a:p>
                <a:r>
                  <a:rPr lang="en-US">
                    <a:noFill/>
                  </a:rPr>
                  <a:t> </a:t>
                </a:r>
              </a:p>
            </p:txBody>
          </p:sp>
        </mc:Fallback>
      </mc:AlternateContent>
      <p:sp>
        <p:nvSpPr>
          <p:cNvPr id="30" name="TextBox 29">
            <a:extLst>
              <a:ext uri="{FF2B5EF4-FFF2-40B4-BE49-F238E27FC236}">
                <a16:creationId xmlns:a16="http://schemas.microsoft.com/office/drawing/2014/main" id="{1B63AD76-BA56-384E-992E-452E1EEF2310}"/>
              </a:ext>
            </a:extLst>
          </p:cNvPr>
          <p:cNvSpPr txBox="1"/>
          <p:nvPr/>
        </p:nvSpPr>
        <p:spPr>
          <a:xfrm>
            <a:off x="68546" y="545724"/>
            <a:ext cx="5110669" cy="5960606"/>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 (e.g. </a:t>
            </a:r>
            <a:r>
              <a:rPr lang="en-US" sz="2400" b="1" dirty="0">
                <a:latin typeface="Avenir Next" panose="020B0503020202020204" pitchFamily="34" charset="0"/>
              </a:rPr>
              <a:t>Temp</a:t>
            </a:r>
            <a:r>
              <a:rPr lang="en-US" sz="2400" dirty="0">
                <a:latin typeface="Avenir Next" panose="020B0503020202020204" pitchFamily="34" charset="0"/>
              </a:rPr>
              <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Let’s divide our data and learn how data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is related to data </a:t>
            </a:r>
            <a:r>
              <a:rPr lang="en-US" sz="2400" b="1" dirty="0">
                <a:solidFill>
                  <a:schemeClr val="accent1">
                    <a:lumMod val="75000"/>
                  </a:schemeClr>
                </a:solidFill>
                <a:latin typeface="Avenir Next" panose="020B0503020202020204" pitchFamily="34" charset="0"/>
              </a:rPr>
              <a:t>Y</a:t>
            </a:r>
            <a:endParaRPr lang="en-US" sz="2400"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Assert that: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Want a model that is:</a:t>
            </a:r>
          </a:p>
          <a:p>
            <a:pPr marL="800100" lvl="1" indent="-342900">
              <a:spcBef>
                <a:spcPts val="2000"/>
              </a:spcBef>
              <a:buFont typeface="Arial" panose="020B0604020202020204" pitchFamily="34" charset="0"/>
              <a:buChar char="•"/>
            </a:pPr>
            <a:r>
              <a:rPr lang="en-US" sz="2400" dirty="0">
                <a:solidFill>
                  <a:srgbClr val="C00000"/>
                </a:solidFill>
                <a:latin typeface="Avenir Next" panose="020B0503020202020204" pitchFamily="34" charset="0"/>
              </a:rPr>
              <a:t>Supervised</a:t>
            </a:r>
          </a:p>
          <a:p>
            <a:pPr marL="800100" lvl="1" indent="-342900">
              <a:spcBef>
                <a:spcPts val="2000"/>
              </a:spcBef>
              <a:buFont typeface="Arial" panose="020B0604020202020204" pitchFamily="34" charset="0"/>
              <a:buChar char="•"/>
            </a:pPr>
            <a:r>
              <a:rPr lang="en-US" sz="2400" dirty="0">
                <a:latin typeface="Avenir Next" panose="020B0503020202020204" pitchFamily="34" charset="0"/>
              </a:rPr>
              <a:t>Predicts real numbers (</a:t>
            </a:r>
            <a:r>
              <a:rPr lang="en-US" sz="2400" dirty="0">
                <a:solidFill>
                  <a:srgbClr val="C00000"/>
                </a:solidFill>
                <a:latin typeface="Avenir Next" panose="020B0503020202020204" pitchFamily="34" charset="0"/>
              </a:rPr>
              <a:t>regression model</a:t>
            </a:r>
            <a:r>
              <a:rPr lang="en-US" sz="2400" dirty="0">
                <a:latin typeface="Avenir Next" panose="020B0503020202020204" pitchFamily="34" charset="0"/>
              </a:rPr>
              <a:t>)</a:t>
            </a:r>
          </a:p>
        </p:txBody>
      </p:sp>
      <p:sp>
        <p:nvSpPr>
          <p:cNvPr id="25" name="Rectangle 24">
            <a:extLst>
              <a:ext uri="{FF2B5EF4-FFF2-40B4-BE49-F238E27FC236}">
                <a16:creationId xmlns:a16="http://schemas.microsoft.com/office/drawing/2014/main" id="{E311B5F0-C4C7-9242-B4C7-4082E371D17C}"/>
              </a:ext>
            </a:extLst>
          </p:cNvPr>
          <p:cNvSpPr/>
          <p:nvPr/>
        </p:nvSpPr>
        <p:spPr>
          <a:xfrm>
            <a:off x="68546" y="412595"/>
            <a:ext cx="5110669" cy="612718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10060076" y="880570"/>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10435746" y="1665397"/>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E2400A40-8F4A-724C-A1F4-A34735EC7033}"/>
              </a:ext>
            </a:extLst>
          </p:cNvPr>
          <p:cNvSpPr/>
          <p:nvPr/>
        </p:nvSpPr>
        <p:spPr>
          <a:xfrm>
            <a:off x="1029256" y="5971530"/>
            <a:ext cx="2472227" cy="457200"/>
          </a:xfrm>
          <a:prstGeom prst="rect">
            <a:avLst/>
          </a:prstGeom>
          <a:solidFill>
            <a:srgbClr val="C00000">
              <a:alpha val="1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0314201-4AB3-3440-B6EC-D498C550E6EF}"/>
              </a:ext>
            </a:extLst>
          </p:cNvPr>
          <p:cNvSpPr/>
          <p:nvPr/>
        </p:nvSpPr>
        <p:spPr>
          <a:xfrm>
            <a:off x="951840" y="5996930"/>
            <a:ext cx="3006893" cy="461665"/>
          </a:xfrm>
          <a:prstGeom prst="rect">
            <a:avLst/>
          </a:prstGeom>
        </p:spPr>
        <p:txBody>
          <a:bodyPr wrap="square">
            <a:spAutoFit/>
          </a:bodyPr>
          <a:lstStyle/>
          <a:p>
            <a:pPr>
              <a:spcBef>
                <a:spcPts val="2000"/>
              </a:spcBef>
            </a:pPr>
            <a:r>
              <a:rPr lang="en-US" sz="2400" dirty="0">
                <a:solidFill>
                  <a:srgbClr val="C00000"/>
                </a:solidFill>
                <a:latin typeface="Avenir Next" panose="020B0503020202020204" pitchFamily="34" charset="0"/>
              </a:rPr>
              <a:t>regression model</a:t>
            </a:r>
          </a:p>
        </p:txBody>
      </p:sp>
      <p:sp>
        <p:nvSpPr>
          <p:cNvPr id="27" name="Rectangle 26">
            <a:extLst>
              <a:ext uri="{FF2B5EF4-FFF2-40B4-BE49-F238E27FC236}">
                <a16:creationId xmlns:a16="http://schemas.microsoft.com/office/drawing/2014/main" id="{530BAED2-6D1B-8740-BA65-97A39E73299E}"/>
              </a:ext>
            </a:extLst>
          </p:cNvPr>
          <p:cNvSpPr/>
          <p:nvPr/>
        </p:nvSpPr>
        <p:spPr>
          <a:xfrm>
            <a:off x="338082" y="842121"/>
            <a:ext cx="7387946" cy="4599674"/>
          </a:xfrm>
          <a:prstGeom prst="rect">
            <a:avLst/>
          </a:prstGeom>
          <a:solidFill>
            <a:srgbClr val="FFC3C4"/>
          </a:solidFill>
          <a:ln w="66675">
            <a:solidFill>
              <a:schemeClr val="tx1"/>
            </a:solidFill>
          </a:ln>
          <a:effectLst>
            <a:outerShdw blurRad="266700" dist="228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CC52994E-9329-574A-A254-0845A4A7F267}"/>
              </a:ext>
            </a:extLst>
          </p:cNvPr>
          <p:cNvSpPr txBox="1"/>
          <p:nvPr/>
        </p:nvSpPr>
        <p:spPr>
          <a:xfrm>
            <a:off x="530222" y="940362"/>
            <a:ext cx="7237890" cy="2323713"/>
          </a:xfrm>
          <a:prstGeom prst="rect">
            <a:avLst/>
          </a:prstGeom>
          <a:noFill/>
          <a:ln w="101600">
            <a:noFill/>
          </a:ln>
        </p:spPr>
        <p:txBody>
          <a:bodyPr wrap="square" rtlCol="0">
            <a:spAutoFit/>
          </a:bodyPr>
          <a:lstStyle/>
          <a:p>
            <a:pPr>
              <a:lnSpc>
                <a:spcPct val="150000"/>
              </a:lnSpc>
              <a:spcBef>
                <a:spcPts val="2700"/>
              </a:spcBef>
            </a:pPr>
            <a:r>
              <a:rPr lang="en-US" sz="2800" b="1" dirty="0">
                <a:latin typeface="Avenir Next" panose="020B0503020202020204" pitchFamily="34" charset="0"/>
              </a:rPr>
              <a:t>Def:</a:t>
            </a:r>
          </a:p>
          <a:p>
            <a:pPr>
              <a:lnSpc>
                <a:spcPct val="150000"/>
              </a:lnSpc>
              <a:spcBef>
                <a:spcPts val="2700"/>
              </a:spcBef>
            </a:pPr>
            <a:r>
              <a:rPr lang="en-US" sz="2800" b="1" u="sng" dirty="0">
                <a:latin typeface="Avenir Next" panose="020B0503020202020204" pitchFamily="34" charset="0"/>
              </a:rPr>
              <a:t>Regression</a:t>
            </a:r>
            <a:r>
              <a:rPr lang="en-US" sz="2800" dirty="0">
                <a:latin typeface="Avenir Next" panose="020B0503020202020204" pitchFamily="34" charset="0"/>
              </a:rPr>
              <a:t> models are </a:t>
            </a:r>
            <a:r>
              <a:rPr lang="en-US" sz="2800" b="1" dirty="0">
                <a:latin typeface="Avenir Next" panose="020B0503020202020204" pitchFamily="34" charset="0"/>
              </a:rPr>
              <a:t>supervised</a:t>
            </a:r>
            <a:r>
              <a:rPr lang="en-US" sz="2800" dirty="0">
                <a:latin typeface="Avenir Next" panose="020B0503020202020204" pitchFamily="34" charset="0"/>
              </a:rPr>
              <a:t> models, whereby </a:t>
            </a:r>
            <a:r>
              <a:rPr lang="en-US" sz="2800" b="1" dirty="0">
                <a:solidFill>
                  <a:schemeClr val="accent1">
                    <a:lumMod val="75000"/>
                  </a:schemeClr>
                </a:solidFill>
                <a:latin typeface="Avenir Next" panose="020B0503020202020204" pitchFamily="34" charset="0"/>
              </a:rPr>
              <a:t>Y </a:t>
            </a:r>
            <a:r>
              <a:rPr lang="en-US" sz="2800" dirty="0">
                <a:latin typeface="Avenir Next" panose="020B0503020202020204" pitchFamily="34" charset="0"/>
              </a:rPr>
              <a:t>are </a:t>
            </a:r>
            <a:r>
              <a:rPr lang="en-US" sz="2800" i="1" dirty="0">
                <a:latin typeface="Avenir Next" panose="020B0503020202020204" pitchFamily="34" charset="0"/>
              </a:rPr>
              <a:t>continuous</a:t>
            </a:r>
            <a:r>
              <a:rPr lang="en-US" sz="2800" dirty="0">
                <a:latin typeface="Avenir Next" panose="020B0503020202020204" pitchFamily="34" charset="0"/>
              </a:rPr>
              <a:t> values.</a:t>
            </a:r>
          </a:p>
        </p:txBody>
      </p:sp>
    </p:spTree>
    <p:extLst>
      <p:ext uri="{BB962C8B-B14F-4D97-AF65-F5344CB8AC3E}">
        <p14:creationId xmlns:p14="http://schemas.microsoft.com/office/powerpoint/2010/main" val="4018572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982074D-40BA-7544-9D39-C583E61B212E}"/>
                  </a:ext>
                </a:extLst>
              </p:cNvPr>
              <p:cNvSpPr txBox="1"/>
              <p:nvPr/>
            </p:nvSpPr>
            <p:spPr>
              <a:xfrm>
                <a:off x="2268492" y="3749961"/>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r>
                        <a:rPr lang="en-US" sz="2800" b="0" i="1" smtClean="0">
                          <a:solidFill>
                            <a:schemeClr val="tx1"/>
                          </a:solidFill>
                          <a:latin typeface="Cambria Math" panose="02040503050406030204" pitchFamily="18" charset="0"/>
                        </a:rPr>
                        <m:t>+ </m:t>
                      </m:r>
                      <m:r>
                        <a:rPr lang="en-US" sz="2800" b="0" i="1" smtClean="0">
                          <a:solidFill>
                            <a:schemeClr val="tx1"/>
                          </a:solidFill>
                          <a:latin typeface="Cambria Math" panose="02040503050406030204" pitchFamily="18" charset="0"/>
                          <a:ea typeface="Cambria Math" panose="02040503050406030204" pitchFamily="18" charset="0"/>
                        </a:rPr>
                        <m:t>𝜀</m:t>
                      </m:r>
                    </m:oMath>
                  </m:oMathPara>
                </a14:m>
                <a:endParaRPr lang="en-US" sz="2800" dirty="0">
                  <a:solidFill>
                    <a:schemeClr val="accent1">
                      <a:lumMod val="75000"/>
                    </a:schemeClr>
                  </a:solidFill>
                </a:endParaRPr>
              </a:p>
            </p:txBody>
          </p:sp>
        </mc:Choice>
        <mc:Fallback xmlns="">
          <p:sp>
            <p:nvSpPr>
              <p:cNvPr id="29" name="TextBox 28">
                <a:extLst>
                  <a:ext uri="{FF2B5EF4-FFF2-40B4-BE49-F238E27FC236}">
                    <a16:creationId xmlns:a16="http://schemas.microsoft.com/office/drawing/2014/main" id="{8982074D-40BA-7544-9D39-C583E61B212E}"/>
                  </a:ext>
                </a:extLst>
              </p:cNvPr>
              <p:cNvSpPr txBox="1">
                <a:spLocks noRot="1" noChangeAspect="1" noMove="1" noResize="1" noEditPoints="1" noAdjustHandles="1" noChangeArrowheads="1" noChangeShapeType="1" noTextEdit="1"/>
              </p:cNvSpPr>
              <p:nvPr/>
            </p:nvSpPr>
            <p:spPr>
              <a:xfrm>
                <a:off x="2268492" y="3749961"/>
                <a:ext cx="2263140" cy="430887"/>
              </a:xfrm>
              <a:prstGeom prst="rect">
                <a:avLst/>
              </a:prstGeom>
              <a:blipFill>
                <a:blip r:embed="rId2"/>
                <a:stretch>
                  <a:fillRect l="-2235" t="-5714" b="-34286"/>
                </a:stretch>
              </a:blipFill>
            </p:spPr>
            <p:txBody>
              <a:bodyPr/>
              <a:lstStyle/>
              <a:p>
                <a:r>
                  <a:rPr lang="en-US">
                    <a:noFill/>
                  </a:rPr>
                  <a:t> </a:t>
                </a:r>
              </a:p>
            </p:txBody>
          </p:sp>
        </mc:Fallback>
      </mc:AlternateContent>
      <p:sp>
        <p:nvSpPr>
          <p:cNvPr id="30" name="TextBox 29">
            <a:extLst>
              <a:ext uri="{FF2B5EF4-FFF2-40B4-BE49-F238E27FC236}">
                <a16:creationId xmlns:a16="http://schemas.microsoft.com/office/drawing/2014/main" id="{1B63AD76-BA56-384E-992E-452E1EEF2310}"/>
              </a:ext>
            </a:extLst>
          </p:cNvPr>
          <p:cNvSpPr txBox="1"/>
          <p:nvPr/>
        </p:nvSpPr>
        <p:spPr>
          <a:xfrm>
            <a:off x="68546" y="545724"/>
            <a:ext cx="5110669" cy="5960606"/>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 (e.g. </a:t>
            </a:r>
            <a:r>
              <a:rPr lang="en-US" sz="2400" b="1" dirty="0">
                <a:latin typeface="Avenir Next" panose="020B0503020202020204" pitchFamily="34" charset="0"/>
              </a:rPr>
              <a:t>Temp</a:t>
            </a:r>
            <a:r>
              <a:rPr lang="en-US" sz="2400" dirty="0">
                <a:latin typeface="Avenir Next" panose="020B0503020202020204" pitchFamily="34" charset="0"/>
              </a:rPr>
              <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Let’s divide our data and learn how data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is related to data </a:t>
            </a:r>
            <a:r>
              <a:rPr lang="en-US" sz="2400" b="1" dirty="0">
                <a:solidFill>
                  <a:schemeClr val="accent1">
                    <a:lumMod val="75000"/>
                  </a:schemeClr>
                </a:solidFill>
                <a:latin typeface="Avenir Next" panose="020B0503020202020204" pitchFamily="34" charset="0"/>
              </a:rPr>
              <a:t>Y</a:t>
            </a:r>
            <a:endParaRPr lang="en-US" sz="2400"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Assert that: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Want a model that is:</a:t>
            </a:r>
          </a:p>
          <a:p>
            <a:pPr marL="800100" lvl="1" indent="-342900">
              <a:spcBef>
                <a:spcPts val="2000"/>
              </a:spcBef>
              <a:buFont typeface="Arial" panose="020B0604020202020204" pitchFamily="34" charset="0"/>
              <a:buChar char="•"/>
            </a:pPr>
            <a:r>
              <a:rPr lang="en-US" sz="2400" dirty="0">
                <a:solidFill>
                  <a:srgbClr val="C00000"/>
                </a:solidFill>
                <a:latin typeface="Avenir Next" panose="020B0503020202020204" pitchFamily="34" charset="0"/>
              </a:rPr>
              <a:t>Supervised</a:t>
            </a:r>
          </a:p>
          <a:p>
            <a:pPr marL="800100" lvl="1" indent="-342900">
              <a:spcBef>
                <a:spcPts val="2000"/>
              </a:spcBef>
              <a:buFont typeface="Arial" panose="020B0604020202020204" pitchFamily="34" charset="0"/>
              <a:buChar char="•"/>
            </a:pPr>
            <a:r>
              <a:rPr lang="en-US" sz="2400" dirty="0">
                <a:latin typeface="Avenir Next" panose="020B0503020202020204" pitchFamily="34" charset="0"/>
              </a:rPr>
              <a:t>Predicts real numbers (</a:t>
            </a:r>
            <a:r>
              <a:rPr lang="en-US" sz="2400" dirty="0">
                <a:solidFill>
                  <a:srgbClr val="C00000"/>
                </a:solidFill>
                <a:latin typeface="Avenir Next" panose="020B0503020202020204" pitchFamily="34" charset="0"/>
              </a:rPr>
              <a:t>regression model</a:t>
            </a:r>
            <a:r>
              <a:rPr lang="en-US" sz="2400" dirty="0">
                <a:latin typeface="Avenir Next" panose="020B0503020202020204" pitchFamily="34" charset="0"/>
              </a:rPr>
              <a:t>)</a:t>
            </a:r>
          </a:p>
        </p:txBody>
      </p:sp>
      <p:sp>
        <p:nvSpPr>
          <p:cNvPr id="25" name="Rectangle 24">
            <a:extLst>
              <a:ext uri="{FF2B5EF4-FFF2-40B4-BE49-F238E27FC236}">
                <a16:creationId xmlns:a16="http://schemas.microsoft.com/office/drawing/2014/main" id="{E311B5F0-C4C7-9242-B4C7-4082E371D17C}"/>
              </a:ext>
            </a:extLst>
          </p:cNvPr>
          <p:cNvSpPr/>
          <p:nvPr/>
        </p:nvSpPr>
        <p:spPr>
          <a:xfrm>
            <a:off x="68546" y="412595"/>
            <a:ext cx="5110669" cy="612718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10060076" y="880570"/>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10435746" y="1665397"/>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E2400A40-8F4A-724C-A1F4-A34735EC7033}"/>
              </a:ext>
            </a:extLst>
          </p:cNvPr>
          <p:cNvSpPr/>
          <p:nvPr/>
        </p:nvSpPr>
        <p:spPr>
          <a:xfrm>
            <a:off x="1029256" y="5971530"/>
            <a:ext cx="2472227" cy="457200"/>
          </a:xfrm>
          <a:prstGeom prst="rect">
            <a:avLst/>
          </a:prstGeom>
          <a:solidFill>
            <a:srgbClr val="C00000">
              <a:alpha val="1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30BAED2-6D1B-8740-BA65-97A39E73299E}"/>
              </a:ext>
            </a:extLst>
          </p:cNvPr>
          <p:cNvSpPr/>
          <p:nvPr/>
        </p:nvSpPr>
        <p:spPr>
          <a:xfrm>
            <a:off x="338082" y="842121"/>
            <a:ext cx="7387946" cy="4599674"/>
          </a:xfrm>
          <a:prstGeom prst="rect">
            <a:avLst/>
          </a:prstGeom>
          <a:solidFill>
            <a:srgbClr val="FFC3C4"/>
          </a:solidFill>
          <a:ln w="66675">
            <a:solidFill>
              <a:schemeClr val="tx1"/>
            </a:solidFill>
          </a:ln>
          <a:effectLst>
            <a:outerShdw blurRad="266700" dist="228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9B58EF7E-33E8-6443-925E-93420ABBA0D0}"/>
              </a:ext>
            </a:extLst>
          </p:cNvPr>
          <p:cNvSpPr txBox="1"/>
          <p:nvPr/>
        </p:nvSpPr>
        <p:spPr>
          <a:xfrm>
            <a:off x="530222" y="940362"/>
            <a:ext cx="7237890" cy="3962623"/>
          </a:xfrm>
          <a:prstGeom prst="rect">
            <a:avLst/>
          </a:prstGeom>
          <a:noFill/>
          <a:ln w="101600">
            <a:noFill/>
          </a:ln>
        </p:spPr>
        <p:txBody>
          <a:bodyPr wrap="square" rtlCol="0">
            <a:spAutoFit/>
          </a:bodyPr>
          <a:lstStyle/>
          <a:p>
            <a:pPr>
              <a:lnSpc>
                <a:spcPct val="150000"/>
              </a:lnSpc>
              <a:spcBef>
                <a:spcPts val="2700"/>
              </a:spcBef>
            </a:pPr>
            <a:r>
              <a:rPr lang="en-US" sz="2800" b="1" dirty="0">
                <a:latin typeface="Avenir Next" panose="020B0503020202020204" pitchFamily="34" charset="0"/>
              </a:rPr>
              <a:t>Def:</a:t>
            </a:r>
          </a:p>
          <a:p>
            <a:pPr>
              <a:lnSpc>
                <a:spcPct val="150000"/>
              </a:lnSpc>
              <a:spcBef>
                <a:spcPts val="2700"/>
              </a:spcBef>
            </a:pPr>
            <a:r>
              <a:rPr lang="en-US" sz="2800" b="1" u="sng" dirty="0">
                <a:latin typeface="Avenir Next" panose="020B0503020202020204" pitchFamily="34" charset="0"/>
              </a:rPr>
              <a:t>Regression</a:t>
            </a:r>
            <a:r>
              <a:rPr lang="en-US" sz="2800" dirty="0">
                <a:latin typeface="Avenir Next" panose="020B0503020202020204" pitchFamily="34" charset="0"/>
              </a:rPr>
              <a:t> models are </a:t>
            </a:r>
            <a:r>
              <a:rPr lang="en-US" sz="2800" b="1" dirty="0">
                <a:latin typeface="Avenir Next" panose="020B0503020202020204" pitchFamily="34" charset="0"/>
              </a:rPr>
              <a:t>supervised</a:t>
            </a:r>
            <a:r>
              <a:rPr lang="en-US" sz="2800" dirty="0">
                <a:latin typeface="Avenir Next" panose="020B0503020202020204" pitchFamily="34" charset="0"/>
              </a:rPr>
              <a:t> models, whereby </a:t>
            </a:r>
            <a:r>
              <a:rPr lang="en-US" sz="2800" b="1" dirty="0">
                <a:solidFill>
                  <a:schemeClr val="accent1">
                    <a:lumMod val="75000"/>
                  </a:schemeClr>
                </a:solidFill>
                <a:latin typeface="Avenir Next" panose="020B0503020202020204" pitchFamily="34" charset="0"/>
              </a:rPr>
              <a:t>Y </a:t>
            </a:r>
            <a:r>
              <a:rPr lang="en-US" sz="2800" dirty="0">
                <a:latin typeface="Avenir Next" panose="020B0503020202020204" pitchFamily="34" charset="0"/>
              </a:rPr>
              <a:t>are </a:t>
            </a:r>
            <a:r>
              <a:rPr lang="en-US" sz="2800" i="1" dirty="0">
                <a:latin typeface="Avenir Next" panose="020B0503020202020204" pitchFamily="34" charset="0"/>
              </a:rPr>
              <a:t>continuous</a:t>
            </a:r>
            <a:r>
              <a:rPr lang="en-US" sz="2800" dirty="0">
                <a:latin typeface="Avenir Next" panose="020B0503020202020204" pitchFamily="34" charset="0"/>
              </a:rPr>
              <a:t> values.</a:t>
            </a:r>
          </a:p>
          <a:p>
            <a:pPr>
              <a:lnSpc>
                <a:spcPct val="150000"/>
              </a:lnSpc>
              <a:spcBef>
                <a:spcPts val="2700"/>
              </a:spcBef>
            </a:pPr>
            <a:r>
              <a:rPr lang="en-US" sz="2800" b="1" u="sng" dirty="0">
                <a:latin typeface="Avenir Next" panose="020B0503020202020204" pitchFamily="34" charset="0"/>
              </a:rPr>
              <a:t>Classification</a:t>
            </a:r>
            <a:r>
              <a:rPr lang="en-US" sz="2800" dirty="0">
                <a:latin typeface="Avenir Next" panose="020B0503020202020204" pitchFamily="34" charset="0"/>
              </a:rPr>
              <a:t> models are </a:t>
            </a:r>
            <a:r>
              <a:rPr lang="en-US" sz="2800" b="1" dirty="0">
                <a:latin typeface="Avenir Next" panose="020B0503020202020204" pitchFamily="34" charset="0"/>
              </a:rPr>
              <a:t>supervised</a:t>
            </a:r>
            <a:r>
              <a:rPr lang="en-US" sz="2800" dirty="0">
                <a:latin typeface="Avenir Next" panose="020B0503020202020204" pitchFamily="34" charset="0"/>
              </a:rPr>
              <a:t> models, whereby </a:t>
            </a:r>
            <a:r>
              <a:rPr lang="en-US" sz="2800" b="1" dirty="0">
                <a:solidFill>
                  <a:schemeClr val="accent1">
                    <a:lumMod val="75000"/>
                  </a:schemeClr>
                </a:solidFill>
                <a:latin typeface="Avenir Next" panose="020B0503020202020204" pitchFamily="34" charset="0"/>
              </a:rPr>
              <a:t>Y</a:t>
            </a:r>
            <a:r>
              <a:rPr lang="en-US" sz="2800" dirty="0">
                <a:latin typeface="Avenir Next" panose="020B0503020202020204" pitchFamily="34" charset="0"/>
              </a:rPr>
              <a:t> are </a:t>
            </a:r>
            <a:r>
              <a:rPr lang="en-US" sz="2800" i="1" dirty="0">
                <a:latin typeface="Avenir Next" panose="020B0503020202020204" pitchFamily="34" charset="0"/>
              </a:rPr>
              <a:t>categorical</a:t>
            </a:r>
            <a:r>
              <a:rPr lang="en-US" sz="2800" dirty="0">
                <a:latin typeface="Avenir Next" panose="020B0503020202020204" pitchFamily="34" charset="0"/>
              </a:rPr>
              <a:t> values.</a:t>
            </a:r>
          </a:p>
        </p:txBody>
      </p:sp>
      <p:sp>
        <p:nvSpPr>
          <p:cNvPr id="31" name="Rectangle 30">
            <a:extLst>
              <a:ext uri="{FF2B5EF4-FFF2-40B4-BE49-F238E27FC236}">
                <a16:creationId xmlns:a16="http://schemas.microsoft.com/office/drawing/2014/main" id="{6703E93D-3AF4-5846-927A-1C84D1B54820}"/>
              </a:ext>
            </a:extLst>
          </p:cNvPr>
          <p:cNvSpPr/>
          <p:nvPr/>
        </p:nvSpPr>
        <p:spPr>
          <a:xfrm>
            <a:off x="951840" y="5996930"/>
            <a:ext cx="3006893" cy="461665"/>
          </a:xfrm>
          <a:prstGeom prst="rect">
            <a:avLst/>
          </a:prstGeom>
        </p:spPr>
        <p:txBody>
          <a:bodyPr wrap="square">
            <a:spAutoFit/>
          </a:bodyPr>
          <a:lstStyle/>
          <a:p>
            <a:pPr>
              <a:spcBef>
                <a:spcPts val="2000"/>
              </a:spcBef>
            </a:pPr>
            <a:r>
              <a:rPr lang="en-US" sz="2400" dirty="0">
                <a:solidFill>
                  <a:srgbClr val="C00000"/>
                </a:solidFill>
                <a:latin typeface="Avenir Next" panose="020B0503020202020204" pitchFamily="34" charset="0"/>
              </a:rPr>
              <a:t>regression model</a:t>
            </a:r>
          </a:p>
        </p:txBody>
      </p:sp>
    </p:spTree>
    <p:extLst>
      <p:ext uri="{BB962C8B-B14F-4D97-AF65-F5344CB8AC3E}">
        <p14:creationId xmlns:p14="http://schemas.microsoft.com/office/powerpoint/2010/main" val="3113773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rgbClr val="FF00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Supervised Models</a:t>
            </a:r>
          </a:p>
        </p:txBody>
      </p:sp>
      <p:sp>
        <p:nvSpPr>
          <p:cNvPr id="5" name="Rectangle 4">
            <a:extLst>
              <a:ext uri="{FF2B5EF4-FFF2-40B4-BE49-F238E27FC236}">
                <a16:creationId xmlns:a16="http://schemas.microsoft.com/office/drawing/2014/main" id="{A1396B6C-181D-3F42-B8AA-BF33A9B1F629}"/>
              </a:ext>
            </a:extLst>
          </p:cNvPr>
          <p:cNvSpPr/>
          <p:nvPr/>
        </p:nvSpPr>
        <p:spPr>
          <a:xfrm>
            <a:off x="4038810" y="720506"/>
            <a:ext cx="4114380" cy="769441"/>
          </a:xfrm>
          <a:prstGeom prst="rect">
            <a:avLst/>
          </a:prstGeom>
        </p:spPr>
        <p:txBody>
          <a:bodyPr wrap="square">
            <a:spAutoFit/>
          </a:bodyPr>
          <a:lstStyle/>
          <a:p>
            <a:pPr algn="ctr"/>
            <a:r>
              <a:rPr lang="en-US" sz="4400" b="1" dirty="0">
                <a:latin typeface="Arial" panose="020B0604020202020204" pitchFamily="34" charset="0"/>
                <a:ea typeface="MingLiU_HKSCS" panose="02020500000000000000" pitchFamily="18" charset="-120"/>
                <a:cs typeface="Arial" panose="020B0604020202020204" pitchFamily="34" charset="0"/>
              </a:rPr>
              <a:t>IMPORTANT</a:t>
            </a:r>
            <a:endParaRPr lang="en-US" sz="4400" dirty="0"/>
          </a:p>
        </p:txBody>
      </p:sp>
      <p:sp>
        <p:nvSpPr>
          <p:cNvPr id="33" name="TextBox 32">
            <a:extLst>
              <a:ext uri="{FF2B5EF4-FFF2-40B4-BE49-F238E27FC236}">
                <a16:creationId xmlns:a16="http://schemas.microsoft.com/office/drawing/2014/main" id="{95D873C4-77F7-E444-8894-EB0BE5B6F609}"/>
              </a:ext>
            </a:extLst>
          </p:cNvPr>
          <p:cNvSpPr txBox="1"/>
          <p:nvPr/>
        </p:nvSpPr>
        <p:spPr>
          <a:xfrm>
            <a:off x="286587" y="1754221"/>
            <a:ext cx="5631010" cy="830997"/>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When </a:t>
            </a:r>
            <a:r>
              <a:rPr lang="en-US" sz="2400" b="1" dirty="0">
                <a:latin typeface="Avenir Next" panose="020B0503020202020204" pitchFamily="34" charset="0"/>
                <a:ea typeface="MingLiU_HKSCS" panose="02020500000000000000" pitchFamily="18" charset="-120"/>
                <a:cs typeface="Arial" panose="020B0604020202020204" pitchFamily="34" charset="0"/>
              </a:rPr>
              <a:t>training</a:t>
            </a:r>
            <a:r>
              <a:rPr lang="en-US" sz="2400" dirty="0">
                <a:latin typeface="Avenir Next" panose="020B0503020202020204" pitchFamily="34" charset="0"/>
                <a:ea typeface="MingLiU_HKSCS" panose="02020500000000000000" pitchFamily="18" charset="-120"/>
                <a:cs typeface="Arial" panose="020B0604020202020204" pitchFamily="34" charset="0"/>
              </a:rPr>
              <a:t> any supervised model, be mindful of what you select for:</a:t>
            </a:r>
          </a:p>
        </p:txBody>
      </p:sp>
      <p:sp>
        <p:nvSpPr>
          <p:cNvPr id="35" name="TextBox 34">
            <a:extLst>
              <a:ext uri="{FF2B5EF4-FFF2-40B4-BE49-F238E27FC236}">
                <a16:creationId xmlns:a16="http://schemas.microsoft.com/office/drawing/2014/main" id="{42B0D431-FEF2-C248-BCD8-DAE15CB6160D}"/>
              </a:ext>
            </a:extLst>
          </p:cNvPr>
          <p:cNvSpPr txBox="1"/>
          <p:nvPr/>
        </p:nvSpPr>
        <p:spPr>
          <a:xfrm>
            <a:off x="286587" y="2853185"/>
            <a:ext cx="5666178"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1. Our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loss</a:t>
            </a:r>
            <a:r>
              <a:rPr lang="en-US" sz="2400" dirty="0">
                <a:latin typeface="Avenir Next" panose="020B0503020202020204" pitchFamily="34" charset="0"/>
                <a:ea typeface="MingLiU_HKSCS" panose="02020500000000000000" pitchFamily="18" charset="-120"/>
                <a:cs typeface="Arial" panose="020B0604020202020204" pitchFamily="34" charset="0"/>
              </a:rPr>
              <a:t>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function </a:t>
            </a:r>
            <a:r>
              <a:rPr lang="en-US" sz="2400" dirty="0">
                <a:latin typeface="Avenir Next" panose="020B0503020202020204" pitchFamily="34" charset="0"/>
                <a:ea typeface="MingLiU_HKSCS" panose="02020500000000000000" pitchFamily="18" charset="-120"/>
                <a:cs typeface="Arial" panose="020B0604020202020204" pitchFamily="34" charset="0"/>
              </a:rPr>
              <a:t>(aka cost function)</a:t>
            </a:r>
          </a:p>
        </p:txBody>
      </p:sp>
      <p:sp>
        <p:nvSpPr>
          <p:cNvPr id="36" name="TextBox 35">
            <a:extLst>
              <a:ext uri="{FF2B5EF4-FFF2-40B4-BE49-F238E27FC236}">
                <a16:creationId xmlns:a16="http://schemas.microsoft.com/office/drawing/2014/main" id="{2DD61A97-96D9-A842-AEF7-4C1C40C85F91}"/>
              </a:ext>
            </a:extLst>
          </p:cNvPr>
          <p:cNvSpPr txBox="1"/>
          <p:nvPr/>
        </p:nvSpPr>
        <p:spPr>
          <a:xfrm>
            <a:off x="286587" y="4640063"/>
            <a:ext cx="582387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2. Our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optimization</a:t>
            </a:r>
            <a:r>
              <a:rPr lang="en-US" sz="2400" dirty="0">
                <a:latin typeface="Avenir Next" panose="020B0503020202020204" pitchFamily="34" charset="0"/>
                <a:ea typeface="MingLiU_HKSCS" panose="02020500000000000000" pitchFamily="18" charset="-120"/>
                <a:cs typeface="Arial" panose="020B0604020202020204" pitchFamily="34" charset="0"/>
              </a:rPr>
              <a:t> algorithm?</a:t>
            </a:r>
          </a:p>
        </p:txBody>
      </p: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7B689205-8278-4B4E-AA0F-BD0765EA5D04}"/>
                  </a:ext>
                </a:extLst>
              </p:cNvPr>
              <p:cNvSpPr txBox="1"/>
              <p:nvPr/>
            </p:nvSpPr>
            <p:spPr>
              <a:xfrm>
                <a:off x="622553" y="3341535"/>
                <a:ext cx="5044303" cy="707886"/>
              </a:xfrm>
              <a:prstGeom prst="rect">
                <a:avLst/>
              </a:prstGeom>
              <a:noFill/>
            </p:spPr>
            <p:txBody>
              <a:bodyPr wrap="square" rtlCol="0">
                <a:spAutoFit/>
              </a:bodyPr>
              <a:lstStyle/>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Measures how bad our current parameters </a:t>
                </a:r>
                <a14:m>
                  <m:oMath xmlns:m="http://schemas.openxmlformats.org/officeDocument/2006/math">
                    <m:r>
                      <a:rPr lang="en-US" sz="2000" b="1" i="1" smtClean="0">
                        <a:solidFill>
                          <a:schemeClr val="tx1"/>
                        </a:solidFill>
                        <a:latin typeface="Cambria Math" panose="02040503050406030204" pitchFamily="18" charset="0"/>
                      </a:rPr>
                      <m:t>𝜽</m:t>
                    </m:r>
                  </m:oMath>
                </a14:m>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 are</a:t>
                </a:r>
              </a:p>
            </p:txBody>
          </p:sp>
        </mc:Choice>
        <mc:Fallback xmlns="">
          <p:sp>
            <p:nvSpPr>
              <p:cNvPr id="37" name="TextBox 36">
                <a:extLst>
                  <a:ext uri="{FF2B5EF4-FFF2-40B4-BE49-F238E27FC236}">
                    <a16:creationId xmlns:a16="http://schemas.microsoft.com/office/drawing/2014/main" id="{7B689205-8278-4B4E-AA0F-BD0765EA5D04}"/>
                  </a:ext>
                </a:extLst>
              </p:cNvPr>
              <p:cNvSpPr txBox="1">
                <a:spLocks noRot="1" noChangeAspect="1" noMove="1" noResize="1" noEditPoints="1" noAdjustHandles="1" noChangeArrowheads="1" noChangeShapeType="1" noTextEdit="1"/>
              </p:cNvSpPr>
              <p:nvPr/>
            </p:nvSpPr>
            <p:spPr>
              <a:xfrm>
                <a:off x="622553" y="3341535"/>
                <a:ext cx="5044303" cy="707886"/>
              </a:xfrm>
              <a:prstGeom prst="rect">
                <a:avLst/>
              </a:prstGeom>
              <a:blipFill>
                <a:blip r:embed="rId2"/>
                <a:stretch>
                  <a:fillRect l="-1005" t="-3509" b="-1228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8" name="TextBox 37">
                <a:extLst>
                  <a:ext uri="{FF2B5EF4-FFF2-40B4-BE49-F238E27FC236}">
                    <a16:creationId xmlns:a16="http://schemas.microsoft.com/office/drawing/2014/main" id="{381A1802-DCAA-E547-8B8F-091526E89D44}"/>
                  </a:ext>
                </a:extLst>
              </p:cNvPr>
              <p:cNvSpPr txBox="1"/>
              <p:nvPr/>
            </p:nvSpPr>
            <p:spPr>
              <a:xfrm>
                <a:off x="622552" y="5275212"/>
                <a:ext cx="5676647" cy="1015663"/>
              </a:xfrm>
              <a:prstGeom prst="rect">
                <a:avLst/>
              </a:prstGeom>
              <a:noFill/>
            </p:spPr>
            <p:txBody>
              <a:bodyPr wrap="square" rtlCol="0">
                <a:spAutoFit/>
              </a:bodyPr>
              <a:lstStyle/>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Determines how we update our parameters </a:t>
                </a:r>
                <a14:m>
                  <m:oMath xmlns:m="http://schemas.openxmlformats.org/officeDocument/2006/math">
                    <m:r>
                      <a:rPr lang="en-US" sz="2000" b="1" i="1" smtClean="0">
                        <a:solidFill>
                          <a:schemeClr val="tx1"/>
                        </a:solidFill>
                        <a:latin typeface="Cambria Math" panose="02040503050406030204" pitchFamily="18" charset="0"/>
                      </a:rPr>
                      <m:t>𝜽</m:t>
                    </m:r>
                  </m:oMath>
                </a14:m>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 so that our model better fits our training data</a:t>
                </a:r>
              </a:p>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(e.g., closed-form equations; gradient descent)</a:t>
                </a:r>
              </a:p>
            </p:txBody>
          </p:sp>
        </mc:Choice>
        <mc:Fallback>
          <p:sp>
            <p:nvSpPr>
              <p:cNvPr id="38" name="TextBox 37">
                <a:extLst>
                  <a:ext uri="{FF2B5EF4-FFF2-40B4-BE49-F238E27FC236}">
                    <a16:creationId xmlns:a16="http://schemas.microsoft.com/office/drawing/2014/main" id="{381A1802-DCAA-E547-8B8F-091526E89D44}"/>
                  </a:ext>
                </a:extLst>
              </p:cNvPr>
              <p:cNvSpPr txBox="1">
                <a:spLocks noRot="1" noChangeAspect="1" noMove="1" noResize="1" noEditPoints="1" noAdjustHandles="1" noChangeArrowheads="1" noChangeShapeType="1" noTextEdit="1"/>
              </p:cNvSpPr>
              <p:nvPr/>
            </p:nvSpPr>
            <p:spPr>
              <a:xfrm>
                <a:off x="622552" y="5275212"/>
                <a:ext cx="5676647" cy="1015663"/>
              </a:xfrm>
              <a:prstGeom prst="rect">
                <a:avLst/>
              </a:prstGeom>
              <a:blipFill>
                <a:blip r:embed="rId3"/>
                <a:stretch>
                  <a:fillRect l="-893" t="-3704" r="-223" b="-9877"/>
                </a:stretch>
              </a:blipFill>
            </p:spPr>
            <p:txBody>
              <a:bodyPr/>
              <a:lstStyle/>
              <a:p>
                <a:r>
                  <a:rPr lang="en-US">
                    <a:noFill/>
                  </a:rPr>
                  <a:t> </a:t>
                </a:r>
              </a:p>
            </p:txBody>
          </p:sp>
        </mc:Fallback>
      </mc:AlternateContent>
      <p:cxnSp>
        <p:nvCxnSpPr>
          <p:cNvPr id="43" name="Straight Connector 42">
            <a:extLst>
              <a:ext uri="{FF2B5EF4-FFF2-40B4-BE49-F238E27FC236}">
                <a16:creationId xmlns:a16="http://schemas.microsoft.com/office/drawing/2014/main" id="{2C76747D-EA1D-CD4C-B3A0-5C9C1B1D71A6}"/>
              </a:ext>
            </a:extLst>
          </p:cNvPr>
          <p:cNvCxnSpPr>
            <a:cxnSpLocks/>
          </p:cNvCxnSpPr>
          <p:nvPr/>
        </p:nvCxnSpPr>
        <p:spPr>
          <a:xfrm>
            <a:off x="286587" y="2679700"/>
            <a:ext cx="11511713"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2042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rgbClr val="FF00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Supervised Models</a:t>
            </a:r>
          </a:p>
        </p:txBody>
      </p:sp>
      <p:sp>
        <p:nvSpPr>
          <p:cNvPr id="5" name="Rectangle 4">
            <a:extLst>
              <a:ext uri="{FF2B5EF4-FFF2-40B4-BE49-F238E27FC236}">
                <a16:creationId xmlns:a16="http://schemas.microsoft.com/office/drawing/2014/main" id="{A1396B6C-181D-3F42-B8AA-BF33A9B1F629}"/>
              </a:ext>
            </a:extLst>
          </p:cNvPr>
          <p:cNvSpPr/>
          <p:nvPr/>
        </p:nvSpPr>
        <p:spPr>
          <a:xfrm>
            <a:off x="4038810" y="720506"/>
            <a:ext cx="4114380" cy="769441"/>
          </a:xfrm>
          <a:prstGeom prst="rect">
            <a:avLst/>
          </a:prstGeom>
        </p:spPr>
        <p:txBody>
          <a:bodyPr wrap="square">
            <a:spAutoFit/>
          </a:bodyPr>
          <a:lstStyle/>
          <a:p>
            <a:pPr algn="ctr"/>
            <a:r>
              <a:rPr lang="en-US" sz="4400" b="1" dirty="0">
                <a:latin typeface="Arial" panose="020B0604020202020204" pitchFamily="34" charset="0"/>
                <a:ea typeface="MingLiU_HKSCS" panose="02020500000000000000" pitchFamily="18" charset="-120"/>
                <a:cs typeface="Arial" panose="020B0604020202020204" pitchFamily="34" charset="0"/>
              </a:rPr>
              <a:t>IMPORTANT</a:t>
            </a:r>
            <a:endParaRPr lang="en-US" sz="4400" dirty="0"/>
          </a:p>
        </p:txBody>
      </p:sp>
      <p:sp>
        <p:nvSpPr>
          <p:cNvPr id="33" name="TextBox 32">
            <a:extLst>
              <a:ext uri="{FF2B5EF4-FFF2-40B4-BE49-F238E27FC236}">
                <a16:creationId xmlns:a16="http://schemas.microsoft.com/office/drawing/2014/main" id="{95D873C4-77F7-E444-8894-EB0BE5B6F609}"/>
              </a:ext>
            </a:extLst>
          </p:cNvPr>
          <p:cNvSpPr txBox="1"/>
          <p:nvPr/>
        </p:nvSpPr>
        <p:spPr>
          <a:xfrm>
            <a:off x="286587" y="1754221"/>
            <a:ext cx="5631010" cy="830997"/>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When </a:t>
            </a:r>
            <a:r>
              <a:rPr lang="en-US" sz="2400" b="1" dirty="0">
                <a:latin typeface="Avenir Next" panose="020B0503020202020204" pitchFamily="34" charset="0"/>
                <a:ea typeface="MingLiU_HKSCS" panose="02020500000000000000" pitchFamily="18" charset="-120"/>
                <a:cs typeface="Arial" panose="020B0604020202020204" pitchFamily="34" charset="0"/>
              </a:rPr>
              <a:t>training</a:t>
            </a:r>
            <a:r>
              <a:rPr lang="en-US" sz="2400" dirty="0">
                <a:latin typeface="Avenir Next" panose="020B0503020202020204" pitchFamily="34" charset="0"/>
                <a:ea typeface="MingLiU_HKSCS" panose="02020500000000000000" pitchFamily="18" charset="-120"/>
                <a:cs typeface="Arial" panose="020B0604020202020204" pitchFamily="34" charset="0"/>
              </a:rPr>
              <a:t> any supervised model, be mindful of what you select for:</a:t>
            </a:r>
          </a:p>
        </p:txBody>
      </p:sp>
      <p:sp>
        <p:nvSpPr>
          <p:cNvPr id="35" name="TextBox 34">
            <a:extLst>
              <a:ext uri="{FF2B5EF4-FFF2-40B4-BE49-F238E27FC236}">
                <a16:creationId xmlns:a16="http://schemas.microsoft.com/office/drawing/2014/main" id="{42B0D431-FEF2-C248-BCD8-DAE15CB6160D}"/>
              </a:ext>
            </a:extLst>
          </p:cNvPr>
          <p:cNvSpPr txBox="1"/>
          <p:nvPr/>
        </p:nvSpPr>
        <p:spPr>
          <a:xfrm>
            <a:off x="286587" y="2853185"/>
            <a:ext cx="5666178"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1. Our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loss</a:t>
            </a:r>
            <a:r>
              <a:rPr lang="en-US" sz="2400" dirty="0">
                <a:latin typeface="Avenir Next" panose="020B0503020202020204" pitchFamily="34" charset="0"/>
                <a:ea typeface="MingLiU_HKSCS" panose="02020500000000000000" pitchFamily="18" charset="-120"/>
                <a:cs typeface="Arial" panose="020B0604020202020204" pitchFamily="34" charset="0"/>
              </a:rPr>
              <a:t>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function </a:t>
            </a:r>
            <a:r>
              <a:rPr lang="en-US" sz="2400" dirty="0">
                <a:latin typeface="Avenir Next" panose="020B0503020202020204" pitchFamily="34" charset="0"/>
                <a:ea typeface="MingLiU_HKSCS" panose="02020500000000000000" pitchFamily="18" charset="-120"/>
                <a:cs typeface="Arial" panose="020B0604020202020204" pitchFamily="34" charset="0"/>
              </a:rPr>
              <a:t>(aka cost function)</a:t>
            </a:r>
          </a:p>
        </p:txBody>
      </p:sp>
      <p:sp>
        <p:nvSpPr>
          <p:cNvPr id="36" name="TextBox 35">
            <a:extLst>
              <a:ext uri="{FF2B5EF4-FFF2-40B4-BE49-F238E27FC236}">
                <a16:creationId xmlns:a16="http://schemas.microsoft.com/office/drawing/2014/main" id="{2DD61A97-96D9-A842-AEF7-4C1C40C85F91}"/>
              </a:ext>
            </a:extLst>
          </p:cNvPr>
          <p:cNvSpPr txBox="1"/>
          <p:nvPr/>
        </p:nvSpPr>
        <p:spPr>
          <a:xfrm>
            <a:off x="286587" y="4640063"/>
            <a:ext cx="582387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2. Our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optimization</a:t>
            </a:r>
            <a:r>
              <a:rPr lang="en-US" sz="2400" dirty="0">
                <a:latin typeface="Avenir Next" panose="020B0503020202020204" pitchFamily="34" charset="0"/>
                <a:ea typeface="MingLiU_HKSCS" panose="02020500000000000000" pitchFamily="18" charset="-120"/>
                <a:cs typeface="Arial" panose="020B0604020202020204" pitchFamily="34" charset="0"/>
              </a:rPr>
              <a:t> algorithm?</a:t>
            </a:r>
          </a:p>
        </p:txBody>
      </p: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7B689205-8278-4B4E-AA0F-BD0765EA5D04}"/>
                  </a:ext>
                </a:extLst>
              </p:cNvPr>
              <p:cNvSpPr txBox="1"/>
              <p:nvPr/>
            </p:nvSpPr>
            <p:spPr>
              <a:xfrm>
                <a:off x="622553" y="3341535"/>
                <a:ext cx="5044303" cy="707886"/>
              </a:xfrm>
              <a:prstGeom prst="rect">
                <a:avLst/>
              </a:prstGeom>
              <a:noFill/>
            </p:spPr>
            <p:txBody>
              <a:bodyPr wrap="square" rtlCol="0">
                <a:spAutoFit/>
              </a:bodyPr>
              <a:lstStyle/>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Measures how bad our current parameters </a:t>
                </a:r>
                <a14:m>
                  <m:oMath xmlns:m="http://schemas.openxmlformats.org/officeDocument/2006/math">
                    <m:r>
                      <a:rPr lang="en-US" sz="2000" b="1" i="1" smtClean="0">
                        <a:solidFill>
                          <a:schemeClr val="tx1"/>
                        </a:solidFill>
                        <a:latin typeface="Cambria Math" panose="02040503050406030204" pitchFamily="18" charset="0"/>
                      </a:rPr>
                      <m:t>𝜽</m:t>
                    </m:r>
                  </m:oMath>
                </a14:m>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 are</a:t>
                </a:r>
              </a:p>
            </p:txBody>
          </p:sp>
        </mc:Choice>
        <mc:Fallback xmlns="">
          <p:sp>
            <p:nvSpPr>
              <p:cNvPr id="37" name="TextBox 36">
                <a:extLst>
                  <a:ext uri="{FF2B5EF4-FFF2-40B4-BE49-F238E27FC236}">
                    <a16:creationId xmlns:a16="http://schemas.microsoft.com/office/drawing/2014/main" id="{7B689205-8278-4B4E-AA0F-BD0765EA5D04}"/>
                  </a:ext>
                </a:extLst>
              </p:cNvPr>
              <p:cNvSpPr txBox="1">
                <a:spLocks noRot="1" noChangeAspect="1" noMove="1" noResize="1" noEditPoints="1" noAdjustHandles="1" noChangeArrowheads="1" noChangeShapeType="1" noTextEdit="1"/>
              </p:cNvSpPr>
              <p:nvPr/>
            </p:nvSpPr>
            <p:spPr>
              <a:xfrm>
                <a:off x="622553" y="3341535"/>
                <a:ext cx="5044303" cy="707886"/>
              </a:xfrm>
              <a:prstGeom prst="rect">
                <a:avLst/>
              </a:prstGeom>
              <a:blipFill>
                <a:blip r:embed="rId2"/>
                <a:stretch>
                  <a:fillRect l="-1005" t="-3509" b="-12281"/>
                </a:stretch>
              </a:blipFill>
            </p:spPr>
            <p:txBody>
              <a:bodyPr/>
              <a:lstStyle/>
              <a:p>
                <a:r>
                  <a:rPr lang="en-US">
                    <a:noFill/>
                  </a:rPr>
                  <a:t> </a:t>
                </a:r>
              </a:p>
            </p:txBody>
          </p:sp>
        </mc:Fallback>
      </mc:AlternateContent>
      <p:sp>
        <p:nvSpPr>
          <p:cNvPr id="39" name="TextBox 38">
            <a:extLst>
              <a:ext uri="{FF2B5EF4-FFF2-40B4-BE49-F238E27FC236}">
                <a16:creationId xmlns:a16="http://schemas.microsoft.com/office/drawing/2014/main" id="{3096DA10-5BA6-4748-B7D3-D45B566472A3}"/>
              </a:ext>
            </a:extLst>
          </p:cNvPr>
          <p:cNvSpPr txBox="1"/>
          <p:nvPr/>
        </p:nvSpPr>
        <p:spPr>
          <a:xfrm>
            <a:off x="6364086" y="1737306"/>
            <a:ext cx="5827914" cy="830997"/>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When </a:t>
            </a:r>
            <a:r>
              <a:rPr lang="en-US" sz="2400" b="1" dirty="0">
                <a:latin typeface="Avenir Next" panose="020B0503020202020204" pitchFamily="34" charset="0"/>
                <a:ea typeface="MingLiU_HKSCS" panose="02020500000000000000" pitchFamily="18" charset="-120"/>
                <a:cs typeface="Arial" panose="020B0604020202020204" pitchFamily="34" charset="0"/>
              </a:rPr>
              <a:t>testing</a:t>
            </a:r>
            <a:r>
              <a:rPr lang="en-US" sz="2400" dirty="0">
                <a:latin typeface="Avenir Next" panose="020B0503020202020204" pitchFamily="34" charset="0"/>
                <a:ea typeface="MingLiU_HKSCS" panose="02020500000000000000" pitchFamily="18" charset="-120"/>
                <a:cs typeface="Arial" panose="020B0604020202020204" pitchFamily="34" charset="0"/>
              </a:rPr>
              <a:t> your model’s predictions, be mindful of your metric selection:</a:t>
            </a:r>
          </a:p>
        </p:txBody>
      </p:sp>
      <p:sp>
        <p:nvSpPr>
          <p:cNvPr id="40" name="TextBox 39">
            <a:extLst>
              <a:ext uri="{FF2B5EF4-FFF2-40B4-BE49-F238E27FC236}">
                <a16:creationId xmlns:a16="http://schemas.microsoft.com/office/drawing/2014/main" id="{1BD05A6C-33A9-8248-86FB-61F9C816A92C}"/>
              </a:ext>
            </a:extLst>
          </p:cNvPr>
          <p:cNvSpPr txBox="1"/>
          <p:nvPr/>
        </p:nvSpPr>
        <p:spPr>
          <a:xfrm>
            <a:off x="6329297" y="2770919"/>
            <a:ext cx="5666178"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3. Our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evaluation metric</a:t>
            </a: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F1840E1B-C1CC-3244-BB4E-D74E4FE9671A}"/>
                  </a:ext>
                </a:extLst>
              </p:cNvPr>
              <p:cNvSpPr txBox="1"/>
              <p:nvPr/>
            </p:nvSpPr>
            <p:spPr>
              <a:xfrm>
                <a:off x="6645768" y="3314850"/>
                <a:ext cx="5044303" cy="1015663"/>
              </a:xfrm>
              <a:prstGeom prst="rect">
                <a:avLst/>
              </a:prstGeom>
              <a:noFill/>
            </p:spPr>
            <p:txBody>
              <a:bodyPr wrap="square" rtlCol="0">
                <a:spAutoFit/>
              </a:bodyPr>
              <a:lstStyle/>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Determines our model’s performance (e.g., Mean Squared Error (MSE), </a:t>
                </a:r>
                <a14:m>
                  <m:oMath xmlns:m="http://schemas.openxmlformats.org/officeDocument/2006/math">
                    <m:sSup>
                      <m:sSupPr>
                        <m:ctrlPr>
                          <a:rPr lang="en-US" sz="2000" b="0"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ctrlPr>
                      </m:sSupPr>
                      <m:e>
                        <m:r>
                          <a:rPr lang="en-US" sz="2000" b="0"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𝑅</m:t>
                        </m:r>
                      </m:e>
                      <m:sup>
                        <m:r>
                          <a:rPr lang="en-US" sz="2000" b="0"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2</m:t>
                        </m:r>
                      </m:sup>
                    </m:sSup>
                  </m:oMath>
                </a14:m>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 </a:t>
                </a:r>
                <a14:m>
                  <m:oMath xmlns:m="http://schemas.openxmlformats.org/officeDocument/2006/math">
                    <m:r>
                      <a:rPr lang="en-US" sz="2000" b="0"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𝐹</m:t>
                    </m:r>
                    <m:r>
                      <a:rPr lang="en-US" sz="2000" b="0"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1</m:t>
                    </m:r>
                    <m:r>
                      <a:rPr lang="en-US" sz="2000" b="0" i="0"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score, etc.)</a:t>
                </a:r>
              </a:p>
            </p:txBody>
          </p:sp>
        </mc:Choice>
        <mc:Fallback xmlns="">
          <p:sp>
            <p:nvSpPr>
              <p:cNvPr id="42" name="TextBox 41">
                <a:extLst>
                  <a:ext uri="{FF2B5EF4-FFF2-40B4-BE49-F238E27FC236}">
                    <a16:creationId xmlns:a16="http://schemas.microsoft.com/office/drawing/2014/main" id="{F1840E1B-C1CC-3244-BB4E-D74E4FE9671A}"/>
                  </a:ext>
                </a:extLst>
              </p:cNvPr>
              <p:cNvSpPr txBox="1">
                <a:spLocks noRot="1" noChangeAspect="1" noMove="1" noResize="1" noEditPoints="1" noAdjustHandles="1" noChangeArrowheads="1" noChangeShapeType="1" noTextEdit="1"/>
              </p:cNvSpPr>
              <p:nvPr/>
            </p:nvSpPr>
            <p:spPr>
              <a:xfrm>
                <a:off x="6645768" y="3314850"/>
                <a:ext cx="5044303" cy="1015663"/>
              </a:xfrm>
              <a:prstGeom prst="rect">
                <a:avLst/>
              </a:prstGeom>
              <a:blipFill>
                <a:blip r:embed="rId4"/>
                <a:stretch>
                  <a:fillRect l="-1005" t="-2469" b="-8642"/>
                </a:stretch>
              </a:blipFill>
            </p:spPr>
            <p:txBody>
              <a:bodyPr/>
              <a:lstStyle/>
              <a:p>
                <a:r>
                  <a:rPr lang="en-US">
                    <a:noFill/>
                  </a:rPr>
                  <a:t> </a:t>
                </a:r>
              </a:p>
            </p:txBody>
          </p:sp>
        </mc:Fallback>
      </mc:AlternateContent>
      <p:cxnSp>
        <p:nvCxnSpPr>
          <p:cNvPr id="43" name="Straight Connector 42">
            <a:extLst>
              <a:ext uri="{FF2B5EF4-FFF2-40B4-BE49-F238E27FC236}">
                <a16:creationId xmlns:a16="http://schemas.microsoft.com/office/drawing/2014/main" id="{2C76747D-EA1D-CD4C-B3A0-5C9C1B1D71A6}"/>
              </a:ext>
            </a:extLst>
          </p:cNvPr>
          <p:cNvCxnSpPr>
            <a:cxnSpLocks/>
          </p:cNvCxnSpPr>
          <p:nvPr/>
        </p:nvCxnSpPr>
        <p:spPr>
          <a:xfrm>
            <a:off x="286587" y="2679700"/>
            <a:ext cx="11511713"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7005F8C6-5498-6B44-8788-71B9A2949407}"/>
                  </a:ext>
                </a:extLst>
              </p:cNvPr>
              <p:cNvSpPr txBox="1"/>
              <p:nvPr/>
            </p:nvSpPr>
            <p:spPr>
              <a:xfrm>
                <a:off x="622552" y="5275212"/>
                <a:ext cx="5676647" cy="1015663"/>
              </a:xfrm>
              <a:prstGeom prst="rect">
                <a:avLst/>
              </a:prstGeom>
              <a:noFill/>
            </p:spPr>
            <p:txBody>
              <a:bodyPr wrap="square" rtlCol="0">
                <a:spAutoFit/>
              </a:bodyPr>
              <a:lstStyle/>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Determines how we update our parameters </a:t>
                </a:r>
                <a14:m>
                  <m:oMath xmlns:m="http://schemas.openxmlformats.org/officeDocument/2006/math">
                    <m:r>
                      <a:rPr lang="en-US" sz="2000" b="1" i="1" smtClean="0">
                        <a:solidFill>
                          <a:schemeClr val="tx1"/>
                        </a:solidFill>
                        <a:latin typeface="Cambria Math" panose="02040503050406030204" pitchFamily="18" charset="0"/>
                      </a:rPr>
                      <m:t>𝜽</m:t>
                    </m:r>
                  </m:oMath>
                </a14:m>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 so that our model better fits our training data</a:t>
                </a:r>
              </a:p>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(e.g., closed-form equations; gradient descent)</a:t>
                </a:r>
              </a:p>
            </p:txBody>
          </p:sp>
        </mc:Choice>
        <mc:Fallback>
          <p:sp>
            <p:nvSpPr>
              <p:cNvPr id="14" name="TextBox 13">
                <a:extLst>
                  <a:ext uri="{FF2B5EF4-FFF2-40B4-BE49-F238E27FC236}">
                    <a16:creationId xmlns:a16="http://schemas.microsoft.com/office/drawing/2014/main" id="{7005F8C6-5498-6B44-8788-71B9A2949407}"/>
                  </a:ext>
                </a:extLst>
              </p:cNvPr>
              <p:cNvSpPr txBox="1">
                <a:spLocks noRot="1" noChangeAspect="1" noMove="1" noResize="1" noEditPoints="1" noAdjustHandles="1" noChangeArrowheads="1" noChangeShapeType="1" noTextEdit="1"/>
              </p:cNvSpPr>
              <p:nvPr/>
            </p:nvSpPr>
            <p:spPr>
              <a:xfrm>
                <a:off x="622552" y="5275212"/>
                <a:ext cx="5676647" cy="1015663"/>
              </a:xfrm>
              <a:prstGeom prst="rect">
                <a:avLst/>
              </a:prstGeom>
              <a:blipFill>
                <a:blip r:embed="rId5"/>
                <a:stretch>
                  <a:fillRect l="-893" t="-3704" r="-223" b="-9877"/>
                </a:stretch>
              </a:blipFill>
            </p:spPr>
            <p:txBody>
              <a:bodyPr/>
              <a:lstStyle/>
              <a:p>
                <a:r>
                  <a:rPr lang="en-US">
                    <a:noFill/>
                  </a:rPr>
                  <a:t> </a:t>
                </a:r>
              </a:p>
            </p:txBody>
          </p:sp>
        </mc:Fallback>
      </mc:AlternateContent>
    </p:spTree>
    <p:extLst>
      <p:ext uri="{BB962C8B-B14F-4D97-AF65-F5344CB8AC3E}">
        <p14:creationId xmlns:p14="http://schemas.microsoft.com/office/powerpoint/2010/main" val="444254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Linear Regression</a:t>
            </a:r>
          </a:p>
        </p:txBody>
      </p:sp>
      <p:sp>
        <p:nvSpPr>
          <p:cNvPr id="34" name="TextBox 33">
            <a:extLst>
              <a:ext uri="{FF2B5EF4-FFF2-40B4-BE49-F238E27FC236}">
                <a16:creationId xmlns:a16="http://schemas.microsoft.com/office/drawing/2014/main" id="{C351D81D-0996-BA4D-B3F6-B0A6A512552A}"/>
              </a:ext>
            </a:extLst>
          </p:cNvPr>
          <p:cNvSpPr txBox="1"/>
          <p:nvPr/>
        </p:nvSpPr>
        <p:spPr>
          <a:xfrm>
            <a:off x="707781" y="961148"/>
            <a:ext cx="3521319" cy="461665"/>
          </a:xfrm>
          <a:prstGeom prst="rect">
            <a:avLst/>
          </a:prstGeom>
          <a:noFill/>
        </p:spPr>
        <p:txBody>
          <a:bodyPr wrap="square" rtlCol="0">
            <a:spAutoFit/>
          </a:bodyPr>
          <a:lstStyle/>
          <a:p>
            <a:pPr>
              <a:spcBef>
                <a:spcPts val="2000"/>
              </a:spcBef>
            </a:pPr>
            <a:r>
              <a:rPr lang="en-US" sz="2400" b="1" dirty="0">
                <a:latin typeface="Avenir Next" panose="020B0503020202020204" pitchFamily="34" charset="0"/>
                <a:ea typeface="MingLiU_HKSCS" panose="02020500000000000000" pitchFamily="18" charset="-120"/>
                <a:cs typeface="Arial" panose="020B0604020202020204" pitchFamily="34" charset="0"/>
              </a:rPr>
              <a:t>Fitted model example</a:t>
            </a: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p:pic>
        <p:nvPicPr>
          <p:cNvPr id="3" name="Picture 2">
            <a:extLst>
              <a:ext uri="{FF2B5EF4-FFF2-40B4-BE49-F238E27FC236}">
                <a16:creationId xmlns:a16="http://schemas.microsoft.com/office/drawing/2014/main" id="{5533E567-7DA6-5C43-A9D1-CBF63A655916}"/>
              </a:ext>
            </a:extLst>
          </p:cNvPr>
          <p:cNvPicPr>
            <a:picLocks noChangeAspect="1"/>
          </p:cNvPicPr>
          <p:nvPr/>
        </p:nvPicPr>
        <p:blipFill>
          <a:blip r:embed="rId2"/>
          <a:stretch>
            <a:fillRect/>
          </a:stretch>
        </p:blipFill>
        <p:spPr>
          <a:xfrm>
            <a:off x="6465686" y="1114085"/>
            <a:ext cx="5002414" cy="5282722"/>
          </a:xfrm>
          <a:prstGeom prst="rect">
            <a:avLst/>
          </a:prstGeom>
        </p:spPr>
      </p:pic>
      <p:sp>
        <p:nvSpPr>
          <p:cNvPr id="36" name="TextBox 35">
            <a:extLst>
              <a:ext uri="{FF2B5EF4-FFF2-40B4-BE49-F238E27FC236}">
                <a16:creationId xmlns:a16="http://schemas.microsoft.com/office/drawing/2014/main" id="{6AB079BF-BD96-C24A-BD23-3C8FE4D27528}"/>
              </a:ext>
            </a:extLst>
          </p:cNvPr>
          <p:cNvSpPr txBox="1"/>
          <p:nvPr/>
        </p:nvSpPr>
        <p:spPr>
          <a:xfrm>
            <a:off x="707781" y="1816454"/>
            <a:ext cx="5553319" cy="2816156"/>
          </a:xfrm>
          <a:prstGeom prst="rect">
            <a:avLst/>
          </a:prstGeom>
          <a:noFill/>
        </p:spPr>
        <p:txBody>
          <a:bodyPr wrap="square" rtlCol="0">
            <a:spAutoFit/>
          </a:bodyPr>
          <a:lstStyle/>
          <a:p>
            <a:pPr>
              <a:lnSpc>
                <a:spcPct val="150000"/>
              </a:lnSpc>
              <a:spcBef>
                <a:spcPts val="2000"/>
              </a:spcBef>
            </a:pPr>
            <a:r>
              <a:rPr lang="en-US" sz="2400" dirty="0">
                <a:latin typeface="Avenir Next" panose="020B0503020202020204" pitchFamily="34" charset="0"/>
                <a:ea typeface="MingLiU_HKSCS" panose="02020500000000000000" pitchFamily="18" charset="-120"/>
                <a:cs typeface="Arial" panose="020B0604020202020204" pitchFamily="34" charset="0"/>
              </a:rPr>
              <a:t>The plane is chosen to minimize the sum of the squared vertical distances (per our loss function, least squares) between each observation (red dots) and the plane.</a:t>
            </a:r>
          </a:p>
        </p:txBody>
      </p:sp>
      <p:sp>
        <p:nvSpPr>
          <p:cNvPr id="37" name="TextBox 36">
            <a:extLst>
              <a:ext uri="{FF2B5EF4-FFF2-40B4-BE49-F238E27FC236}">
                <a16:creationId xmlns:a16="http://schemas.microsoft.com/office/drawing/2014/main" id="{122A0B76-965C-DA41-91C8-4E935C354747}"/>
              </a:ext>
            </a:extLst>
          </p:cNvPr>
          <p:cNvSpPr txBox="1"/>
          <p:nvPr/>
        </p:nvSpPr>
        <p:spPr>
          <a:xfrm>
            <a:off x="6616700" y="6447607"/>
            <a:ext cx="5141180" cy="276999"/>
          </a:xfrm>
          <a:prstGeom prst="rect">
            <a:avLst/>
          </a:prstGeom>
          <a:noFill/>
        </p:spPr>
        <p:txBody>
          <a:bodyPr wrap="square" rtlCol="0">
            <a:spAutoFit/>
          </a:bodyPr>
          <a:lstStyle/>
          <a:p>
            <a:pPr>
              <a:spcBef>
                <a:spcPts val="2000"/>
              </a:spcBef>
            </a:pPr>
            <a:r>
              <a:rPr lang="en-US" sz="1200" dirty="0">
                <a:latin typeface="Avenir Next" panose="020B0503020202020204" pitchFamily="34" charset="0"/>
                <a:ea typeface="MingLiU_HKSCS" panose="02020500000000000000" pitchFamily="18" charset="-120"/>
                <a:cs typeface="Arial" panose="020B0604020202020204" pitchFamily="34" charset="0"/>
              </a:rPr>
              <a:t>Photo from ”</a:t>
            </a:r>
            <a:r>
              <a:rPr lang="en-US" sz="1200" i="1" dirty="0">
                <a:latin typeface="Avenir Next" panose="020B0503020202020204" pitchFamily="34" charset="0"/>
                <a:ea typeface="MingLiU_HKSCS" panose="02020500000000000000" pitchFamily="18" charset="-120"/>
                <a:cs typeface="Arial" panose="020B0604020202020204" pitchFamily="34" charset="0"/>
              </a:rPr>
              <a:t>An Introduction to Statistical Learning</a:t>
            </a:r>
            <a:r>
              <a:rPr lang="en-US" sz="1200" dirty="0">
                <a:latin typeface="Avenir Next" panose="020B0503020202020204" pitchFamily="34" charset="0"/>
                <a:ea typeface="MingLiU_HKSCS" panose="02020500000000000000" pitchFamily="18" charset="-120"/>
                <a:cs typeface="Arial" panose="020B0604020202020204" pitchFamily="34" charset="0"/>
              </a:rPr>
              <a:t>” (James, et al. 2017)</a:t>
            </a:r>
          </a:p>
        </p:txBody>
      </p:sp>
    </p:spTree>
    <p:extLst>
      <p:ext uri="{BB962C8B-B14F-4D97-AF65-F5344CB8AC3E}">
        <p14:creationId xmlns:p14="http://schemas.microsoft.com/office/powerpoint/2010/main" val="24501402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a:extLst>
              <a:ext uri="{FF2B5EF4-FFF2-40B4-BE49-F238E27FC236}">
                <a16:creationId xmlns:a16="http://schemas.microsoft.com/office/drawing/2014/main" id="{34EEE359-106B-284A-A545-0F6659125369}"/>
              </a:ext>
            </a:extLst>
          </p:cNvPr>
          <p:cNvCxnSpPr>
            <a:cxnSpLocks/>
          </p:cNvCxnSpPr>
          <p:nvPr/>
        </p:nvCxnSpPr>
        <p:spPr>
          <a:xfrm>
            <a:off x="6204068" y="480967"/>
            <a:ext cx="0" cy="6377033"/>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1396B6C-181D-3F42-B8AA-BF33A9B1F629}"/>
              </a:ext>
            </a:extLst>
          </p:cNvPr>
          <p:cNvSpPr/>
          <p:nvPr/>
        </p:nvSpPr>
        <p:spPr>
          <a:xfrm>
            <a:off x="228438" y="844170"/>
            <a:ext cx="1845283" cy="769441"/>
          </a:xfrm>
          <a:prstGeom prst="rect">
            <a:avLst/>
          </a:prstGeom>
        </p:spPr>
        <p:txBody>
          <a:bodyPr wrap="square">
            <a:spAutoFit/>
          </a:bodyPr>
          <a:lstStyle/>
          <a:p>
            <a:r>
              <a:rPr lang="en-US" sz="4400" b="1" dirty="0">
                <a:solidFill>
                  <a:srgbClr val="00B050"/>
                </a:solidFill>
                <a:latin typeface="Arial" panose="020B0604020202020204" pitchFamily="34" charset="0"/>
                <a:ea typeface="MingLiU_HKSCS" panose="02020500000000000000" pitchFamily="18" charset="-120"/>
                <a:cs typeface="Arial" panose="020B0604020202020204" pitchFamily="34" charset="0"/>
              </a:rPr>
              <a:t>PROS</a:t>
            </a:r>
            <a:endParaRPr lang="en-US" sz="4400" dirty="0">
              <a:solidFill>
                <a:srgbClr val="00B050"/>
              </a:solidFill>
            </a:endParaRPr>
          </a:p>
        </p:txBody>
      </p:sp>
      <mc:AlternateContent xmlns:mc="http://schemas.openxmlformats.org/markup-compatibility/2006" xmlns:a14="http://schemas.microsoft.com/office/drawing/2010/main">
        <mc:Choice Requires="a14">
          <p:sp>
            <p:nvSpPr>
              <p:cNvPr id="99" name="TextBox 98">
                <a:extLst>
                  <a:ext uri="{FF2B5EF4-FFF2-40B4-BE49-F238E27FC236}">
                    <a16:creationId xmlns:a16="http://schemas.microsoft.com/office/drawing/2014/main" id="{C593F5A2-D044-8B4B-BA0E-8E47856A8F64}"/>
                  </a:ext>
                </a:extLst>
              </p:cNvPr>
              <p:cNvSpPr txBox="1"/>
              <p:nvPr/>
            </p:nvSpPr>
            <p:spPr>
              <a:xfrm>
                <a:off x="466481" y="1890274"/>
                <a:ext cx="5439019" cy="4329390"/>
              </a:xfrm>
              <a:prstGeom prst="rect">
                <a:avLst/>
              </a:prstGeom>
              <a:noFill/>
            </p:spPr>
            <p:txBody>
              <a:bodyPr wrap="square" rtlCol="0">
                <a:spAutoFit/>
              </a:bodyPr>
              <a:lstStyle/>
              <a:p>
                <a:pPr marL="342900" indent="-342900">
                  <a:spcBef>
                    <a:spcPts val="2000"/>
                  </a:spcBef>
                  <a:buFont typeface="Arial" panose="020B0604020202020204" pitchFamily="34" charset="0"/>
                  <a:buChar char="•"/>
                </a:pPr>
                <a:r>
                  <a:rPr lang="en-US" sz="2400" b="1" dirty="0">
                    <a:latin typeface="Avenir Next" panose="020B0503020202020204" pitchFamily="34" charset="0"/>
                    <a:ea typeface="MingLiU_HKSCS" panose="02020500000000000000" pitchFamily="18" charset="-120"/>
                    <a:cs typeface="Arial" panose="020B0604020202020204" pitchFamily="34" charset="0"/>
                  </a:rPr>
                  <a:t>Simple</a:t>
                </a:r>
                <a:r>
                  <a:rPr lang="en-US" sz="2400" dirty="0">
                    <a:latin typeface="Avenir Next" panose="020B0503020202020204" pitchFamily="34" charset="0"/>
                    <a:ea typeface="MingLiU_HKSCS" panose="02020500000000000000" pitchFamily="18" charset="-120"/>
                    <a:cs typeface="Arial" panose="020B0604020202020204" pitchFamily="34" charset="0"/>
                  </a:rPr>
                  <a:t> and </a:t>
                </a:r>
                <a:r>
                  <a:rPr lang="en-US" sz="2400" b="1" dirty="0">
                    <a:latin typeface="Avenir Next" panose="020B0503020202020204" pitchFamily="34" charset="0"/>
                    <a:ea typeface="MingLiU_HKSCS" panose="02020500000000000000" pitchFamily="18" charset="-120"/>
                    <a:cs typeface="Arial" panose="020B0604020202020204" pitchFamily="34" charset="0"/>
                  </a:rPr>
                  <a:t>fast</a:t>
                </a:r>
                <a:r>
                  <a:rPr lang="en-US" sz="2400" dirty="0">
                    <a:latin typeface="Avenir Next" panose="020B0503020202020204" pitchFamily="34" charset="0"/>
                    <a:ea typeface="MingLiU_HKSCS" panose="02020500000000000000" pitchFamily="18" charset="-120"/>
                    <a:cs typeface="Arial" panose="020B0604020202020204" pitchFamily="34" charset="0"/>
                  </a:rPr>
                  <a:t> approach to model linear relationships</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Interpretable results via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𝜷</m:t>
                    </m:r>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coefficients)</a:t>
                </a:r>
              </a:p>
              <a:p>
                <a:pPr marL="342900" indent="-342900">
                  <a:spcBef>
                    <a:spcPts val="2000"/>
                  </a:spcBef>
                  <a:buFont typeface="Arial" panose="020B0604020202020204" pitchFamily="34" charset="0"/>
                  <a:buChar char="•"/>
                </a:pPr>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342900" indent="-342900">
                  <a:spcBef>
                    <a:spcPts val="2000"/>
                  </a:spcBef>
                  <a:buFont typeface="Arial" panose="020B0604020202020204" pitchFamily="34" charset="0"/>
                  <a:buChar char="•"/>
                </a:pPr>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342900" indent="-342900">
                  <a:spcBef>
                    <a:spcPts val="2000"/>
                  </a:spcBef>
                  <a:buFont typeface="Arial" panose="020B0604020202020204" pitchFamily="34" charset="0"/>
                  <a:buChar char="•"/>
                </a:pPr>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342900" indent="-342900">
                  <a:spcBef>
                    <a:spcPts val="2000"/>
                  </a:spcBef>
                  <a:buFont typeface="Arial" panose="020B0604020202020204" pitchFamily="34" charset="0"/>
                  <a:buChar char="•"/>
                </a:pP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99" name="TextBox 98">
                <a:extLst>
                  <a:ext uri="{FF2B5EF4-FFF2-40B4-BE49-F238E27FC236}">
                    <a16:creationId xmlns:a16="http://schemas.microsoft.com/office/drawing/2014/main" id="{C593F5A2-D044-8B4B-BA0E-8E47856A8F64}"/>
                  </a:ext>
                </a:extLst>
              </p:cNvPr>
              <p:cNvSpPr txBox="1">
                <a:spLocks noRot="1" noChangeAspect="1" noMove="1" noResize="1" noEditPoints="1" noAdjustHandles="1" noChangeArrowheads="1" noChangeShapeType="1" noTextEdit="1"/>
              </p:cNvSpPr>
              <p:nvPr/>
            </p:nvSpPr>
            <p:spPr>
              <a:xfrm>
                <a:off x="466481" y="1890274"/>
                <a:ext cx="5439019" cy="4329390"/>
              </a:xfrm>
              <a:prstGeom prst="rect">
                <a:avLst/>
              </a:prstGeom>
              <a:blipFill>
                <a:blip r:embed="rId2"/>
                <a:stretch>
                  <a:fillRect l="-1399" t="-1170"/>
                </a:stretch>
              </a:blipFill>
            </p:spPr>
            <p:txBody>
              <a:bodyPr/>
              <a:lstStyle/>
              <a:p>
                <a:r>
                  <a:rPr lang="en-US">
                    <a:noFill/>
                  </a:rPr>
                  <a:t> </a:t>
                </a:r>
              </a:p>
            </p:txBody>
          </p:sp>
        </mc:Fallback>
      </mc:AlternateContent>
      <p:sp>
        <p:nvSpPr>
          <p:cNvPr id="33" name="Rectangle 32">
            <a:extLst>
              <a:ext uri="{FF2B5EF4-FFF2-40B4-BE49-F238E27FC236}">
                <a16:creationId xmlns:a16="http://schemas.microsoft.com/office/drawing/2014/main" id="{C09B6852-7D70-ED40-A870-8B1829136F8E}"/>
              </a:ext>
            </a:extLst>
          </p:cNvPr>
          <p:cNvSpPr/>
          <p:nvPr/>
        </p:nvSpPr>
        <p:spPr>
          <a:xfrm>
            <a:off x="6824375" y="786640"/>
            <a:ext cx="1845283" cy="769441"/>
          </a:xfrm>
          <a:prstGeom prst="rect">
            <a:avLst/>
          </a:prstGeom>
        </p:spPr>
        <p:txBody>
          <a:bodyPr wrap="square">
            <a:spAutoFit/>
          </a:bodyPr>
          <a:lstStyle/>
          <a:p>
            <a:r>
              <a:rPr lang="en-US" sz="4400" b="1" dirty="0">
                <a:solidFill>
                  <a:srgbClr val="C00000"/>
                </a:solidFill>
                <a:latin typeface="Arial" panose="020B0604020202020204" pitchFamily="34" charset="0"/>
                <a:ea typeface="MingLiU_HKSCS" panose="02020500000000000000" pitchFamily="18" charset="-120"/>
                <a:cs typeface="Arial" panose="020B0604020202020204" pitchFamily="34" charset="0"/>
              </a:rPr>
              <a:t>CONS</a:t>
            </a:r>
            <a:endParaRPr lang="en-US" sz="4400" dirty="0">
              <a:solidFill>
                <a:srgbClr val="C00000"/>
              </a:solidFill>
            </a:endParaRPr>
          </a:p>
        </p:txBody>
      </p:sp>
      <p:sp>
        <p:nvSpPr>
          <p:cNvPr id="34" name="TextBox 33">
            <a:extLst>
              <a:ext uri="{FF2B5EF4-FFF2-40B4-BE49-F238E27FC236}">
                <a16:creationId xmlns:a16="http://schemas.microsoft.com/office/drawing/2014/main" id="{E3DA4128-436E-C148-924F-D0316EB1D13E}"/>
              </a:ext>
            </a:extLst>
          </p:cNvPr>
          <p:cNvSpPr txBox="1"/>
          <p:nvPr/>
        </p:nvSpPr>
        <p:spPr>
          <a:xfrm>
            <a:off x="4535286" y="52920"/>
            <a:ext cx="3121428"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Linear Regression</a:t>
            </a:r>
          </a:p>
        </p:txBody>
      </p:sp>
      <p:sp>
        <p:nvSpPr>
          <p:cNvPr id="35" name="TextBox 34">
            <a:extLst>
              <a:ext uri="{FF2B5EF4-FFF2-40B4-BE49-F238E27FC236}">
                <a16:creationId xmlns:a16="http://schemas.microsoft.com/office/drawing/2014/main" id="{34D92FCB-CB47-2941-A9F0-5B43155D8295}"/>
              </a:ext>
            </a:extLst>
          </p:cNvPr>
          <p:cNvSpPr txBox="1"/>
          <p:nvPr/>
        </p:nvSpPr>
        <p:spPr>
          <a:xfrm>
            <a:off x="6670549" y="1890274"/>
            <a:ext cx="5439019" cy="3077766"/>
          </a:xfrm>
          <a:prstGeom prst="rect">
            <a:avLst/>
          </a:prstGeom>
          <a:noFill/>
        </p:spPr>
        <p:txBody>
          <a:bodyPr wrap="square" rtlCol="0">
            <a:spAutoFit/>
          </a:bodyPr>
          <a:lstStyle/>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Can’t model </a:t>
            </a:r>
            <a:r>
              <a:rPr lang="en-US" sz="2400" b="1" dirty="0">
                <a:latin typeface="Avenir Next" panose="020B0503020202020204" pitchFamily="34" charset="0"/>
                <a:ea typeface="MingLiU_HKSCS" panose="02020500000000000000" pitchFamily="18" charset="-120"/>
                <a:cs typeface="Arial" panose="020B0604020202020204" pitchFamily="34" charset="0"/>
              </a:rPr>
              <a:t>non-linear</a:t>
            </a:r>
            <a:r>
              <a:rPr lang="en-US" sz="2400" dirty="0">
                <a:latin typeface="Avenir Next" panose="020B0503020202020204" pitchFamily="34" charset="0"/>
                <a:ea typeface="MingLiU_HKSCS" panose="02020500000000000000" pitchFamily="18" charset="-120"/>
                <a:cs typeface="Arial" panose="020B0604020202020204" pitchFamily="34" charset="0"/>
              </a:rPr>
              <a:t> relationships</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Vulnerable to </a:t>
            </a:r>
            <a:r>
              <a:rPr lang="en-US" sz="2400" b="1" dirty="0">
                <a:latin typeface="Avenir Next" panose="020B0503020202020204" pitchFamily="34" charset="0"/>
                <a:ea typeface="MingLiU_HKSCS" panose="02020500000000000000" pitchFamily="18" charset="-120"/>
                <a:cs typeface="Arial" panose="020B0604020202020204" pitchFamily="34" charset="0"/>
              </a:rPr>
              <a:t>outliers</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Vulnerable to </a:t>
            </a:r>
            <a:r>
              <a:rPr lang="en-US" sz="2400" b="1" dirty="0">
                <a:latin typeface="Avenir Next" panose="020B0503020202020204" pitchFamily="34" charset="0"/>
                <a:ea typeface="MingLiU_HKSCS" panose="02020500000000000000" pitchFamily="18" charset="-120"/>
                <a:cs typeface="Arial" panose="020B0604020202020204" pitchFamily="34" charset="0"/>
              </a:rPr>
              <a:t>collinearity</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Assumes error terms are </a:t>
            </a:r>
            <a:r>
              <a:rPr lang="en-US" sz="2400" b="1" dirty="0">
                <a:latin typeface="Avenir Next" panose="020B0503020202020204" pitchFamily="34" charset="0"/>
                <a:ea typeface="MingLiU_HKSCS" panose="02020500000000000000" pitchFamily="18" charset="-120"/>
                <a:cs typeface="Arial" panose="020B0604020202020204" pitchFamily="34" charset="0"/>
              </a:rPr>
              <a:t>uncorrelated</a:t>
            </a:r>
            <a:r>
              <a:rPr lang="en-US" sz="2400" dirty="0">
                <a:latin typeface="Avenir Next" panose="020B0503020202020204" pitchFamily="34" charset="0"/>
                <a:ea typeface="MingLiU_HKSCS" panose="02020500000000000000" pitchFamily="18" charset="-120"/>
                <a:cs typeface="Arial" panose="020B0604020202020204" pitchFamily="34" charset="0"/>
              </a:rPr>
              <a:t>*</a:t>
            </a:r>
          </a:p>
        </p:txBody>
      </p:sp>
      <p:sp>
        <p:nvSpPr>
          <p:cNvPr id="2" name="Rectangle 1">
            <a:extLst>
              <a:ext uri="{FF2B5EF4-FFF2-40B4-BE49-F238E27FC236}">
                <a16:creationId xmlns:a16="http://schemas.microsoft.com/office/drawing/2014/main" id="{D5D27358-67B4-A442-BD6A-99A6DE9ABC76}"/>
              </a:ext>
            </a:extLst>
          </p:cNvPr>
          <p:cNvSpPr/>
          <p:nvPr/>
        </p:nvSpPr>
        <p:spPr>
          <a:xfrm>
            <a:off x="6670549" y="6398500"/>
            <a:ext cx="5000751" cy="338554"/>
          </a:xfrm>
          <a:prstGeom prst="rect">
            <a:avLst/>
          </a:prstGeom>
        </p:spPr>
        <p:txBody>
          <a:bodyPr wrap="square">
            <a:spAutoFit/>
          </a:bodyPr>
          <a:lstStyle/>
          <a:p>
            <a:r>
              <a:rPr lang="en-US" sz="1600" dirty="0">
                <a:latin typeface="Avenir Next" panose="020B0503020202020204" pitchFamily="34" charset="0"/>
                <a:ea typeface="MingLiU_HKSCS" panose="02020500000000000000" pitchFamily="18" charset="-120"/>
                <a:cs typeface="Arial" panose="020B0604020202020204" pitchFamily="34" charset="0"/>
              </a:rPr>
              <a:t>* otherwise, we have false feedback during training</a:t>
            </a:r>
            <a:endParaRPr lang="en-US" sz="1600" dirty="0"/>
          </a:p>
        </p:txBody>
      </p:sp>
    </p:spTree>
    <p:extLst>
      <p:ext uri="{BB962C8B-B14F-4D97-AF65-F5344CB8AC3E}">
        <p14:creationId xmlns:p14="http://schemas.microsoft.com/office/powerpoint/2010/main" val="4021594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698268"/>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Tree>
    <p:extLst>
      <p:ext uri="{BB962C8B-B14F-4D97-AF65-F5344CB8AC3E}">
        <p14:creationId xmlns:p14="http://schemas.microsoft.com/office/powerpoint/2010/main" val="25237356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1B63AD76-BA56-384E-992E-452E1EEF2310}"/>
              </a:ext>
            </a:extLst>
          </p:cNvPr>
          <p:cNvSpPr txBox="1"/>
          <p:nvPr/>
        </p:nvSpPr>
        <p:spPr>
          <a:xfrm>
            <a:off x="68546" y="545724"/>
            <a:ext cx="5110669" cy="2821285"/>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Returning to our data, let’s model </a:t>
            </a:r>
            <a:r>
              <a:rPr lang="en-US" sz="2400" b="1" dirty="0">
                <a:latin typeface="Avenir Next" panose="020B0503020202020204" pitchFamily="34" charset="0"/>
              </a:rPr>
              <a:t>Play</a:t>
            </a:r>
            <a:r>
              <a:rPr lang="en-US" sz="2400" dirty="0">
                <a:latin typeface="Avenir Next" panose="020B0503020202020204" pitchFamily="34" charset="0"/>
              </a:rPr>
              <a:t> instead of </a:t>
            </a:r>
            <a:r>
              <a:rPr lang="en-US" sz="2400" b="1" dirty="0">
                <a:latin typeface="Avenir Next" panose="020B0503020202020204" pitchFamily="34" charset="0"/>
              </a:rPr>
              <a:t>Temp</a:t>
            </a:r>
            <a:r>
              <a:rPr lang="en-US" sz="2400" dirty="0">
                <a:latin typeface="Avenir Next" panose="020B0503020202020204" pitchFamily="34" charset="0"/>
              </a:rPr>
              <a:t> </a:t>
            </a:r>
            <a:endParaRPr lang="en-US" sz="2400" b="1"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Again, we divide our data and learn how data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is related to data </a:t>
            </a:r>
            <a:r>
              <a:rPr lang="en-US" sz="2400" b="1" dirty="0">
                <a:solidFill>
                  <a:schemeClr val="accent1">
                    <a:lumMod val="75000"/>
                  </a:schemeClr>
                </a:solidFill>
                <a:latin typeface="Avenir Next" panose="020B0503020202020204" pitchFamily="34" charset="0"/>
              </a:rPr>
              <a:t>Y</a:t>
            </a:r>
            <a:endParaRPr lang="en-US" sz="2400"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Again, assert:</a:t>
            </a:r>
          </a:p>
        </p:txBody>
      </p:sp>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10108384"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6593847" y="914883"/>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10480724"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6969517" y="1699710"/>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982074D-40BA-7544-9D39-C583E61B212E}"/>
                  </a:ext>
                </a:extLst>
              </p:cNvPr>
              <p:cNvSpPr txBox="1"/>
              <p:nvPr/>
            </p:nvSpPr>
            <p:spPr>
              <a:xfrm>
                <a:off x="2458992" y="2898618"/>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r>
                        <a:rPr lang="en-US" sz="2800" b="0" i="1" smtClean="0">
                          <a:solidFill>
                            <a:schemeClr val="tx1"/>
                          </a:solidFill>
                          <a:latin typeface="Cambria Math" panose="02040503050406030204" pitchFamily="18" charset="0"/>
                        </a:rPr>
                        <m:t>+ </m:t>
                      </m:r>
                      <m:r>
                        <a:rPr lang="en-US" sz="2800" b="0" i="1" smtClean="0">
                          <a:solidFill>
                            <a:schemeClr val="tx1"/>
                          </a:solidFill>
                          <a:latin typeface="Cambria Math" panose="02040503050406030204" pitchFamily="18" charset="0"/>
                          <a:ea typeface="Cambria Math" panose="02040503050406030204" pitchFamily="18" charset="0"/>
                        </a:rPr>
                        <m:t>𝜀</m:t>
                      </m:r>
                    </m:oMath>
                  </m:oMathPara>
                </a14:m>
                <a:endParaRPr lang="en-US" sz="2800" dirty="0">
                  <a:solidFill>
                    <a:schemeClr val="accent1">
                      <a:lumMod val="75000"/>
                    </a:schemeClr>
                  </a:solidFill>
                </a:endParaRPr>
              </a:p>
            </p:txBody>
          </p:sp>
        </mc:Choice>
        <mc:Fallback xmlns="">
          <p:sp>
            <p:nvSpPr>
              <p:cNvPr id="29" name="TextBox 28">
                <a:extLst>
                  <a:ext uri="{FF2B5EF4-FFF2-40B4-BE49-F238E27FC236}">
                    <a16:creationId xmlns:a16="http://schemas.microsoft.com/office/drawing/2014/main" id="{8982074D-40BA-7544-9D39-C583E61B212E}"/>
                  </a:ext>
                </a:extLst>
              </p:cNvPr>
              <p:cNvSpPr txBox="1">
                <a:spLocks noRot="1" noChangeAspect="1" noMove="1" noResize="1" noEditPoints="1" noAdjustHandles="1" noChangeArrowheads="1" noChangeShapeType="1" noTextEdit="1"/>
              </p:cNvSpPr>
              <p:nvPr/>
            </p:nvSpPr>
            <p:spPr>
              <a:xfrm>
                <a:off x="2458992" y="2898618"/>
                <a:ext cx="2263140" cy="430887"/>
              </a:xfrm>
              <a:prstGeom prst="rect">
                <a:avLst/>
              </a:prstGeom>
              <a:blipFill>
                <a:blip r:embed="rId3"/>
                <a:stretch>
                  <a:fillRect l="-1676" t="-8824" b="-35294"/>
                </a:stretch>
              </a:blipFill>
            </p:spPr>
            <p:txBody>
              <a:bodyPr/>
              <a:lstStyle/>
              <a:p>
                <a:r>
                  <a:rPr lang="en-US">
                    <a:noFill/>
                  </a:rPr>
                  <a:t> </a:t>
                </a:r>
              </a:p>
            </p:txBody>
          </p:sp>
        </mc:Fallback>
      </mc:AlternateContent>
    </p:spTree>
    <p:extLst>
      <p:ext uri="{BB962C8B-B14F-4D97-AF65-F5344CB8AC3E}">
        <p14:creationId xmlns:p14="http://schemas.microsoft.com/office/powerpoint/2010/main" val="3618529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AD72E6D-CCF7-A246-9CCA-6E1610BD1462}"/>
              </a:ext>
            </a:extLst>
          </p:cNvPr>
          <p:cNvGrpSpPr/>
          <p:nvPr/>
        </p:nvGrpSpPr>
        <p:grpSpPr>
          <a:xfrm>
            <a:off x="5316273" y="649224"/>
            <a:ext cx="6159447" cy="5918322"/>
            <a:chOff x="3496617" y="439833"/>
            <a:chExt cx="6159447" cy="6146002"/>
          </a:xfrm>
        </p:grpSpPr>
        <p:sp>
          <p:nvSpPr>
            <p:cNvPr id="4" name="Parallelogram 3">
              <a:extLst>
                <a:ext uri="{FF2B5EF4-FFF2-40B4-BE49-F238E27FC236}">
                  <a16:creationId xmlns:a16="http://schemas.microsoft.com/office/drawing/2014/main" id="{048BA96C-C7C6-0945-8069-F45EDDED3756}"/>
                </a:ext>
              </a:extLst>
            </p:cNvPr>
            <p:cNvSpPr/>
            <p:nvPr/>
          </p:nvSpPr>
          <p:spPr>
            <a:xfrm flipH="1">
              <a:off x="5788151" y="439833"/>
              <a:ext cx="3867913" cy="1370679"/>
            </a:xfrm>
            <a:prstGeom prst="parallelogram">
              <a:avLst>
                <a:gd name="adj" fmla="val 45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181572" y="5084064"/>
              <a:ext cx="2474492" cy="1501771"/>
            </a:xfrm>
            <a:prstGeom prst="parallelogram">
              <a:avLst>
                <a:gd name="adj" fmla="val 39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3496617" y="439833"/>
              <a:ext cx="5532043" cy="61460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51DEA6E9-70BF-3B40-AEDD-9C30574E1AB3}"/>
              </a:ext>
            </a:extLst>
          </p:cNvPr>
          <p:cNvSpPr txBox="1"/>
          <p:nvPr/>
        </p:nvSpPr>
        <p:spPr>
          <a:xfrm>
            <a:off x="6911862" y="126004"/>
            <a:ext cx="2340864" cy="523220"/>
          </a:xfrm>
          <a:prstGeom prst="rect">
            <a:avLst/>
          </a:prstGeom>
          <a:noFill/>
        </p:spPr>
        <p:txBody>
          <a:bodyPr wrap="square" rtlCol="0">
            <a:spAutoFit/>
          </a:bodyPr>
          <a:lstStyle/>
          <a:p>
            <a:pPr algn="ctr"/>
            <a:r>
              <a:rPr lang="en-US" sz="2800" b="1" dirty="0">
                <a:latin typeface="Avenir Next" panose="020B0503020202020204" pitchFamily="34" charset="0"/>
              </a:rPr>
              <a:t>Your Data </a:t>
            </a:r>
            <a:r>
              <a:rPr lang="en-US" sz="2800" b="1" dirty="0">
                <a:solidFill>
                  <a:schemeClr val="accent1">
                    <a:lumMod val="75000"/>
                  </a:schemeClr>
                </a:solidFill>
                <a:latin typeface="Avenir Next" panose="020B0503020202020204" pitchFamily="34" charset="0"/>
              </a:rPr>
              <a:t>X</a:t>
            </a:r>
          </a:p>
        </p:txBody>
      </p: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9446740" y="910834"/>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9" name="TextBox 18">
            <a:extLst>
              <a:ext uri="{FF2B5EF4-FFF2-40B4-BE49-F238E27FC236}">
                <a16:creationId xmlns:a16="http://schemas.microsoft.com/office/drawing/2014/main" id="{E03ADD9F-27F4-FE4F-A617-3DAA7DA113B0}"/>
              </a:ext>
            </a:extLst>
          </p:cNvPr>
          <p:cNvSpPr txBox="1"/>
          <p:nvPr/>
        </p:nvSpPr>
        <p:spPr>
          <a:xfrm>
            <a:off x="68546" y="545724"/>
            <a:ext cx="5110669" cy="2092881"/>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a:t>
            </a:r>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p:nvPr/>
        </p:nvCxnSpPr>
        <p:spPr>
          <a:xfrm>
            <a:off x="5537719" y="1536192"/>
            <a:ext cx="5078465"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7225C8E2-A1F5-6F4D-B1E3-7F578BFA840E}"/>
              </a:ext>
            </a:extLst>
          </p:cNvPr>
          <p:cNvSpPr txBox="1"/>
          <p:nvPr/>
        </p:nvSpPr>
        <p:spPr>
          <a:xfrm>
            <a:off x="9822410" y="1695661"/>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Tree>
    <p:extLst>
      <p:ext uri="{BB962C8B-B14F-4D97-AF65-F5344CB8AC3E}">
        <p14:creationId xmlns:p14="http://schemas.microsoft.com/office/powerpoint/2010/main" val="20194770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1B63AD76-BA56-384E-992E-452E1EEF2310}"/>
              </a:ext>
            </a:extLst>
          </p:cNvPr>
          <p:cNvSpPr txBox="1"/>
          <p:nvPr/>
        </p:nvSpPr>
        <p:spPr>
          <a:xfrm>
            <a:off x="68546" y="545724"/>
            <a:ext cx="5110669" cy="5755422"/>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Returning to our data, let’s model </a:t>
            </a:r>
            <a:r>
              <a:rPr lang="en-US" sz="2400" b="1" dirty="0">
                <a:latin typeface="Avenir Next" panose="020B0503020202020204" pitchFamily="34" charset="0"/>
              </a:rPr>
              <a:t>Play</a:t>
            </a:r>
            <a:r>
              <a:rPr lang="en-US" sz="2400" dirty="0">
                <a:latin typeface="Avenir Next" panose="020B0503020202020204" pitchFamily="34" charset="0"/>
              </a:rPr>
              <a:t> instead of </a:t>
            </a:r>
            <a:r>
              <a:rPr lang="en-US" sz="2400" b="1" dirty="0">
                <a:latin typeface="Avenir Next" panose="020B0503020202020204" pitchFamily="34" charset="0"/>
              </a:rPr>
              <a:t>Temp</a:t>
            </a:r>
            <a:r>
              <a:rPr lang="en-US" sz="2400" dirty="0">
                <a:latin typeface="Avenir Next" panose="020B0503020202020204" pitchFamily="34" charset="0"/>
              </a:rPr>
              <a:t> </a:t>
            </a:r>
            <a:endParaRPr lang="en-US" sz="2400" b="1"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Again, we divide our data and learn how data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is related to data </a:t>
            </a:r>
            <a:r>
              <a:rPr lang="en-US" sz="2400" b="1" dirty="0">
                <a:solidFill>
                  <a:schemeClr val="accent1">
                    <a:lumMod val="75000"/>
                  </a:schemeClr>
                </a:solidFill>
                <a:latin typeface="Avenir Next" panose="020B0503020202020204" pitchFamily="34" charset="0"/>
              </a:rPr>
              <a:t>Y</a:t>
            </a:r>
            <a:endParaRPr lang="en-US" sz="2400"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Again, assert:</a:t>
            </a:r>
          </a:p>
          <a:p>
            <a:pPr marL="342900" indent="-342900">
              <a:spcBef>
                <a:spcPts val="2000"/>
              </a:spcBef>
              <a:buFont typeface="Arial" panose="020B0604020202020204" pitchFamily="34" charset="0"/>
              <a:buChar char="•"/>
            </a:pPr>
            <a:r>
              <a:rPr lang="en-US" sz="2400" dirty="0">
                <a:latin typeface="Avenir Next" panose="020B0503020202020204" pitchFamily="34" charset="0"/>
              </a:rPr>
              <a:t>Want a model that is:</a:t>
            </a:r>
          </a:p>
          <a:p>
            <a:pPr marL="800100" lvl="1" indent="-342900">
              <a:spcBef>
                <a:spcPts val="2000"/>
              </a:spcBef>
              <a:buFont typeface="Arial" panose="020B0604020202020204" pitchFamily="34" charset="0"/>
              <a:buChar char="•"/>
            </a:pPr>
            <a:r>
              <a:rPr lang="en-US" sz="2400" dirty="0">
                <a:solidFill>
                  <a:srgbClr val="C00000"/>
                </a:solidFill>
                <a:latin typeface="Avenir Next" panose="020B0503020202020204" pitchFamily="34" charset="0"/>
              </a:rPr>
              <a:t>Supervised</a:t>
            </a:r>
          </a:p>
          <a:p>
            <a:pPr marL="800100" lvl="1" indent="-342900">
              <a:spcBef>
                <a:spcPts val="2000"/>
              </a:spcBef>
              <a:buFont typeface="Arial" panose="020B0604020202020204" pitchFamily="34" charset="0"/>
              <a:buChar char="•"/>
            </a:pPr>
            <a:r>
              <a:rPr lang="en-US" sz="2400" dirty="0">
                <a:latin typeface="Avenir Next" panose="020B0503020202020204" pitchFamily="34" charset="0"/>
              </a:rPr>
              <a:t>Predicts categories/classes (</a:t>
            </a:r>
            <a:r>
              <a:rPr lang="en-US" sz="2400" dirty="0">
                <a:solidFill>
                  <a:srgbClr val="C00000"/>
                </a:solidFill>
                <a:latin typeface="Avenir Next" panose="020B0503020202020204" pitchFamily="34" charset="0"/>
              </a:rPr>
              <a:t>classification model</a:t>
            </a:r>
            <a:r>
              <a:rPr lang="en-US" sz="2400" dirty="0">
                <a:latin typeface="Avenir Next" panose="020B0503020202020204" pitchFamily="34" charset="0"/>
              </a:rPr>
              <a:t>)</a:t>
            </a:r>
          </a:p>
          <a:p>
            <a:pPr marL="342900" indent="-342900">
              <a:spcBef>
                <a:spcPts val="2000"/>
              </a:spcBef>
              <a:buFont typeface="Arial" panose="020B0604020202020204" pitchFamily="34" charset="0"/>
              <a:buChar char="•"/>
            </a:pPr>
            <a:r>
              <a:rPr lang="en-US" sz="2800" b="1" dirty="0">
                <a:latin typeface="Arial" panose="020B0604020202020204" pitchFamily="34" charset="0"/>
                <a:cs typeface="Arial" panose="020B0604020202020204" pitchFamily="34" charset="0"/>
              </a:rPr>
              <a:t>Q</a:t>
            </a:r>
            <a:r>
              <a:rPr lang="en-US" sz="2400" dirty="0">
                <a:latin typeface="Avenir Next" panose="020B0503020202020204" pitchFamily="34" charset="0"/>
              </a:rPr>
              <a:t>: What model could we use?</a:t>
            </a:r>
          </a:p>
        </p:txBody>
      </p:sp>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10108384"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6593847" y="914883"/>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10480724"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6969517" y="1699710"/>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982074D-40BA-7544-9D39-C583E61B212E}"/>
                  </a:ext>
                </a:extLst>
              </p:cNvPr>
              <p:cNvSpPr txBox="1"/>
              <p:nvPr/>
            </p:nvSpPr>
            <p:spPr>
              <a:xfrm>
                <a:off x="2458992" y="2898618"/>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r>
                        <a:rPr lang="en-US" sz="2800" b="0" i="1" smtClean="0">
                          <a:solidFill>
                            <a:schemeClr val="tx1"/>
                          </a:solidFill>
                          <a:latin typeface="Cambria Math" panose="02040503050406030204" pitchFamily="18" charset="0"/>
                        </a:rPr>
                        <m:t>+ </m:t>
                      </m:r>
                      <m:r>
                        <a:rPr lang="en-US" sz="2800" b="0" i="1" smtClean="0">
                          <a:solidFill>
                            <a:schemeClr val="tx1"/>
                          </a:solidFill>
                          <a:latin typeface="Cambria Math" panose="02040503050406030204" pitchFamily="18" charset="0"/>
                          <a:ea typeface="Cambria Math" panose="02040503050406030204" pitchFamily="18" charset="0"/>
                        </a:rPr>
                        <m:t>𝜀</m:t>
                      </m:r>
                    </m:oMath>
                  </m:oMathPara>
                </a14:m>
                <a:endParaRPr lang="en-US" sz="2800" dirty="0">
                  <a:solidFill>
                    <a:schemeClr val="accent1">
                      <a:lumMod val="75000"/>
                    </a:schemeClr>
                  </a:solidFill>
                </a:endParaRPr>
              </a:p>
            </p:txBody>
          </p:sp>
        </mc:Choice>
        <mc:Fallback xmlns="">
          <p:sp>
            <p:nvSpPr>
              <p:cNvPr id="29" name="TextBox 28">
                <a:extLst>
                  <a:ext uri="{FF2B5EF4-FFF2-40B4-BE49-F238E27FC236}">
                    <a16:creationId xmlns:a16="http://schemas.microsoft.com/office/drawing/2014/main" id="{8982074D-40BA-7544-9D39-C583E61B212E}"/>
                  </a:ext>
                </a:extLst>
              </p:cNvPr>
              <p:cNvSpPr txBox="1">
                <a:spLocks noRot="1" noChangeAspect="1" noMove="1" noResize="1" noEditPoints="1" noAdjustHandles="1" noChangeArrowheads="1" noChangeShapeType="1" noTextEdit="1"/>
              </p:cNvSpPr>
              <p:nvPr/>
            </p:nvSpPr>
            <p:spPr>
              <a:xfrm>
                <a:off x="2458992" y="2898618"/>
                <a:ext cx="2263140" cy="430887"/>
              </a:xfrm>
              <a:prstGeom prst="rect">
                <a:avLst/>
              </a:prstGeom>
              <a:blipFill>
                <a:blip r:embed="rId3"/>
                <a:stretch>
                  <a:fillRect l="-1676" t="-8824" b="-35294"/>
                </a:stretch>
              </a:blipFill>
            </p:spPr>
            <p:txBody>
              <a:bodyPr/>
              <a:lstStyle/>
              <a:p>
                <a:r>
                  <a:rPr lang="en-US">
                    <a:noFill/>
                  </a:rPr>
                  <a:t> </a:t>
                </a:r>
              </a:p>
            </p:txBody>
          </p:sp>
        </mc:Fallback>
      </mc:AlternateContent>
      <p:sp>
        <p:nvSpPr>
          <p:cNvPr id="25" name="Oval 24">
            <a:extLst>
              <a:ext uri="{FF2B5EF4-FFF2-40B4-BE49-F238E27FC236}">
                <a16:creationId xmlns:a16="http://schemas.microsoft.com/office/drawing/2014/main" id="{6A292AB5-8082-294F-AABD-CDB423BE1449}"/>
              </a:ext>
            </a:extLst>
          </p:cNvPr>
          <p:cNvSpPr/>
          <p:nvPr/>
        </p:nvSpPr>
        <p:spPr>
          <a:xfrm>
            <a:off x="157823" y="5899323"/>
            <a:ext cx="165100" cy="155261"/>
          </a:xfrm>
          <a:prstGeom prst="ellipse">
            <a:avLst/>
          </a:prstGeom>
          <a:solidFill>
            <a:srgbClr val="B9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86222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Logistic Regression</a:t>
            </a:r>
          </a:p>
        </p:txBody>
      </p:sp>
      <p:sp>
        <p:nvSpPr>
          <p:cNvPr id="32" name="TextBox 31">
            <a:extLst>
              <a:ext uri="{FF2B5EF4-FFF2-40B4-BE49-F238E27FC236}">
                <a16:creationId xmlns:a16="http://schemas.microsoft.com/office/drawing/2014/main" id="{D3D741E6-077B-9A40-9A9F-4B7051554D33}"/>
              </a:ext>
            </a:extLst>
          </p:cNvPr>
          <p:cNvSpPr txBox="1"/>
          <p:nvPr/>
        </p:nvSpPr>
        <p:spPr>
          <a:xfrm>
            <a:off x="707781" y="961148"/>
            <a:ext cx="3521319" cy="461665"/>
          </a:xfrm>
          <a:prstGeom prst="rect">
            <a:avLst/>
          </a:prstGeom>
          <a:noFill/>
        </p:spPr>
        <p:txBody>
          <a:bodyPr wrap="square" rtlCol="0">
            <a:spAutoFit/>
          </a:bodyPr>
          <a:lstStyle/>
          <a:p>
            <a:pPr>
              <a:spcBef>
                <a:spcPts val="2000"/>
              </a:spcBef>
            </a:pPr>
            <a:r>
              <a:rPr lang="en-US" sz="2400" b="1" dirty="0">
                <a:latin typeface="Avenir Next" panose="020B0503020202020204" pitchFamily="34" charset="0"/>
                <a:ea typeface="MingLiU_HKSCS" panose="02020500000000000000" pitchFamily="18" charset="-120"/>
                <a:cs typeface="Arial" panose="020B0604020202020204" pitchFamily="34" charset="0"/>
              </a:rPr>
              <a:t>Fitted model example</a:t>
            </a: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p:sp>
        <p:nvSpPr>
          <p:cNvPr id="41" name="TextBox 40">
            <a:extLst>
              <a:ext uri="{FF2B5EF4-FFF2-40B4-BE49-F238E27FC236}">
                <a16:creationId xmlns:a16="http://schemas.microsoft.com/office/drawing/2014/main" id="{C5E0C155-2201-5D43-95CB-491C5981716C}"/>
              </a:ext>
            </a:extLst>
          </p:cNvPr>
          <p:cNvSpPr txBox="1"/>
          <p:nvPr/>
        </p:nvSpPr>
        <p:spPr>
          <a:xfrm>
            <a:off x="707781" y="1816454"/>
            <a:ext cx="4943719" cy="2816156"/>
          </a:xfrm>
          <a:prstGeom prst="rect">
            <a:avLst/>
          </a:prstGeom>
          <a:noFill/>
        </p:spPr>
        <p:txBody>
          <a:bodyPr wrap="square" rtlCol="0">
            <a:spAutoFit/>
          </a:bodyPr>
          <a:lstStyle/>
          <a:p>
            <a:pPr>
              <a:lnSpc>
                <a:spcPct val="150000"/>
              </a:lnSpc>
              <a:spcBef>
                <a:spcPts val="2000"/>
              </a:spcBef>
            </a:pPr>
            <a:r>
              <a:rPr lang="en-US" sz="2400" dirty="0">
                <a:latin typeface="Avenir Next" panose="020B0503020202020204" pitchFamily="34" charset="0"/>
                <a:ea typeface="MingLiU_HKSCS" panose="02020500000000000000" pitchFamily="18" charset="-120"/>
                <a:cs typeface="Arial" panose="020B0604020202020204" pitchFamily="34" charset="0"/>
              </a:rPr>
              <a:t>The plane is chosen to minimize the error of our class probabilities (per our loss function, </a:t>
            </a:r>
            <a:r>
              <a:rPr lang="en-US" sz="2400" b="1" dirty="0">
                <a:latin typeface="Avenir Next" panose="020B0503020202020204" pitchFamily="34" charset="0"/>
                <a:ea typeface="MingLiU_HKSCS" panose="02020500000000000000" pitchFamily="18" charset="-120"/>
                <a:cs typeface="Arial" panose="020B0604020202020204" pitchFamily="34" charset="0"/>
              </a:rPr>
              <a:t>cross-entropy</a:t>
            </a:r>
            <a:r>
              <a:rPr lang="en-US" sz="2400" dirty="0">
                <a:latin typeface="Avenir Next" panose="020B0503020202020204" pitchFamily="34" charset="0"/>
                <a:ea typeface="MingLiU_HKSCS" panose="02020500000000000000" pitchFamily="18" charset="-120"/>
                <a:cs typeface="Arial" panose="020B0604020202020204" pitchFamily="34" charset="0"/>
              </a:rPr>
              <a:t>) and the true labels (mapped to </a:t>
            </a:r>
            <a:r>
              <a:rPr lang="en-US" sz="2400" b="1" dirty="0">
                <a:solidFill>
                  <a:srgbClr val="C00000"/>
                </a:solidFill>
                <a:latin typeface="Avenir Next" panose="020B0503020202020204" pitchFamily="34" charset="0"/>
                <a:ea typeface="MingLiU_HKSCS" panose="02020500000000000000" pitchFamily="18" charset="-120"/>
                <a:cs typeface="Arial" panose="020B0604020202020204" pitchFamily="34" charset="0"/>
              </a:rPr>
              <a:t>0</a:t>
            </a:r>
            <a:r>
              <a:rPr lang="en-US" sz="2400" dirty="0">
                <a:latin typeface="Avenir Next" panose="020B0503020202020204" pitchFamily="34" charset="0"/>
                <a:ea typeface="MingLiU_HKSCS" panose="02020500000000000000" pitchFamily="18" charset="-120"/>
                <a:cs typeface="Arial" panose="020B0604020202020204" pitchFamily="34" charset="0"/>
              </a:rPr>
              <a:t> or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1</a:t>
            </a:r>
            <a:r>
              <a:rPr lang="en-US" sz="2400" dirty="0">
                <a:latin typeface="Avenir Next" panose="020B0503020202020204" pitchFamily="34" charset="0"/>
                <a:ea typeface="MingLiU_HKSCS" panose="02020500000000000000" pitchFamily="18" charset="-120"/>
                <a:cs typeface="Arial" panose="020B0604020202020204" pitchFamily="34" charset="0"/>
              </a:rPr>
              <a:t>)</a:t>
            </a:r>
          </a:p>
        </p:txBody>
      </p:sp>
      <p:sp>
        <p:nvSpPr>
          <p:cNvPr id="53" name="TextBox 52">
            <a:extLst>
              <a:ext uri="{FF2B5EF4-FFF2-40B4-BE49-F238E27FC236}">
                <a16:creationId xmlns:a16="http://schemas.microsoft.com/office/drawing/2014/main" id="{DF8AB668-E9AF-B548-BF68-25789AAC4A9C}"/>
              </a:ext>
            </a:extLst>
          </p:cNvPr>
          <p:cNvSpPr txBox="1"/>
          <p:nvPr/>
        </p:nvSpPr>
        <p:spPr>
          <a:xfrm>
            <a:off x="6697460" y="6307907"/>
            <a:ext cx="5141180" cy="276999"/>
          </a:xfrm>
          <a:prstGeom prst="rect">
            <a:avLst/>
          </a:prstGeom>
          <a:noFill/>
        </p:spPr>
        <p:txBody>
          <a:bodyPr wrap="square" rtlCol="0">
            <a:spAutoFit/>
          </a:bodyPr>
          <a:lstStyle/>
          <a:p>
            <a:pPr>
              <a:spcBef>
                <a:spcPts val="2000"/>
              </a:spcBef>
            </a:pPr>
            <a:r>
              <a:rPr lang="en-US" sz="1200" dirty="0">
                <a:latin typeface="Avenir Next" panose="020B0503020202020204" pitchFamily="34" charset="0"/>
                <a:ea typeface="MingLiU_HKSCS" panose="02020500000000000000" pitchFamily="18" charset="-120"/>
                <a:cs typeface="Arial" panose="020B0604020202020204" pitchFamily="34" charset="0"/>
              </a:rPr>
              <a:t>Photo from </a:t>
            </a:r>
            <a:r>
              <a:rPr lang="en-US" sz="1200" dirty="0">
                <a:hlinkClick r:id="rId2"/>
              </a:rPr>
              <a:t>http://strijov.com/sources/demoDataGen.php</a:t>
            </a:r>
            <a:r>
              <a:rPr lang="en-US" sz="1200" dirty="0"/>
              <a:t> (Dr. Vadim </a:t>
            </a:r>
            <a:r>
              <a:rPr lang="en-US" sz="1200" dirty="0" err="1"/>
              <a:t>Strijov</a:t>
            </a:r>
            <a:r>
              <a:rPr lang="en-US" sz="1200" dirty="0"/>
              <a:t>)</a:t>
            </a:r>
            <a:endParaRPr lang="en-US" sz="1200" dirty="0">
              <a:latin typeface="Avenir Next" panose="020B0503020202020204" pitchFamily="34" charset="0"/>
              <a:ea typeface="MingLiU_HKSCS" panose="02020500000000000000" pitchFamily="18" charset="-120"/>
              <a:cs typeface="Arial" panose="020B0604020202020204" pitchFamily="34" charset="0"/>
            </a:endParaRPr>
          </a:p>
        </p:txBody>
      </p:sp>
      <p:pic>
        <p:nvPicPr>
          <p:cNvPr id="2" name="Picture 1">
            <a:extLst>
              <a:ext uri="{FF2B5EF4-FFF2-40B4-BE49-F238E27FC236}">
                <a16:creationId xmlns:a16="http://schemas.microsoft.com/office/drawing/2014/main" id="{33C897CF-A35B-3743-850E-8023D73002E5}"/>
              </a:ext>
            </a:extLst>
          </p:cNvPr>
          <p:cNvPicPr>
            <a:picLocks noChangeAspect="1"/>
          </p:cNvPicPr>
          <p:nvPr/>
        </p:nvPicPr>
        <p:blipFill>
          <a:blip r:embed="rId3"/>
          <a:stretch>
            <a:fillRect/>
          </a:stretch>
        </p:blipFill>
        <p:spPr>
          <a:xfrm>
            <a:off x="6261100" y="1625954"/>
            <a:ext cx="5577540" cy="4578231"/>
          </a:xfrm>
          <a:prstGeom prst="rect">
            <a:avLst/>
          </a:prstGeom>
        </p:spPr>
      </p:pic>
    </p:spTree>
    <p:extLst>
      <p:ext uri="{BB962C8B-B14F-4D97-AF65-F5344CB8AC3E}">
        <p14:creationId xmlns:p14="http://schemas.microsoft.com/office/powerpoint/2010/main" val="38930519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tx1">
              <a:lumMod val="85000"/>
              <a:lumOff val="15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Parametric Models</a:t>
            </a:r>
          </a:p>
        </p:txBody>
      </p:sp>
      <p:sp>
        <p:nvSpPr>
          <p:cNvPr id="62" name="Rectangle 61">
            <a:extLst>
              <a:ext uri="{FF2B5EF4-FFF2-40B4-BE49-F238E27FC236}">
                <a16:creationId xmlns:a16="http://schemas.microsoft.com/office/drawing/2014/main" id="{22762347-D40D-7F49-9363-3824F83FB9CA}"/>
              </a:ext>
            </a:extLst>
          </p:cNvPr>
          <p:cNvSpPr/>
          <p:nvPr/>
        </p:nvSpPr>
        <p:spPr>
          <a:xfrm>
            <a:off x="1638300" y="4876801"/>
            <a:ext cx="2692400" cy="495300"/>
          </a:xfrm>
          <a:prstGeom prst="rect">
            <a:avLst/>
          </a:prstGeom>
          <a:solidFill>
            <a:schemeClr val="accent4">
              <a:lumMod val="60000"/>
              <a:lumOff val="4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57" name="TextBox 56">
                <a:extLst>
                  <a:ext uri="{FF2B5EF4-FFF2-40B4-BE49-F238E27FC236}">
                    <a16:creationId xmlns:a16="http://schemas.microsoft.com/office/drawing/2014/main" id="{DEF4E1C2-E998-4644-B005-D3CA05180C3D}"/>
                  </a:ext>
                </a:extLst>
              </p:cNvPr>
              <p:cNvSpPr txBox="1"/>
              <p:nvPr/>
            </p:nvSpPr>
            <p:spPr>
              <a:xfrm>
                <a:off x="1279281" y="1128274"/>
                <a:ext cx="10150719" cy="4857740"/>
              </a:xfrm>
              <a:prstGeom prst="rect">
                <a:avLst/>
              </a:prstGeom>
              <a:noFill/>
            </p:spPr>
            <p:txBody>
              <a:bodyPr wrap="square" rtlCol="0">
                <a:spAutoFit/>
              </a:bodyPr>
              <a:lstStyle/>
              <a:p>
                <a:pPr marL="342900" indent="-342900">
                  <a:lnSpc>
                    <a:spcPct val="150000"/>
                  </a:lnSpc>
                  <a:spcBef>
                    <a:spcPts val="2000"/>
                  </a:spcBef>
                  <a:spcAft>
                    <a:spcPts val="2000"/>
                  </a:spcAft>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So far, we’ve assumed our data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X</a:t>
                </a:r>
                <a:r>
                  <a:rPr lang="en-US" sz="2400" dirty="0">
                    <a:latin typeface="Avenir Next" panose="020B0503020202020204" pitchFamily="34" charset="0"/>
                    <a:ea typeface="MingLiU_HKSCS" panose="02020500000000000000" pitchFamily="18" charset="-120"/>
                    <a:cs typeface="Arial" panose="020B0604020202020204" pitchFamily="34" charset="0"/>
                  </a:rPr>
                  <a:t> and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Y </a:t>
                </a:r>
                <a:r>
                  <a:rPr lang="en-US" sz="2400" dirty="0">
                    <a:latin typeface="Avenir Next" panose="020B0503020202020204" pitchFamily="34" charset="0"/>
                    <a:ea typeface="MingLiU_HKSCS" panose="02020500000000000000" pitchFamily="18" charset="-120"/>
                    <a:cs typeface="Arial" panose="020B0604020202020204" pitchFamily="34" charset="0"/>
                  </a:rPr>
                  <a:t>can be represented by an underlying model </a:t>
                </a:r>
                <a14:m>
                  <m:oMath xmlns:m="http://schemas.openxmlformats.org/officeDocument/2006/math">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(i.e., </a:t>
                </a:r>
                <a14:m>
                  <m:oMath xmlns:m="http://schemas.openxmlformats.org/officeDocument/2006/math">
                    <m:r>
                      <a:rPr lang="en-US" sz="2400" b="1" i="1" smtClean="0">
                        <a:solidFill>
                          <a:schemeClr val="accent1">
                            <a:lumMod val="75000"/>
                          </a:schemeClr>
                        </a:solidFill>
                        <a:latin typeface="Cambria Math" panose="02040503050406030204" pitchFamily="18" charset="0"/>
                      </a:rPr>
                      <m:t>𝒀</m:t>
                    </m:r>
                    <m:r>
                      <a:rPr lang="en-US" sz="2400" b="0" i="1" smtClean="0">
                        <a:solidFill>
                          <a:schemeClr val="tx1"/>
                        </a:solidFill>
                        <a:latin typeface="Cambria Math" panose="02040503050406030204" pitchFamily="18" charset="0"/>
                      </a:rPr>
                      <m:t>=</m:t>
                    </m:r>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d>
                      <m:dPr>
                        <m:ctrlPr>
                          <a:rPr lang="en-US" sz="2400" b="1" i="1" smtClean="0">
                            <a:solidFill>
                              <a:schemeClr val="tx1"/>
                            </a:solidFill>
                            <a:latin typeface="Cambria Math" panose="02040503050406030204" pitchFamily="18" charset="0"/>
                          </a:rPr>
                        </m:ctrlPr>
                      </m:dPr>
                      <m:e>
                        <m:r>
                          <a:rPr lang="en-US" sz="2400" b="1" i="1" smtClean="0">
                            <a:solidFill>
                              <a:schemeClr val="accent1">
                                <a:lumMod val="75000"/>
                              </a:schemeClr>
                            </a:solidFill>
                            <a:latin typeface="Cambria Math" panose="02040503050406030204" pitchFamily="18" charset="0"/>
                          </a:rPr>
                          <m:t>𝑿</m:t>
                        </m:r>
                      </m:e>
                    </m:d>
                    <m:r>
                      <a:rPr lang="en-US" sz="2400" b="0" i="1" smtClean="0">
                        <a:solidFill>
                          <a:schemeClr val="tx1"/>
                        </a:solidFill>
                        <a:latin typeface="Cambria Math" panose="02040503050406030204" pitchFamily="18" charset="0"/>
                      </a:rPr>
                      <m:t>+ </m:t>
                    </m:r>
                    <m:r>
                      <a:rPr lang="en-US" sz="2400" b="0" i="1" smtClean="0">
                        <a:solidFill>
                          <a:schemeClr val="tx1"/>
                        </a:solidFill>
                        <a:latin typeface="Cambria Math" panose="02040503050406030204" pitchFamily="18" charset="0"/>
                        <a:ea typeface="Cambria Math" panose="02040503050406030204" pitchFamily="18" charset="0"/>
                      </a:rPr>
                      <m:t>𝜀</m:t>
                    </m:r>
                  </m:oMath>
                </a14:m>
                <a:r>
                  <a:rPr lang="en-US" sz="2400" dirty="0">
                    <a:latin typeface="Avenir Next" panose="020B0503020202020204" pitchFamily="34" charset="0"/>
                  </a:rPr>
                  <a:t>)</a:t>
                </a:r>
                <a:r>
                  <a:rPr lang="en-US" sz="2400" dirty="0">
                    <a:solidFill>
                      <a:schemeClr val="tx1">
                        <a:lumMod val="75000"/>
                        <a:lumOff val="25000"/>
                      </a:schemeClr>
                    </a:solidFill>
                    <a:latin typeface="Avenir Next" panose="020B0503020202020204" pitchFamily="34" charset="0"/>
                  </a:rPr>
                  <a:t> </a:t>
                </a:r>
                <a:r>
                  <a:rPr lang="en-US" sz="2400" dirty="0">
                    <a:latin typeface="Avenir Next" panose="020B0503020202020204" pitchFamily="34" charset="0"/>
                    <a:ea typeface="MingLiU_HKSCS" panose="02020500000000000000" pitchFamily="18" charset="-120"/>
                    <a:cs typeface="Arial" panose="020B0604020202020204" pitchFamily="34" charset="0"/>
                  </a:rPr>
                  <a:t>that has a particular form</a:t>
                </a:r>
                <a:br>
                  <a:rPr lang="en-US" sz="2400" dirty="0">
                    <a:latin typeface="Avenir Next" panose="020B0503020202020204" pitchFamily="34" charset="0"/>
                    <a:ea typeface="MingLiU_HKSCS" panose="02020500000000000000" pitchFamily="18" charset="-120"/>
                    <a:cs typeface="Arial" panose="020B0604020202020204" pitchFamily="34" charset="0"/>
                  </a:rPr>
                </a:br>
                <a:r>
                  <a:rPr lang="en-US" sz="20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(e.g., a </a:t>
                </a:r>
                <a:r>
                  <a:rPr lang="en-US" sz="2000" u="sng"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linear</a:t>
                </a:r>
                <a:r>
                  <a:rPr lang="en-US" sz="20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 relationship, hence our using a linear model)</a:t>
                </a:r>
              </a:p>
              <a:p>
                <a:pPr marL="342900" indent="-342900">
                  <a:lnSpc>
                    <a:spcPct val="150000"/>
                  </a:lnSpc>
                  <a:spcBef>
                    <a:spcPts val="2000"/>
                  </a:spcBef>
                  <a:spcAft>
                    <a:spcPts val="2000"/>
                  </a:spcAft>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We fit the model </a:t>
                </a:r>
                <a14:m>
                  <m:oMath xmlns:m="http://schemas.openxmlformats.org/officeDocument/2006/math">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by estimating its parameters </a:t>
                </a:r>
                <a14:m>
                  <m:oMath xmlns:m="http://schemas.openxmlformats.org/officeDocument/2006/math">
                    <m:r>
                      <a:rPr lang="en-US" sz="2400" b="1" i="1" smtClean="0">
                        <a:latin typeface="Cambria Math" panose="02040503050406030204" pitchFamily="18" charset="0"/>
                        <a:ea typeface="Cambria Math" panose="02040503050406030204" pitchFamily="18" charset="0"/>
                        <a:cs typeface="Arial" panose="020B0604020202020204" pitchFamily="34" charset="0"/>
                      </a:rPr>
                      <m:t>𝜽</m:t>
                    </m:r>
                  </m:oMath>
                </a14:m>
                <a:br>
                  <a:rPr lang="en-US" sz="2400" dirty="0">
                    <a:latin typeface="Avenir Next" panose="020B0503020202020204" pitchFamily="34" charset="0"/>
                    <a:ea typeface="MingLiU_HKSCS" panose="02020500000000000000" pitchFamily="18" charset="-120"/>
                    <a:cs typeface="Arial" panose="020B0604020202020204" pitchFamily="34" charset="0"/>
                  </a:rPr>
                </a:br>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342900" indent="-342900">
                  <a:lnSpc>
                    <a:spcPct val="150000"/>
                  </a:lnSpc>
                  <a:spcBef>
                    <a:spcPts val="2000"/>
                  </a:spcBef>
                  <a:spcAft>
                    <a:spcPts val="2000"/>
                  </a:spcAft>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Parametric models make the above assumptions. Namely, that there exists an underlying model </a:t>
                </a:r>
                <a14:m>
                  <m:oMath xmlns:m="http://schemas.openxmlformats.org/officeDocument/2006/math">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that has a </a:t>
                </a:r>
                <a:r>
                  <a:rPr lang="en-US" sz="2400" u="sng" dirty="0">
                    <a:latin typeface="Avenir Next" panose="020B0503020202020204" pitchFamily="34" charset="0"/>
                    <a:ea typeface="MingLiU_HKSCS" panose="02020500000000000000" pitchFamily="18" charset="-120"/>
                    <a:cs typeface="Arial" panose="020B0604020202020204" pitchFamily="34" charset="0"/>
                  </a:rPr>
                  <a:t>fixed number of parameters</a:t>
                </a:r>
                <a:r>
                  <a:rPr lang="en-US" sz="2400" dirty="0">
                    <a:latin typeface="Avenir Next" panose="020B0503020202020204" pitchFamily="34" charset="0"/>
                    <a:ea typeface="MingLiU_HKSCS" panose="02020500000000000000" pitchFamily="18" charset="-120"/>
                    <a:cs typeface="Arial" panose="020B0604020202020204" pitchFamily="34" charset="0"/>
                  </a:rPr>
                  <a:t>.</a:t>
                </a:r>
              </a:p>
            </p:txBody>
          </p:sp>
        </mc:Choice>
        <mc:Fallback>
          <p:sp>
            <p:nvSpPr>
              <p:cNvPr id="57" name="TextBox 56">
                <a:extLst>
                  <a:ext uri="{FF2B5EF4-FFF2-40B4-BE49-F238E27FC236}">
                    <a16:creationId xmlns:a16="http://schemas.microsoft.com/office/drawing/2014/main" id="{DEF4E1C2-E998-4644-B005-D3CA05180C3D}"/>
                  </a:ext>
                </a:extLst>
              </p:cNvPr>
              <p:cNvSpPr txBox="1">
                <a:spLocks noRot="1" noChangeAspect="1" noMove="1" noResize="1" noEditPoints="1" noAdjustHandles="1" noChangeArrowheads="1" noChangeShapeType="1" noTextEdit="1"/>
              </p:cNvSpPr>
              <p:nvPr/>
            </p:nvSpPr>
            <p:spPr>
              <a:xfrm>
                <a:off x="1279281" y="1128274"/>
                <a:ext cx="10150719" cy="4857740"/>
              </a:xfrm>
              <a:prstGeom prst="rect">
                <a:avLst/>
              </a:prstGeom>
              <a:blipFill>
                <a:blip r:embed="rId2"/>
                <a:stretch>
                  <a:fillRect l="-749" b="-2083"/>
                </a:stretch>
              </a:blipFill>
            </p:spPr>
            <p:txBody>
              <a:bodyPr/>
              <a:lstStyle/>
              <a:p>
                <a:r>
                  <a:rPr lang="en-US">
                    <a:noFill/>
                  </a:rPr>
                  <a:t> </a:t>
                </a:r>
              </a:p>
            </p:txBody>
          </p:sp>
        </mc:Fallback>
      </mc:AlternateContent>
    </p:spTree>
    <p:extLst>
      <p:ext uri="{BB962C8B-B14F-4D97-AF65-F5344CB8AC3E}">
        <p14:creationId xmlns:p14="http://schemas.microsoft.com/office/powerpoint/2010/main" val="40180798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1403589"/>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11" name="TextBox 10">
            <a:extLst>
              <a:ext uri="{FF2B5EF4-FFF2-40B4-BE49-F238E27FC236}">
                <a16:creationId xmlns:a16="http://schemas.microsoft.com/office/drawing/2014/main" id="{B6EDDD06-6489-BF4D-8E58-32BF1894420A}"/>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6" name="Rectangle 15">
            <a:extLst>
              <a:ext uri="{FF2B5EF4-FFF2-40B4-BE49-F238E27FC236}">
                <a16:creationId xmlns:a16="http://schemas.microsoft.com/office/drawing/2014/main" id="{52DEC7C9-8DE9-994E-B544-DD2CBE339D3D}"/>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17" name="Rectangle 16">
            <a:extLst>
              <a:ext uri="{FF2B5EF4-FFF2-40B4-BE49-F238E27FC236}">
                <a16:creationId xmlns:a16="http://schemas.microsoft.com/office/drawing/2014/main" id="{7485560D-E758-ED4B-BD75-B54165D251F4}"/>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Tree>
    <p:extLst>
      <p:ext uri="{BB962C8B-B14F-4D97-AF65-F5344CB8AC3E}">
        <p14:creationId xmlns:p14="http://schemas.microsoft.com/office/powerpoint/2010/main" val="4236365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34F2869-05EA-5844-87C9-4921802129A9}"/>
              </a:ext>
            </a:extLst>
          </p:cNvPr>
          <p:cNvSpPr/>
          <p:nvPr/>
        </p:nvSpPr>
        <p:spPr>
          <a:xfrm>
            <a:off x="4584700" y="4747298"/>
            <a:ext cx="3238500" cy="495300"/>
          </a:xfrm>
          <a:prstGeom prst="rect">
            <a:avLst/>
          </a:prstGeom>
          <a:solidFill>
            <a:schemeClr val="accent4">
              <a:lumMod val="60000"/>
              <a:lumOff val="4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tx1">
              <a:lumMod val="85000"/>
              <a:lumOff val="15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386833" y="52920"/>
            <a:ext cx="3935614" cy="461665"/>
          </a:xfrm>
          <a:prstGeom prst="rect">
            <a:avLst/>
          </a:prstGeom>
          <a:noFill/>
          <a:effectLst>
            <a:glow>
              <a:schemeClr val="accent1">
                <a:satMod val="175000"/>
              </a:schemeClr>
            </a:glow>
          </a:effectLst>
        </p:spPr>
        <p:txBody>
          <a:bodyPr wrap="square" rtlCol="0">
            <a:spAutoFit/>
          </a:bodyPr>
          <a:lstStyle/>
          <a:p>
            <a:pPr algn="ctr"/>
            <a:r>
              <a:rPr lang="en-US" sz="2400" b="1" dirty="0">
                <a:solidFill>
                  <a:srgbClr val="FFC3C4"/>
                </a:solidFill>
                <a:latin typeface="Avenir Next" panose="020B0503020202020204" pitchFamily="34" charset="0"/>
                <a:ea typeface="MingLiU_HKSCS" panose="02020500000000000000" pitchFamily="18" charset="-120"/>
                <a:cs typeface="Arial" panose="020B0604020202020204" pitchFamily="34" charset="0"/>
              </a:rPr>
              <a:t>Non-Parametric</a:t>
            </a: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 Models</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DEF4E1C2-E998-4644-B005-D3CA05180C3D}"/>
                  </a:ext>
                </a:extLst>
              </p:cNvPr>
              <p:cNvSpPr txBox="1"/>
              <p:nvPr/>
            </p:nvSpPr>
            <p:spPr>
              <a:xfrm>
                <a:off x="1279281" y="1128274"/>
                <a:ext cx="10150719" cy="3108543"/>
              </a:xfrm>
              <a:prstGeom prst="rect">
                <a:avLst/>
              </a:prstGeom>
              <a:noFill/>
            </p:spPr>
            <p:txBody>
              <a:bodyPr wrap="square" rtlCol="0">
                <a:spAutoFit/>
              </a:bodyPr>
              <a:lstStyle/>
              <a:p>
                <a:pPr>
                  <a:lnSpc>
                    <a:spcPct val="150000"/>
                  </a:lnSpc>
                  <a:spcBef>
                    <a:spcPts val="1500"/>
                  </a:spcBef>
                </a:pPr>
                <a:r>
                  <a:rPr lang="en-US" sz="2400" dirty="0">
                    <a:latin typeface="Avenir Next" panose="020B0503020202020204" pitchFamily="34" charset="0"/>
                    <a:ea typeface="MingLiU_HKSCS" panose="02020500000000000000" pitchFamily="18" charset="-120"/>
                    <a:cs typeface="Arial" panose="020B0604020202020204" pitchFamily="34" charset="0"/>
                  </a:rPr>
                  <a:t>Alternatively, what if we make no assumptions about the underlying model </a:t>
                </a:r>
                <a14:m>
                  <m:oMath xmlns:m="http://schemas.openxmlformats.org/officeDocument/2006/math">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Specifically, let’s </a:t>
                </a:r>
                <a:r>
                  <a:rPr lang="en-US" sz="2400" b="1" dirty="0">
                    <a:latin typeface="Avenir Next" panose="020B0503020202020204" pitchFamily="34" charset="0"/>
                    <a:ea typeface="MingLiU_HKSCS" panose="02020500000000000000" pitchFamily="18" charset="-120"/>
                    <a:cs typeface="Arial" panose="020B0604020202020204" pitchFamily="34" charset="0"/>
                  </a:rPr>
                  <a:t>not assume </a:t>
                </a:r>
                <a14:m>
                  <m:oMath xmlns:m="http://schemas.openxmlformats.org/officeDocument/2006/math">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a:t>
                </a:r>
              </a:p>
              <a:p>
                <a:pPr marL="342900" indent="-342900">
                  <a:lnSpc>
                    <a:spcPct val="150000"/>
                  </a:lnSpc>
                  <a:spcBef>
                    <a:spcPts val="1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has any particular distribution/shape</a:t>
                </a:r>
                <a:br>
                  <a:rPr lang="en-US" sz="2400" dirty="0">
                    <a:latin typeface="Avenir Next" panose="020B0503020202020204" pitchFamily="34" charset="0"/>
                    <a:ea typeface="MingLiU_HKSCS" panose="02020500000000000000" pitchFamily="18" charset="-120"/>
                    <a:cs typeface="Arial" panose="020B0604020202020204" pitchFamily="34" charset="0"/>
                  </a:rPr>
                </a:br>
                <a:r>
                  <a:rPr lang="en-US" sz="20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(e.g., Gaussian, linear relationship, etc.)</a:t>
                </a:r>
              </a:p>
              <a:p>
                <a:pPr marL="342900" indent="-342900">
                  <a:lnSpc>
                    <a:spcPct val="150000"/>
                  </a:lnSpc>
                  <a:spcBef>
                    <a:spcPts val="1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can be represented by a </a:t>
                </a:r>
                <a:r>
                  <a:rPr lang="en-US" sz="2400" u="sng" dirty="0">
                    <a:latin typeface="Avenir Next" panose="020B0503020202020204" pitchFamily="34" charset="0"/>
                    <a:ea typeface="MingLiU_HKSCS" panose="02020500000000000000" pitchFamily="18" charset="-120"/>
                    <a:cs typeface="Arial" panose="020B0604020202020204" pitchFamily="34" charset="0"/>
                  </a:rPr>
                  <a:t>finite number of parameters</a:t>
                </a:r>
                <a:r>
                  <a:rPr lang="en-US" sz="2400" dirty="0">
                    <a:latin typeface="Avenir Next" panose="020B0503020202020204" pitchFamily="34" charset="0"/>
                    <a:ea typeface="MingLiU_HKSCS" panose="02020500000000000000" pitchFamily="18" charset="-120"/>
                    <a:cs typeface="Arial" panose="020B0604020202020204" pitchFamily="34" charset="0"/>
                  </a:rPr>
                  <a:t>.</a:t>
                </a:r>
              </a:p>
            </p:txBody>
          </p:sp>
        </mc:Choice>
        <mc:Fallback xmlns="">
          <p:sp>
            <p:nvSpPr>
              <p:cNvPr id="57" name="TextBox 56">
                <a:extLst>
                  <a:ext uri="{FF2B5EF4-FFF2-40B4-BE49-F238E27FC236}">
                    <a16:creationId xmlns:a16="http://schemas.microsoft.com/office/drawing/2014/main" id="{DEF4E1C2-E998-4644-B005-D3CA05180C3D}"/>
                  </a:ext>
                </a:extLst>
              </p:cNvPr>
              <p:cNvSpPr txBox="1">
                <a:spLocks noRot="1" noChangeAspect="1" noMove="1" noResize="1" noEditPoints="1" noAdjustHandles="1" noChangeArrowheads="1" noChangeShapeType="1" noTextEdit="1"/>
              </p:cNvSpPr>
              <p:nvPr/>
            </p:nvSpPr>
            <p:spPr>
              <a:xfrm>
                <a:off x="1279281" y="1128274"/>
                <a:ext cx="10150719" cy="3108543"/>
              </a:xfrm>
              <a:prstGeom prst="rect">
                <a:avLst/>
              </a:prstGeom>
              <a:blipFill>
                <a:blip r:embed="rId2"/>
                <a:stretch>
                  <a:fillRect l="-875" b="-3252"/>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1E290FFE-E173-FB4F-ACCC-35C8EE457DFC}"/>
              </a:ext>
            </a:extLst>
          </p:cNvPr>
          <p:cNvSpPr/>
          <p:nvPr/>
        </p:nvSpPr>
        <p:spPr>
          <a:xfrm>
            <a:off x="1279281" y="4661414"/>
            <a:ext cx="9528419" cy="600164"/>
          </a:xfrm>
          <a:prstGeom prst="rect">
            <a:avLst/>
          </a:prstGeom>
        </p:spPr>
        <p:txBody>
          <a:bodyPr wrap="square">
            <a:spAutoFit/>
          </a:bodyPr>
          <a:lstStyle/>
          <a:p>
            <a:pPr>
              <a:lnSpc>
                <a:spcPct val="150000"/>
              </a:lnSpc>
              <a:spcBef>
                <a:spcPts val="1500"/>
              </a:spcBef>
            </a:pPr>
            <a:r>
              <a:rPr lang="en-US" sz="2400" dirty="0">
                <a:latin typeface="Avenir Next" panose="020B0503020202020204" pitchFamily="34" charset="0"/>
                <a:ea typeface="MingLiU_HKSCS" panose="02020500000000000000" pitchFamily="18" charset="-120"/>
                <a:cs typeface="Arial" panose="020B0604020202020204" pitchFamily="34" charset="0"/>
              </a:rPr>
              <a:t>This would constitute a non-parametric model.</a:t>
            </a:r>
          </a:p>
        </p:txBody>
      </p:sp>
    </p:spTree>
    <p:extLst>
      <p:ext uri="{BB962C8B-B14F-4D97-AF65-F5344CB8AC3E}">
        <p14:creationId xmlns:p14="http://schemas.microsoft.com/office/powerpoint/2010/main" val="105678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tx1">
              <a:lumMod val="85000"/>
              <a:lumOff val="15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386833" y="52920"/>
            <a:ext cx="3935614" cy="461665"/>
          </a:xfrm>
          <a:prstGeom prst="rect">
            <a:avLst/>
          </a:prstGeom>
          <a:noFill/>
          <a:effectLst>
            <a:glow>
              <a:schemeClr val="accent1">
                <a:satMod val="175000"/>
              </a:schemeClr>
            </a:glow>
          </a:effectLst>
        </p:spPr>
        <p:txBody>
          <a:bodyPr wrap="square" rtlCol="0">
            <a:spAutoFit/>
          </a:bodyPr>
          <a:lstStyle/>
          <a:p>
            <a:pPr algn="ctr"/>
            <a:r>
              <a:rPr lang="en-US" sz="2400" b="1" dirty="0">
                <a:solidFill>
                  <a:srgbClr val="FFC3C4"/>
                </a:solidFill>
                <a:latin typeface="Avenir Next" panose="020B0503020202020204" pitchFamily="34" charset="0"/>
                <a:ea typeface="MingLiU_HKSCS" panose="02020500000000000000" pitchFamily="18" charset="-120"/>
                <a:cs typeface="Arial" panose="020B0604020202020204" pitchFamily="34" charset="0"/>
              </a:rPr>
              <a:t>Non-Parametric</a:t>
            </a: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 Models</a:t>
            </a:r>
          </a:p>
        </p:txBody>
      </p:sp>
      <p:sp>
        <p:nvSpPr>
          <p:cNvPr id="57" name="TextBox 56">
            <a:extLst>
              <a:ext uri="{FF2B5EF4-FFF2-40B4-BE49-F238E27FC236}">
                <a16:creationId xmlns:a16="http://schemas.microsoft.com/office/drawing/2014/main" id="{DEF4E1C2-E998-4644-B005-D3CA05180C3D}"/>
              </a:ext>
            </a:extLst>
          </p:cNvPr>
          <p:cNvSpPr txBox="1"/>
          <p:nvPr/>
        </p:nvSpPr>
        <p:spPr>
          <a:xfrm>
            <a:off x="1279280" y="1293374"/>
            <a:ext cx="10150719" cy="4437112"/>
          </a:xfrm>
          <a:prstGeom prst="rect">
            <a:avLst/>
          </a:prstGeom>
          <a:noFill/>
        </p:spPr>
        <p:txBody>
          <a:bodyPr wrap="square" rtlCol="0">
            <a:spAutoFit/>
          </a:bodyPr>
          <a:lstStyle/>
          <a:p>
            <a:pPr marL="342900" indent="-342900">
              <a:lnSpc>
                <a:spcPct val="150000"/>
              </a:lnSpc>
              <a:spcBef>
                <a:spcPts val="2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Non-parametric models are </a:t>
            </a:r>
            <a:r>
              <a:rPr lang="en-US" sz="2400" b="1" dirty="0">
                <a:latin typeface="Avenir Next" panose="020B0503020202020204" pitchFamily="34" charset="0"/>
                <a:ea typeface="MingLiU_HKSCS" panose="02020500000000000000" pitchFamily="18" charset="-120"/>
                <a:cs typeface="Arial" panose="020B0604020202020204" pitchFamily="34" charset="0"/>
              </a:rPr>
              <a:t>allowed to have parameters</a:t>
            </a:r>
            <a:r>
              <a:rPr lang="en-US" sz="2400" dirty="0">
                <a:latin typeface="Avenir Next" panose="020B0503020202020204" pitchFamily="34" charset="0"/>
                <a:ea typeface="MingLiU_HKSCS" panose="02020500000000000000" pitchFamily="18" charset="-120"/>
                <a:cs typeface="Arial" panose="020B0604020202020204" pitchFamily="34" charset="0"/>
              </a:rPr>
              <a:t>; in fact, oftentimes the # of parameters grows as our amount of training data increases</a:t>
            </a:r>
          </a:p>
          <a:p>
            <a:pPr marL="342900" indent="-342900">
              <a:lnSpc>
                <a:spcPct val="150000"/>
              </a:lnSpc>
              <a:spcBef>
                <a:spcPts val="2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Since they make no strong assumptions about the form of the function/model, they are free to learn </a:t>
            </a:r>
            <a:r>
              <a:rPr lang="en-US" sz="2400" b="1" dirty="0">
                <a:latin typeface="Avenir Next" panose="020B0503020202020204" pitchFamily="34" charset="0"/>
                <a:ea typeface="MingLiU_HKSCS" panose="02020500000000000000" pitchFamily="18" charset="-120"/>
                <a:cs typeface="Arial" panose="020B0604020202020204" pitchFamily="34" charset="0"/>
              </a:rPr>
              <a:t>any functional form </a:t>
            </a:r>
            <a:r>
              <a:rPr lang="en-US" sz="2400" dirty="0">
                <a:latin typeface="Avenir Next" panose="020B0503020202020204" pitchFamily="34" charset="0"/>
                <a:ea typeface="MingLiU_HKSCS" panose="02020500000000000000" pitchFamily="18" charset="-120"/>
                <a:cs typeface="Arial" panose="020B0604020202020204" pitchFamily="34" charset="0"/>
              </a:rPr>
              <a:t>from the training data -- </a:t>
            </a:r>
            <a:r>
              <a:rPr lang="en-US" sz="2400" i="1" dirty="0">
                <a:latin typeface="Avenir Next" panose="020B0503020202020204" pitchFamily="34" charset="0"/>
                <a:ea typeface="MingLiU_HKSCS" panose="02020500000000000000" pitchFamily="18" charset="-120"/>
                <a:cs typeface="Arial" panose="020B0604020202020204" pitchFamily="34" charset="0"/>
              </a:rPr>
              <a:t>infinitely complex.</a:t>
            </a:r>
            <a:endParaRPr lang="en-US" sz="2400" i="1" dirty="0"/>
          </a:p>
          <a:p>
            <a:pPr marL="342900" indent="-342900">
              <a:lnSpc>
                <a:spcPct val="150000"/>
              </a:lnSpc>
              <a:spcBef>
                <a:spcPts val="1500"/>
              </a:spcBef>
              <a:buFont typeface="Arial" panose="020B0604020202020204" pitchFamily="34" charset="0"/>
              <a:buChar char="•"/>
            </a:pP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p:spTree>
    <p:extLst>
      <p:ext uri="{BB962C8B-B14F-4D97-AF65-F5344CB8AC3E}">
        <p14:creationId xmlns:p14="http://schemas.microsoft.com/office/powerpoint/2010/main" val="32035612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1B63AD76-BA56-384E-992E-452E1EEF2310}"/>
              </a:ext>
            </a:extLst>
          </p:cNvPr>
          <p:cNvSpPr txBox="1"/>
          <p:nvPr/>
        </p:nvSpPr>
        <p:spPr>
          <a:xfrm>
            <a:off x="92565" y="647449"/>
            <a:ext cx="5058737" cy="6063198"/>
          </a:xfrm>
          <a:prstGeom prst="rect">
            <a:avLst/>
          </a:prstGeom>
          <a:noFill/>
        </p:spPr>
        <p:txBody>
          <a:bodyPr wrap="square" rtlCol="0">
            <a:spAutoFit/>
          </a:bodyPr>
          <a:lstStyle/>
          <a:p>
            <a:pPr marL="342900" indent="-342900">
              <a:spcBef>
                <a:spcPts val="4000"/>
              </a:spcBef>
              <a:buFont typeface="Arial" panose="020B0604020202020204" pitchFamily="34" charset="0"/>
              <a:buChar char="•"/>
            </a:pPr>
            <a:r>
              <a:rPr lang="en-US" sz="2400" dirty="0">
                <a:latin typeface="Avenir Next" panose="020B0503020202020204" pitchFamily="34" charset="0"/>
              </a:rPr>
              <a:t>Returning to our data, let’s again predict if a person will </a:t>
            </a:r>
            <a:r>
              <a:rPr lang="en-US" sz="2400" b="1" dirty="0">
                <a:latin typeface="Avenir Next" panose="020B0503020202020204" pitchFamily="34" charset="0"/>
              </a:rPr>
              <a:t>Play</a:t>
            </a:r>
          </a:p>
          <a:p>
            <a:pPr marL="342900" indent="-342900">
              <a:spcBef>
                <a:spcPts val="4000"/>
              </a:spcBef>
              <a:buFont typeface="Arial" panose="020B0604020202020204" pitchFamily="34" charset="0"/>
              <a:buChar char="•"/>
            </a:pPr>
            <a:r>
              <a:rPr lang="en-US" sz="2400" dirty="0">
                <a:latin typeface="Avenir Next" panose="020B0503020202020204" pitchFamily="34" charset="0"/>
              </a:rPr>
              <a:t>If we do not want to assume any particular </a:t>
            </a:r>
            <a:r>
              <a:rPr lang="en-US" sz="2400" dirty="0">
                <a:solidFill>
                  <a:srgbClr val="C00000"/>
                </a:solidFill>
                <a:latin typeface="Avenir Next" panose="020B0503020202020204" pitchFamily="34" charset="0"/>
              </a:rPr>
              <a:t>form</a:t>
            </a:r>
            <a:r>
              <a:rPr lang="en-US" sz="2400" dirty="0">
                <a:latin typeface="Avenir Next" panose="020B0503020202020204" pitchFamily="34" charset="0"/>
              </a:rPr>
              <a:t> about how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and </a:t>
            </a:r>
            <a:r>
              <a:rPr lang="en-US" sz="2400" b="1" dirty="0">
                <a:solidFill>
                  <a:schemeClr val="accent1">
                    <a:lumMod val="75000"/>
                  </a:schemeClr>
                </a:solidFill>
                <a:latin typeface="Avenir Next" panose="020B0503020202020204" pitchFamily="34" charset="0"/>
              </a:rPr>
              <a:t>Y</a:t>
            </a:r>
            <a:r>
              <a:rPr lang="en-US" sz="2400" dirty="0">
                <a:latin typeface="Avenir Next" panose="020B0503020202020204" pitchFamily="34" charset="0"/>
              </a:rPr>
              <a:t> relate, we could use a different </a:t>
            </a:r>
            <a:r>
              <a:rPr lang="en-US" sz="2400" b="1" dirty="0">
                <a:latin typeface="Avenir Next" panose="020B0503020202020204" pitchFamily="34" charset="0"/>
              </a:rPr>
              <a:t>supervised</a:t>
            </a:r>
            <a:r>
              <a:rPr lang="en-US" sz="2400" dirty="0">
                <a:latin typeface="Avenir Next" panose="020B0503020202020204" pitchFamily="34" charset="0"/>
              </a:rPr>
              <a:t> model</a:t>
            </a:r>
          </a:p>
          <a:p>
            <a:pPr marL="342900" indent="-342900">
              <a:spcBef>
                <a:spcPts val="4000"/>
              </a:spcBef>
              <a:buFont typeface="Arial" panose="020B0604020202020204" pitchFamily="34" charset="0"/>
              <a:buChar char="•"/>
            </a:pPr>
            <a:r>
              <a:rPr lang="en-US" sz="2400" dirty="0">
                <a:latin typeface="Avenir Next" panose="020B0503020202020204" pitchFamily="34" charset="0"/>
              </a:rPr>
              <a:t>Suppose we do not care to build a decision boundary but merely want to make predictions based on similar data that we saw during training</a:t>
            </a:r>
          </a:p>
          <a:p>
            <a:pPr marL="342900" indent="-342900">
              <a:spcBef>
                <a:spcPts val="4000"/>
              </a:spcBef>
              <a:buFont typeface="Arial" panose="020B0604020202020204" pitchFamily="34" charset="0"/>
              <a:buChar char="•"/>
            </a:pPr>
            <a:endParaRPr lang="en-US" sz="2400" dirty="0">
              <a:latin typeface="Avenir Next" panose="020B0503020202020204" pitchFamily="34" charset="0"/>
            </a:endParaRPr>
          </a:p>
        </p:txBody>
      </p:sp>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10108384"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6593847" y="914883"/>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10480724"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6969517" y="1699710"/>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3864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k-NN</a:t>
            </a:r>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95D873C4-77F7-E444-8894-EB0BE5B6F609}"/>
                  </a:ext>
                </a:extLst>
              </p:cNvPr>
              <p:cNvSpPr txBox="1"/>
              <p:nvPr/>
            </p:nvSpPr>
            <p:spPr>
              <a:xfrm>
                <a:off x="792041" y="759034"/>
                <a:ext cx="9850560" cy="5852884"/>
              </a:xfrm>
              <a:prstGeom prst="rect">
                <a:avLst/>
              </a:prstGeom>
              <a:noFill/>
            </p:spPr>
            <p:txBody>
              <a:bodyPr wrap="square" rtlCol="0">
                <a:spAutoFit/>
              </a:bodyPr>
              <a:lstStyle/>
              <a:p>
                <a:pPr>
                  <a:lnSpc>
                    <a:spcPct val="150000"/>
                  </a:lnSpc>
                  <a:spcBef>
                    <a:spcPts val="2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Refresher:</a:t>
                </a:r>
              </a:p>
              <a:p>
                <a:pPr marL="342900" indent="-342900">
                  <a:lnSpc>
                    <a:spcPct val="150000"/>
                  </a:lnSpc>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k-NN doesn’t train a model</a:t>
                </a:r>
              </a:p>
              <a:p>
                <a:pPr marL="342900" indent="-342900">
                  <a:lnSpc>
                    <a:spcPct val="150000"/>
                  </a:lnSpc>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One merely specifies a </a:t>
                </a:r>
                <a14:m>
                  <m:oMath xmlns:m="http://schemas.openxmlformats.org/officeDocument/2006/math">
                    <m:r>
                      <a:rPr lang="en-US" sz="2400" b="1" i="1" dirty="0" smtClean="0">
                        <a:latin typeface="Cambria Math" panose="02040503050406030204" pitchFamily="18" charset="0"/>
                        <a:ea typeface="MingLiU_HKSCS" panose="02020500000000000000" pitchFamily="18" charset="-120"/>
                        <a:cs typeface="Arial" panose="020B0604020202020204" pitchFamily="34" charset="0"/>
                      </a:rPr>
                      <m:t>𝒌</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value</a:t>
                </a:r>
              </a:p>
              <a:p>
                <a:pPr marL="342900" indent="-342900">
                  <a:lnSpc>
                    <a:spcPct val="150000"/>
                  </a:lnSpc>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At test time, a new piece of data</a:t>
                </a:r>
                <a:r>
                  <a:rPr lang="en-US" sz="2400" b="1" dirty="0">
                    <a:ea typeface="MingLiU_HKSCS" panose="02020500000000000000" pitchFamily="18" charset="-120"/>
                    <a:cs typeface="Arial" panose="020B0604020202020204" pitchFamily="34" charset="0"/>
                  </a:rPr>
                  <a:t> </a:t>
                </a:r>
                <a14:m>
                  <m:oMath xmlns:m="http://schemas.openxmlformats.org/officeDocument/2006/math">
                    <m:r>
                      <a:rPr lang="en-US" sz="2400" b="1" i="1" dirty="0" smtClean="0">
                        <a:latin typeface="Cambria Math" panose="02040503050406030204" pitchFamily="18" charset="0"/>
                        <a:ea typeface="MingLiU_HKSCS" panose="02020500000000000000" pitchFamily="18" charset="-120"/>
                        <a:cs typeface="Arial" panose="020B0604020202020204" pitchFamily="34" charset="0"/>
                      </a:rPr>
                      <m:t>𝒂</m:t>
                    </m:r>
                  </m:oMath>
                </a14:m>
                <a:r>
                  <a:rPr lang="en-US" sz="2400" dirty="0">
                    <a:latin typeface="Avenir Next" panose="020B0503020202020204" pitchFamily="34" charset="0"/>
                    <a:ea typeface="MingLiU_HKSCS" panose="02020500000000000000" pitchFamily="18" charset="-120"/>
                    <a:cs typeface="Arial" panose="020B0604020202020204" pitchFamily="34" charset="0"/>
                  </a:rPr>
                  <a:t>:</a:t>
                </a:r>
              </a:p>
              <a:p>
                <a:pPr marL="800100" lvl="1" indent="-342900">
                  <a:lnSpc>
                    <a:spcPct val="150000"/>
                  </a:lnSpc>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must be compared to all other training data </a:t>
                </a:r>
                <a14:m>
                  <m:oMath xmlns:m="http://schemas.openxmlformats.org/officeDocument/2006/math">
                    <m:r>
                      <a:rPr lang="en-US" sz="2400" b="1" i="1" dirty="0" smtClean="0">
                        <a:latin typeface="Cambria Math" panose="02040503050406030204" pitchFamily="18" charset="0"/>
                        <a:ea typeface="MingLiU_HKSCS" panose="02020500000000000000" pitchFamily="18" charset="-120"/>
                        <a:cs typeface="Arial" panose="020B0604020202020204" pitchFamily="34" charset="0"/>
                      </a:rPr>
                      <m:t>𝒃</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to determine its </a:t>
                </a:r>
                <a:r>
                  <a:rPr lang="en-US" sz="2400" u="sng" dirty="0">
                    <a:latin typeface="Avenir Next" panose="020B0503020202020204" pitchFamily="34" charset="0"/>
                    <a:ea typeface="MingLiU_HKSCS" panose="02020500000000000000" pitchFamily="18" charset="-120"/>
                    <a:cs typeface="Arial" panose="020B0604020202020204" pitchFamily="34" charset="0"/>
                  </a:rPr>
                  <a:t>k-nearest neighbors</a:t>
                </a:r>
                <a:r>
                  <a:rPr lang="en-US" sz="2400" dirty="0">
                    <a:latin typeface="Avenir Next" panose="020B0503020202020204" pitchFamily="34" charset="0"/>
                    <a:ea typeface="MingLiU_HKSCS" panose="02020500000000000000" pitchFamily="18" charset="-120"/>
                    <a:cs typeface="Arial" panose="020B0604020202020204" pitchFamily="34" charset="0"/>
                  </a:rPr>
                  <a:t>, per some distance metric </a:t>
                </a:r>
                <a14:m>
                  <m:oMath xmlns:m="http://schemas.openxmlformats.org/officeDocument/2006/math">
                    <m:r>
                      <a:rPr lang="en-US" sz="2400" b="1" i="1" dirty="0" smtClean="0">
                        <a:latin typeface="Cambria Math" panose="02040503050406030204" pitchFamily="18" charset="0"/>
                        <a:ea typeface="MingLiU_HKSCS" panose="02020500000000000000" pitchFamily="18" charset="-120"/>
                        <a:cs typeface="Arial" panose="020B0604020202020204" pitchFamily="34" charset="0"/>
                      </a:rPr>
                      <m:t>𝒅</m:t>
                    </m:r>
                    <m:d>
                      <m:dPr>
                        <m:ctrlPr>
                          <a:rPr lang="en-US" sz="2400" b="1" i="1" dirty="0"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latin typeface="Cambria Math" panose="02040503050406030204" pitchFamily="18" charset="0"/>
                            <a:ea typeface="MingLiU_HKSCS" panose="02020500000000000000" pitchFamily="18" charset="-120"/>
                            <a:cs typeface="Arial" panose="020B0604020202020204" pitchFamily="34" charset="0"/>
                          </a:rPr>
                          <m:t>𝒂</m:t>
                        </m:r>
                        <m:r>
                          <a:rPr lang="en-US" sz="2400" b="1" i="1" dirty="0" smtClean="0">
                            <a:latin typeface="Cambria Math" panose="02040503050406030204" pitchFamily="18" charset="0"/>
                            <a:ea typeface="MingLiU_HKSCS" panose="02020500000000000000" pitchFamily="18" charset="-120"/>
                            <a:cs typeface="Arial" panose="020B0604020202020204" pitchFamily="34" charset="0"/>
                          </a:rPr>
                          <m:t>,</m:t>
                        </m:r>
                        <m:r>
                          <a:rPr lang="en-US" sz="2400" b="1" i="1" dirty="0" smtClean="0">
                            <a:latin typeface="Cambria Math" panose="02040503050406030204" pitchFamily="18" charset="0"/>
                            <a:ea typeface="MingLiU_HKSCS" panose="02020500000000000000" pitchFamily="18" charset="-120"/>
                            <a:cs typeface="Arial" panose="020B0604020202020204" pitchFamily="34" charset="0"/>
                          </a:rPr>
                          <m:t>𝒃</m:t>
                        </m:r>
                      </m:e>
                    </m:d>
                  </m:oMath>
                </a14:m>
                <a:endParaRPr lang="en-US" sz="2400" b="1" dirty="0">
                  <a:latin typeface="Avenir Next" panose="020B0503020202020204" pitchFamily="34" charset="0"/>
                  <a:ea typeface="MingLiU_HKSCS" panose="02020500000000000000" pitchFamily="18" charset="-120"/>
                  <a:cs typeface="Arial" panose="020B0604020202020204" pitchFamily="34" charset="0"/>
                </a:endParaRPr>
              </a:p>
              <a:p>
                <a:pPr marL="800100" lvl="1" indent="-342900">
                  <a:lnSpc>
                    <a:spcPct val="150000"/>
                  </a:lnSpc>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is classified as being the majority class (if categorical) or average (if quantitative) of its k-neighbors</a:t>
                </a:r>
                <a:endParaRPr lang="en-US" sz="2400" b="1"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33" name="TextBox 32">
                <a:extLst>
                  <a:ext uri="{FF2B5EF4-FFF2-40B4-BE49-F238E27FC236}">
                    <a16:creationId xmlns:a16="http://schemas.microsoft.com/office/drawing/2014/main" id="{95D873C4-77F7-E444-8894-EB0BE5B6F609}"/>
                  </a:ext>
                </a:extLst>
              </p:cNvPr>
              <p:cNvSpPr txBox="1">
                <a:spLocks noRot="1" noChangeAspect="1" noMove="1" noResize="1" noEditPoints="1" noAdjustHandles="1" noChangeArrowheads="1" noChangeShapeType="1" noTextEdit="1"/>
              </p:cNvSpPr>
              <p:nvPr/>
            </p:nvSpPr>
            <p:spPr>
              <a:xfrm>
                <a:off x="792041" y="759034"/>
                <a:ext cx="9850560" cy="5852884"/>
              </a:xfrm>
              <a:prstGeom prst="rect">
                <a:avLst/>
              </a:prstGeom>
              <a:blipFill>
                <a:blip r:embed="rId3"/>
                <a:stretch>
                  <a:fillRect l="-1158" b="-1302"/>
                </a:stretch>
              </a:blipFill>
            </p:spPr>
            <p:txBody>
              <a:bodyPr/>
              <a:lstStyle/>
              <a:p>
                <a:r>
                  <a:rPr lang="en-US">
                    <a:noFill/>
                  </a:rPr>
                  <a:t> </a:t>
                </a:r>
              </a:p>
            </p:txBody>
          </p:sp>
        </mc:Fallback>
      </mc:AlternateContent>
      <p:grpSp>
        <p:nvGrpSpPr>
          <p:cNvPr id="2" name="Group 1">
            <a:extLst>
              <a:ext uri="{FF2B5EF4-FFF2-40B4-BE49-F238E27FC236}">
                <a16:creationId xmlns:a16="http://schemas.microsoft.com/office/drawing/2014/main" id="{2A7783E2-B4D7-4644-91B7-9CFDF04B541D}"/>
              </a:ext>
            </a:extLst>
          </p:cNvPr>
          <p:cNvGrpSpPr/>
          <p:nvPr/>
        </p:nvGrpSpPr>
        <p:grpSpPr>
          <a:xfrm>
            <a:off x="8310364" y="759034"/>
            <a:ext cx="3245300" cy="3250665"/>
            <a:chOff x="7688064" y="1261864"/>
            <a:chExt cx="3245300" cy="3250665"/>
          </a:xfrm>
        </p:grpSpPr>
        <p:sp>
          <p:nvSpPr>
            <p:cNvPr id="28" name="Rectangle 27">
              <a:extLst>
                <a:ext uri="{FF2B5EF4-FFF2-40B4-BE49-F238E27FC236}">
                  <a16:creationId xmlns:a16="http://schemas.microsoft.com/office/drawing/2014/main" id="{95B571E4-97AC-4A42-AE36-E73080AFD0B2}"/>
                </a:ext>
              </a:extLst>
            </p:cNvPr>
            <p:cNvSpPr/>
            <p:nvPr/>
          </p:nvSpPr>
          <p:spPr>
            <a:xfrm>
              <a:off x="7860205" y="3567778"/>
              <a:ext cx="2901018" cy="597304"/>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5C688276-2859-B547-9C0C-59B252D7E7B9}"/>
                </a:ext>
              </a:extLst>
            </p:cNvPr>
            <p:cNvSpPr txBox="1"/>
            <p:nvPr/>
          </p:nvSpPr>
          <p:spPr>
            <a:xfrm>
              <a:off x="7934893" y="3612979"/>
              <a:ext cx="706364" cy="338554"/>
            </a:xfrm>
            <a:prstGeom prst="rect">
              <a:avLst/>
            </a:prstGeom>
            <a:noFill/>
          </p:spPr>
          <p:txBody>
            <a:bodyPr wrap="square" rtlCol="0">
              <a:spAutoFit/>
            </a:bodyPr>
            <a:lstStyle/>
            <a:p>
              <a:pPr>
                <a:spcBef>
                  <a:spcPts val="700"/>
                </a:spcBef>
              </a:pPr>
              <a:r>
                <a:rPr lang="en-US" sz="1600" dirty="0">
                  <a:latin typeface="Avenir Next" panose="020B0503020202020204" pitchFamily="34" charset="0"/>
                </a:rPr>
                <a:t>22</a:t>
              </a:r>
            </a:p>
          </p:txBody>
        </p: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04D4C72B-2E45-D548-8547-576DB6882203}"/>
                    </a:ext>
                  </a:extLst>
                </p:cNvPr>
                <p:cNvSpPr txBox="1"/>
                <p:nvPr/>
              </p:nvSpPr>
              <p:spPr>
                <a:xfrm>
                  <a:off x="7688064" y="3776726"/>
                  <a:ext cx="1069849" cy="338554"/>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1600" b="0" i="1" smtClean="0">
                                <a:solidFill>
                                  <a:schemeClr val="accent1">
                                    <a:lumMod val="75000"/>
                                  </a:schemeClr>
                                </a:solidFill>
                                <a:latin typeface="Cambria Math" panose="02040503050406030204" pitchFamily="18" charset="0"/>
                              </a:rPr>
                            </m:ctrlPr>
                          </m:sSubPr>
                          <m:e>
                            <m:r>
                              <a:rPr lang="en-US" sz="1600" b="0" i="1" smtClean="0">
                                <a:solidFill>
                                  <a:schemeClr val="accent1">
                                    <a:lumMod val="75000"/>
                                  </a:schemeClr>
                                </a:solidFill>
                                <a:latin typeface="Cambria Math" panose="02040503050406030204" pitchFamily="18" charset="0"/>
                              </a:rPr>
                              <m:t>𝑥</m:t>
                            </m:r>
                          </m:e>
                          <m:sub>
                            <m:r>
                              <a:rPr lang="en-US" sz="1600" b="0" i="1" smtClean="0">
                                <a:solidFill>
                                  <a:schemeClr val="accent1">
                                    <a:lumMod val="75000"/>
                                  </a:schemeClr>
                                </a:solidFill>
                                <a:latin typeface="Cambria Math" panose="02040503050406030204" pitchFamily="18" charset="0"/>
                              </a:rPr>
                              <m:t>1</m:t>
                            </m:r>
                          </m:sub>
                        </m:sSub>
                      </m:oMath>
                    </m:oMathPara>
                  </a14:m>
                  <a:endParaRPr lang="en-US" sz="1600" b="1" dirty="0">
                    <a:latin typeface="Avenir Next" panose="020B0503020202020204" pitchFamily="34" charset="0"/>
                  </a:endParaRPr>
                </a:p>
              </p:txBody>
            </p:sp>
          </mc:Choice>
          <mc:Fallback xmlns="">
            <p:sp>
              <p:nvSpPr>
                <p:cNvPr id="30" name="TextBox 29">
                  <a:extLst>
                    <a:ext uri="{FF2B5EF4-FFF2-40B4-BE49-F238E27FC236}">
                      <a16:creationId xmlns:a16="http://schemas.microsoft.com/office/drawing/2014/main" id="{04D4C72B-2E45-D548-8547-576DB6882203}"/>
                    </a:ext>
                  </a:extLst>
                </p:cNvPr>
                <p:cNvSpPr txBox="1">
                  <a:spLocks noRot="1" noChangeAspect="1" noMove="1" noResize="1" noEditPoints="1" noAdjustHandles="1" noChangeArrowheads="1" noChangeShapeType="1" noTextEdit="1"/>
                </p:cNvSpPr>
                <p:nvPr/>
              </p:nvSpPr>
              <p:spPr>
                <a:xfrm>
                  <a:off x="7688064" y="3776726"/>
                  <a:ext cx="1069849" cy="338554"/>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B2F61E2B-D640-7840-8439-67B5B8203E45}"/>
                    </a:ext>
                  </a:extLst>
                </p:cNvPr>
                <p:cNvSpPr txBox="1"/>
                <p:nvPr/>
              </p:nvSpPr>
              <p:spPr>
                <a:xfrm>
                  <a:off x="8641258" y="3788480"/>
                  <a:ext cx="1195060" cy="338554"/>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1600" b="0" i="1" smtClean="0">
                                <a:solidFill>
                                  <a:schemeClr val="accent1">
                                    <a:lumMod val="75000"/>
                                  </a:schemeClr>
                                </a:solidFill>
                                <a:latin typeface="Cambria Math" panose="02040503050406030204" pitchFamily="18" charset="0"/>
                              </a:rPr>
                            </m:ctrlPr>
                          </m:sSubPr>
                          <m:e>
                            <m:r>
                              <a:rPr lang="en-US" sz="1600" b="0" i="1" smtClean="0">
                                <a:solidFill>
                                  <a:schemeClr val="accent1">
                                    <a:lumMod val="75000"/>
                                  </a:schemeClr>
                                </a:solidFill>
                                <a:latin typeface="Cambria Math" panose="02040503050406030204" pitchFamily="18" charset="0"/>
                              </a:rPr>
                              <m:t>𝑥</m:t>
                            </m:r>
                          </m:e>
                          <m:sub>
                            <m:r>
                              <a:rPr lang="en-US" sz="1600" b="0" i="1" smtClean="0">
                                <a:solidFill>
                                  <a:schemeClr val="accent1">
                                    <a:lumMod val="75000"/>
                                  </a:schemeClr>
                                </a:solidFill>
                                <a:latin typeface="Cambria Math" panose="02040503050406030204" pitchFamily="18" charset="0"/>
                              </a:rPr>
                              <m:t>2</m:t>
                            </m:r>
                          </m:sub>
                        </m:sSub>
                      </m:oMath>
                    </m:oMathPara>
                  </a14:m>
                  <a:endParaRPr lang="en-US" sz="1600" b="1" dirty="0">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B2F61E2B-D640-7840-8439-67B5B8203E45}"/>
                    </a:ext>
                  </a:extLst>
                </p:cNvPr>
                <p:cNvSpPr txBox="1">
                  <a:spLocks noRot="1" noChangeAspect="1" noMove="1" noResize="1" noEditPoints="1" noAdjustHandles="1" noChangeArrowheads="1" noChangeShapeType="1" noTextEdit="1"/>
                </p:cNvSpPr>
                <p:nvPr/>
              </p:nvSpPr>
              <p:spPr>
                <a:xfrm>
                  <a:off x="8641258" y="3788480"/>
                  <a:ext cx="1195060" cy="338554"/>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5F8281A9-9B84-1B47-9449-0C62315A7012}"/>
                    </a:ext>
                  </a:extLst>
                </p:cNvPr>
                <p:cNvSpPr txBox="1"/>
                <p:nvPr/>
              </p:nvSpPr>
              <p:spPr>
                <a:xfrm>
                  <a:off x="9636418" y="3801280"/>
                  <a:ext cx="1296946" cy="338554"/>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1600" b="0" i="1" smtClean="0">
                                <a:solidFill>
                                  <a:schemeClr val="accent1">
                                    <a:lumMod val="75000"/>
                                  </a:schemeClr>
                                </a:solidFill>
                                <a:latin typeface="Cambria Math" panose="02040503050406030204" pitchFamily="18" charset="0"/>
                              </a:rPr>
                            </m:ctrlPr>
                          </m:sSubPr>
                          <m:e>
                            <m:r>
                              <a:rPr lang="en-US" sz="1600" b="0" i="1" smtClean="0">
                                <a:solidFill>
                                  <a:schemeClr val="accent1">
                                    <a:lumMod val="75000"/>
                                  </a:schemeClr>
                                </a:solidFill>
                                <a:latin typeface="Cambria Math" panose="02040503050406030204" pitchFamily="18" charset="0"/>
                              </a:rPr>
                              <m:t>𝑥</m:t>
                            </m:r>
                          </m:e>
                          <m:sub>
                            <m:r>
                              <a:rPr lang="en-US" sz="1600" b="0" i="1" smtClean="0">
                                <a:solidFill>
                                  <a:schemeClr val="accent1">
                                    <a:lumMod val="75000"/>
                                  </a:schemeClr>
                                </a:solidFill>
                                <a:latin typeface="Cambria Math" panose="02040503050406030204" pitchFamily="18" charset="0"/>
                              </a:rPr>
                              <m:t>3</m:t>
                            </m:r>
                          </m:sub>
                        </m:sSub>
                      </m:oMath>
                    </m:oMathPara>
                  </a14:m>
                  <a:endParaRPr lang="en-US" sz="1600" b="1" dirty="0">
                    <a:latin typeface="Avenir Next" panose="020B0503020202020204" pitchFamily="34" charset="0"/>
                  </a:endParaRPr>
                </a:p>
              </p:txBody>
            </p:sp>
          </mc:Choice>
          <mc:Fallback xmlns="">
            <p:sp>
              <p:nvSpPr>
                <p:cNvPr id="32" name="TextBox 31">
                  <a:extLst>
                    <a:ext uri="{FF2B5EF4-FFF2-40B4-BE49-F238E27FC236}">
                      <a16:creationId xmlns:a16="http://schemas.microsoft.com/office/drawing/2014/main" id="{5F8281A9-9B84-1B47-9449-0C62315A7012}"/>
                    </a:ext>
                  </a:extLst>
                </p:cNvPr>
                <p:cNvSpPr txBox="1">
                  <a:spLocks noRot="1" noChangeAspect="1" noMove="1" noResize="1" noEditPoints="1" noAdjustHandles="1" noChangeArrowheads="1" noChangeShapeType="1" noTextEdit="1"/>
                </p:cNvSpPr>
                <p:nvPr/>
              </p:nvSpPr>
              <p:spPr>
                <a:xfrm>
                  <a:off x="9636418" y="3801280"/>
                  <a:ext cx="1296946" cy="338554"/>
                </a:xfrm>
                <a:prstGeom prst="rect">
                  <a:avLst/>
                </a:prstGeom>
                <a:blipFill>
                  <a:blip r:embed="rId6"/>
                  <a:stretch>
                    <a:fillRect/>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FC4459B9-D4F4-AC46-9C91-BE3E4747F3C0}"/>
                </a:ext>
              </a:extLst>
            </p:cNvPr>
            <p:cNvSpPr txBox="1"/>
            <p:nvPr/>
          </p:nvSpPr>
          <p:spPr>
            <a:xfrm>
              <a:off x="8957532" y="3625074"/>
              <a:ext cx="706364" cy="338554"/>
            </a:xfrm>
            <a:prstGeom prst="rect">
              <a:avLst/>
            </a:prstGeom>
            <a:noFill/>
          </p:spPr>
          <p:txBody>
            <a:bodyPr wrap="square" rtlCol="0">
              <a:spAutoFit/>
            </a:bodyPr>
            <a:lstStyle/>
            <a:p>
              <a:pPr>
                <a:spcBef>
                  <a:spcPts val="700"/>
                </a:spcBef>
              </a:pPr>
              <a:r>
                <a:rPr lang="en-US" sz="1600" dirty="0">
                  <a:latin typeface="Avenir Next" panose="020B0503020202020204" pitchFamily="34" charset="0"/>
                </a:rPr>
                <a:t>91</a:t>
              </a:r>
            </a:p>
          </p:txBody>
        </p:sp>
        <p:sp>
          <p:nvSpPr>
            <p:cNvPr id="36" name="TextBox 35">
              <a:extLst>
                <a:ext uri="{FF2B5EF4-FFF2-40B4-BE49-F238E27FC236}">
                  <a16:creationId xmlns:a16="http://schemas.microsoft.com/office/drawing/2014/main" id="{C9D6FD7B-07D8-3143-8D90-69D64DEFC1E4}"/>
                </a:ext>
              </a:extLst>
            </p:cNvPr>
            <p:cNvSpPr txBox="1"/>
            <p:nvPr/>
          </p:nvSpPr>
          <p:spPr>
            <a:xfrm>
              <a:off x="10102082" y="3612979"/>
              <a:ext cx="706364" cy="338554"/>
            </a:xfrm>
            <a:prstGeom prst="rect">
              <a:avLst/>
            </a:prstGeom>
            <a:noFill/>
          </p:spPr>
          <p:txBody>
            <a:bodyPr wrap="square" rtlCol="0">
              <a:spAutoFit/>
            </a:bodyPr>
            <a:lstStyle/>
            <a:p>
              <a:pPr>
                <a:spcBef>
                  <a:spcPts val="700"/>
                </a:spcBef>
              </a:pPr>
              <a:r>
                <a:rPr lang="en-US" sz="1600" dirty="0">
                  <a:latin typeface="Avenir Next" panose="020B0503020202020204" pitchFamily="34" charset="0"/>
                </a:rPr>
                <a:t>Y</a:t>
              </a:r>
            </a:p>
          </p:txBody>
        </p:sp>
        <p:sp>
          <p:nvSpPr>
            <p:cNvPr id="37" name="TextBox 36">
              <a:extLst>
                <a:ext uri="{FF2B5EF4-FFF2-40B4-BE49-F238E27FC236}">
                  <a16:creationId xmlns:a16="http://schemas.microsoft.com/office/drawing/2014/main" id="{0180601F-0F6E-1C45-96FC-AF61077F6EAC}"/>
                </a:ext>
              </a:extLst>
            </p:cNvPr>
            <p:cNvSpPr txBox="1"/>
            <p:nvPr/>
          </p:nvSpPr>
          <p:spPr>
            <a:xfrm>
              <a:off x="8397717" y="4173975"/>
              <a:ext cx="1981446" cy="338554"/>
            </a:xfrm>
            <a:prstGeom prst="rect">
              <a:avLst/>
            </a:prstGeom>
            <a:noFill/>
          </p:spPr>
          <p:txBody>
            <a:bodyPr wrap="square" rtlCol="0">
              <a:spAutoFit/>
            </a:bodyPr>
            <a:lstStyle/>
            <a:p>
              <a:pPr algn="ctr"/>
              <a:r>
                <a:rPr lang="en-US" sz="1600" dirty="0">
                  <a:solidFill>
                    <a:srgbClr val="C00000"/>
                  </a:solidFill>
                  <a:latin typeface="Avenir Next" panose="020B0503020202020204" pitchFamily="34" charset="0"/>
                </a:rPr>
                <a:t>Mathematically</a:t>
              </a:r>
            </a:p>
          </p:txBody>
        </p:sp>
        <p:sp>
          <p:nvSpPr>
            <p:cNvPr id="38" name="Rectangle 37">
              <a:extLst>
                <a:ext uri="{FF2B5EF4-FFF2-40B4-BE49-F238E27FC236}">
                  <a16:creationId xmlns:a16="http://schemas.microsoft.com/office/drawing/2014/main" id="{343B1AF6-6498-1042-8EB7-82D08FFE92EE}"/>
                </a:ext>
              </a:extLst>
            </p:cNvPr>
            <p:cNvSpPr/>
            <p:nvPr/>
          </p:nvSpPr>
          <p:spPr>
            <a:xfrm>
              <a:off x="8603320" y="2335545"/>
              <a:ext cx="1211425" cy="743215"/>
            </a:xfrm>
            <a:prstGeom prst="rect">
              <a:avLst/>
            </a:prstGeom>
            <a:solidFill>
              <a:schemeClr val="bg2">
                <a:lumMod val="25000"/>
              </a:schemeClr>
            </a:solidFill>
            <a:ln w="476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E0BBAB2B-0E9E-9843-8471-1E078DAE30F2}"/>
                    </a:ext>
                  </a:extLst>
                </p:cNvPr>
                <p:cNvSpPr txBox="1"/>
                <p:nvPr/>
              </p:nvSpPr>
              <p:spPr>
                <a:xfrm>
                  <a:off x="8386360" y="2541337"/>
                  <a:ext cx="1604326" cy="24622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chemeClr val="bg1"/>
                            </a:solidFill>
                            <a:latin typeface="Cambria Math" panose="02040503050406030204" pitchFamily="18" charset="0"/>
                          </a:rPr>
                          <m:t>𝑦</m:t>
                        </m:r>
                        <m:r>
                          <a:rPr lang="en-US" sz="1600" b="0" i="1" smtClean="0">
                            <a:solidFill>
                              <a:schemeClr val="bg1"/>
                            </a:solidFill>
                            <a:latin typeface="Cambria Math" panose="02040503050406030204" pitchFamily="18" charset="0"/>
                          </a:rPr>
                          <m:t>=</m:t>
                        </m:r>
                        <m:r>
                          <a:rPr lang="en-US" sz="1600" b="0" i="1" smtClean="0">
                            <a:solidFill>
                              <a:schemeClr val="bg1"/>
                            </a:solidFill>
                            <a:latin typeface="Cambria Math" panose="02040503050406030204" pitchFamily="18" charset="0"/>
                          </a:rPr>
                          <m:t>𝜎</m:t>
                        </m:r>
                        <m:r>
                          <a:rPr lang="en-US" sz="1600" b="0" i="1" smtClean="0">
                            <a:solidFill>
                              <a:schemeClr val="bg1"/>
                            </a:solidFill>
                            <a:latin typeface="Cambria Math" panose="02040503050406030204" pitchFamily="18" charset="0"/>
                          </a:rPr>
                          <m:t>(</m:t>
                        </m:r>
                        <m:r>
                          <a:rPr lang="en-US" sz="1600" b="0" i="1" smtClean="0">
                            <a:solidFill>
                              <a:schemeClr val="bg1"/>
                            </a:solidFill>
                            <a:latin typeface="Cambria Math" panose="02040503050406030204" pitchFamily="18" charset="0"/>
                          </a:rPr>
                          <m:t>𝛽</m:t>
                        </m:r>
                        <m:r>
                          <a:rPr lang="en-US" sz="1600" b="0" i="1" smtClean="0">
                            <a:solidFill>
                              <a:schemeClr val="bg1"/>
                            </a:solidFill>
                            <a:latin typeface="Cambria Math" panose="02040503050406030204" pitchFamily="18" charset="0"/>
                          </a:rPr>
                          <m:t>𝑋</m:t>
                        </m:r>
                        <m:r>
                          <a:rPr lang="en-US" sz="1600" b="0" i="1" smtClean="0">
                            <a:solidFill>
                              <a:schemeClr val="bg1"/>
                            </a:solidFill>
                            <a:latin typeface="Cambria Math" panose="02040503050406030204" pitchFamily="18" charset="0"/>
                          </a:rPr>
                          <m:t>)</m:t>
                        </m:r>
                      </m:oMath>
                    </m:oMathPara>
                  </a14:m>
                  <a:endParaRPr lang="en-US" sz="1600" dirty="0">
                    <a:solidFill>
                      <a:schemeClr val="bg1"/>
                    </a:solidFill>
                  </a:endParaRPr>
                </a:p>
              </p:txBody>
            </p:sp>
          </mc:Choice>
          <mc:Fallback xmlns="">
            <p:sp>
              <p:nvSpPr>
                <p:cNvPr id="39" name="TextBox 38">
                  <a:extLst>
                    <a:ext uri="{FF2B5EF4-FFF2-40B4-BE49-F238E27FC236}">
                      <a16:creationId xmlns:a16="http://schemas.microsoft.com/office/drawing/2014/main" id="{E0BBAB2B-0E9E-9843-8471-1E078DAE30F2}"/>
                    </a:ext>
                  </a:extLst>
                </p:cNvPr>
                <p:cNvSpPr txBox="1">
                  <a:spLocks noRot="1" noChangeAspect="1" noMove="1" noResize="1" noEditPoints="1" noAdjustHandles="1" noChangeArrowheads="1" noChangeShapeType="1" noTextEdit="1"/>
                </p:cNvSpPr>
                <p:nvPr/>
              </p:nvSpPr>
              <p:spPr>
                <a:xfrm>
                  <a:off x="8386360" y="2541337"/>
                  <a:ext cx="1604326" cy="246221"/>
                </a:xfrm>
                <a:prstGeom prst="rect">
                  <a:avLst/>
                </a:prstGeom>
                <a:blipFill>
                  <a:blip r:embed="rId7"/>
                  <a:stretch>
                    <a:fillRect b="-35000"/>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D41DD5D6-9CCE-5F47-A898-1319C79DEB6B}"/>
                </a:ext>
              </a:extLst>
            </p:cNvPr>
            <p:cNvSpPr/>
            <p:nvPr/>
          </p:nvSpPr>
          <p:spPr>
            <a:xfrm>
              <a:off x="8807434" y="1261864"/>
              <a:ext cx="806466" cy="583264"/>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A293FB3-DF8F-8C44-A0C4-7178DC07375F}"/>
                </a:ext>
              </a:extLst>
            </p:cNvPr>
            <p:cNvSpPr/>
            <p:nvPr/>
          </p:nvSpPr>
          <p:spPr>
            <a:xfrm>
              <a:off x="8886626" y="1336200"/>
              <a:ext cx="641734" cy="434591"/>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637D7F92-2B63-734E-9F2D-770EE9F5CA22}"/>
                    </a:ext>
                  </a:extLst>
                </p:cNvPr>
                <p:cNvSpPr txBox="1"/>
                <p:nvPr/>
              </p:nvSpPr>
              <p:spPr>
                <a:xfrm>
                  <a:off x="9696098" y="1384335"/>
                  <a:ext cx="405984"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solidFill>
                              <a:schemeClr val="accent1">
                                <a:lumMod val="75000"/>
                              </a:schemeClr>
                            </a:solidFill>
                            <a:latin typeface="Cambria Math" panose="02040503050406030204" pitchFamily="18" charset="0"/>
                          </a:rPr>
                          <m:t>𝑦</m:t>
                        </m:r>
                      </m:oMath>
                    </m:oMathPara>
                  </a14:m>
                  <a:endParaRPr lang="en-US" b="1" dirty="0">
                    <a:latin typeface="Avenir Next" panose="020B0503020202020204" pitchFamily="34" charset="0"/>
                  </a:endParaRPr>
                </a:p>
              </p:txBody>
            </p:sp>
          </mc:Choice>
          <mc:Fallback xmlns="">
            <p:sp>
              <p:nvSpPr>
                <p:cNvPr id="43" name="TextBox 42">
                  <a:extLst>
                    <a:ext uri="{FF2B5EF4-FFF2-40B4-BE49-F238E27FC236}">
                      <a16:creationId xmlns:a16="http://schemas.microsoft.com/office/drawing/2014/main" id="{637D7F92-2B63-734E-9F2D-770EE9F5CA22}"/>
                    </a:ext>
                  </a:extLst>
                </p:cNvPr>
                <p:cNvSpPr txBox="1">
                  <a:spLocks noRot="1" noChangeAspect="1" noMove="1" noResize="1" noEditPoints="1" noAdjustHandles="1" noChangeArrowheads="1" noChangeShapeType="1" noTextEdit="1"/>
                </p:cNvSpPr>
                <p:nvPr/>
              </p:nvSpPr>
              <p:spPr>
                <a:xfrm>
                  <a:off x="9696098" y="1384335"/>
                  <a:ext cx="405984" cy="369332"/>
                </a:xfrm>
                <a:prstGeom prst="rect">
                  <a:avLst/>
                </a:prstGeom>
                <a:blipFill>
                  <a:blip r:embed="rId8"/>
                  <a:stretch>
                    <a:fillRect b="-3333"/>
                  </a:stretch>
                </a:blipFill>
              </p:spPr>
              <p:txBody>
                <a:bodyPr/>
                <a:lstStyle/>
                <a:p>
                  <a:r>
                    <a:rPr lang="en-US">
                      <a:noFill/>
                    </a:rPr>
                    <a:t> </a:t>
                  </a:r>
                </a:p>
              </p:txBody>
            </p:sp>
          </mc:Fallback>
        </mc:AlternateContent>
        <p:sp>
          <p:nvSpPr>
            <p:cNvPr id="44" name="TextBox 43">
              <a:extLst>
                <a:ext uri="{FF2B5EF4-FFF2-40B4-BE49-F238E27FC236}">
                  <a16:creationId xmlns:a16="http://schemas.microsoft.com/office/drawing/2014/main" id="{4A9C6CE8-99BE-F049-BF9E-C5FBED568C5D}"/>
                </a:ext>
              </a:extLst>
            </p:cNvPr>
            <p:cNvSpPr txBox="1"/>
            <p:nvPr/>
          </p:nvSpPr>
          <p:spPr>
            <a:xfrm>
              <a:off x="9026546" y="1384335"/>
              <a:ext cx="361894" cy="409301"/>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N</a:t>
              </a:r>
            </a:p>
          </p:txBody>
        </p:sp>
        <p:sp>
          <p:nvSpPr>
            <p:cNvPr id="46" name="Down Arrow 45">
              <a:extLst>
                <a:ext uri="{FF2B5EF4-FFF2-40B4-BE49-F238E27FC236}">
                  <a16:creationId xmlns:a16="http://schemas.microsoft.com/office/drawing/2014/main" id="{C1309CC4-C9DB-0845-9394-8BB2748BBE1D}"/>
                </a:ext>
              </a:extLst>
            </p:cNvPr>
            <p:cNvSpPr/>
            <p:nvPr/>
          </p:nvSpPr>
          <p:spPr>
            <a:xfrm rot="10800000">
              <a:off x="9107352" y="1862426"/>
              <a:ext cx="203362" cy="42879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Down Arrow 48">
            <a:extLst>
              <a:ext uri="{FF2B5EF4-FFF2-40B4-BE49-F238E27FC236}">
                <a16:creationId xmlns:a16="http://schemas.microsoft.com/office/drawing/2014/main" id="{A5C70593-641F-594D-AFC5-FF13CC095CD5}"/>
              </a:ext>
            </a:extLst>
          </p:cNvPr>
          <p:cNvSpPr/>
          <p:nvPr/>
        </p:nvSpPr>
        <p:spPr>
          <a:xfrm rot="10800000">
            <a:off x="9729652" y="2605100"/>
            <a:ext cx="203362" cy="42879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15066938-4223-454F-810E-D83CBC6E5370}"/>
              </a:ext>
            </a:extLst>
          </p:cNvPr>
          <p:cNvSpPr/>
          <p:nvPr/>
        </p:nvSpPr>
        <p:spPr>
          <a:xfrm>
            <a:off x="8026400" y="578241"/>
            <a:ext cx="4165600" cy="3536559"/>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7DFD3059-69D4-5A4C-8CD4-E5557BD41996}"/>
              </a:ext>
            </a:extLst>
          </p:cNvPr>
          <p:cNvGrpSpPr/>
          <p:nvPr/>
        </p:nvGrpSpPr>
        <p:grpSpPr>
          <a:xfrm>
            <a:off x="8538124" y="1001685"/>
            <a:ext cx="2689669" cy="2689669"/>
            <a:chOff x="8608245" y="859977"/>
            <a:chExt cx="2689669" cy="2689669"/>
          </a:xfrm>
        </p:grpSpPr>
        <p:sp>
          <p:nvSpPr>
            <p:cNvPr id="3" name="Oval 2">
              <a:extLst>
                <a:ext uri="{FF2B5EF4-FFF2-40B4-BE49-F238E27FC236}">
                  <a16:creationId xmlns:a16="http://schemas.microsoft.com/office/drawing/2014/main" id="{6F9715D9-BB72-E247-9510-7055569B4322}"/>
                </a:ext>
              </a:extLst>
            </p:cNvPr>
            <p:cNvSpPr/>
            <p:nvPr/>
          </p:nvSpPr>
          <p:spPr>
            <a:xfrm>
              <a:off x="8608245" y="859977"/>
              <a:ext cx="2689669" cy="2689669"/>
            </a:xfrm>
            <a:prstGeom prst="ellipse">
              <a:avLst/>
            </a:prstGeom>
            <a:noFill/>
            <a:ln w="2540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0D5BBAA1-0D57-CA46-81E0-C22CF172E383}"/>
                </a:ext>
              </a:extLst>
            </p:cNvPr>
            <p:cNvCxnSpPr>
              <a:cxnSpLocks/>
              <a:stCxn id="3" idx="3"/>
              <a:endCxn id="3" idx="7"/>
            </p:cNvCxnSpPr>
            <p:nvPr/>
          </p:nvCxnSpPr>
          <p:spPr>
            <a:xfrm flipV="1">
              <a:off x="9002138" y="1253870"/>
              <a:ext cx="1901883" cy="1901883"/>
            </a:xfrm>
            <a:prstGeom prst="line">
              <a:avLst/>
            </a:prstGeom>
            <a:ln w="254000">
              <a:solidFill>
                <a:srgbClr val="C0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992785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k-NN</a:t>
            </a:r>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95D873C4-77F7-E444-8894-EB0BE5B6F609}"/>
                  </a:ext>
                </a:extLst>
              </p:cNvPr>
              <p:cNvSpPr txBox="1"/>
              <p:nvPr/>
            </p:nvSpPr>
            <p:spPr>
              <a:xfrm>
                <a:off x="512640" y="912527"/>
                <a:ext cx="10168060" cy="3123932"/>
              </a:xfrm>
              <a:prstGeom prst="rect">
                <a:avLst/>
              </a:prstGeom>
              <a:noFill/>
            </p:spPr>
            <p:txBody>
              <a:bodyPr wrap="square" rtlCol="0">
                <a:spAutoFit/>
              </a:bodyPr>
              <a:lstStyle/>
              <a:p>
                <a:pPr>
                  <a:lnSpc>
                    <a:spcPct val="150000"/>
                  </a:lnSpc>
                  <a:spcBef>
                    <a:spcPts val="2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Conclusion:</a:t>
                </a:r>
                <a:endParaRPr lang="en-US" sz="2800" dirty="0">
                  <a:latin typeface="Avenir Next" panose="020B0503020202020204" pitchFamily="34" charset="0"/>
                  <a:ea typeface="MingLiU_HKSCS" panose="02020500000000000000" pitchFamily="18" charset="-120"/>
                  <a:cs typeface="Arial" panose="020B0604020202020204" pitchFamily="34" charset="0"/>
                </a:endParaRPr>
              </a:p>
              <a:p>
                <a:pPr marL="342900" indent="-342900">
                  <a:lnSpc>
                    <a:spcPct val="150000"/>
                  </a:lnSpc>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k-NN makes no assumptions about the data </a:t>
                </a:r>
                <a14:m>
                  <m:oMath xmlns:m="http://schemas.openxmlformats.org/officeDocument/2006/math">
                    <m:r>
                      <a:rPr lang="en-US" sz="2400" b="1"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𝑿</m:t>
                    </m:r>
                    <m:r>
                      <a:rPr lang="en-US" sz="2400" b="1"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or the form of </a:t>
                </a:r>
                <a14:m>
                  <m:oMath xmlns:m="http://schemas.openxmlformats.org/officeDocument/2006/math">
                    <m:r>
                      <a:rPr lang="en-US" sz="2400" b="1" i="1" dirty="0"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r>
                      <a:rPr lang="en-US" sz="2400" b="1" i="1" dirty="0" smtClean="0">
                        <a:latin typeface="Cambria Math" panose="02040503050406030204" pitchFamily="18" charset="0"/>
                        <a:ea typeface="MingLiU_HKSCS" panose="02020500000000000000" pitchFamily="18" charset="-120"/>
                        <a:cs typeface="Arial" panose="020B0604020202020204" pitchFamily="34" charset="0"/>
                      </a:rPr>
                      <m:t>(</m:t>
                    </m:r>
                    <m:r>
                      <a:rPr lang="en-US" sz="2400" b="1"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𝑿</m:t>
                    </m:r>
                    <m:r>
                      <a:rPr lang="en-US" sz="2400" b="1" i="1" dirty="0" smtClean="0">
                        <a:latin typeface="Cambria Math" panose="02040503050406030204" pitchFamily="18" charset="0"/>
                        <a:ea typeface="MingLiU_HKSCS" panose="02020500000000000000" pitchFamily="18" charset="-120"/>
                        <a:cs typeface="Arial" panose="020B0604020202020204" pitchFamily="34"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342900" indent="-342900">
                  <a:lnSpc>
                    <a:spcPct val="150000"/>
                  </a:lnSpc>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k-NN is a </a:t>
                </a:r>
                <a:r>
                  <a:rPr lang="en-US" sz="2400" b="1" dirty="0">
                    <a:latin typeface="Avenir Next" panose="020B0503020202020204" pitchFamily="34" charset="0"/>
                    <a:ea typeface="MingLiU_HKSCS" panose="02020500000000000000" pitchFamily="18" charset="-120"/>
                    <a:cs typeface="Arial" panose="020B0604020202020204" pitchFamily="34" charset="0"/>
                  </a:rPr>
                  <a:t>non-parametric model</a:t>
                </a:r>
              </a:p>
              <a:p>
                <a:pPr marL="342900" indent="-342900">
                  <a:lnSpc>
                    <a:spcPct val="150000"/>
                  </a:lnSpc>
                  <a:spcBef>
                    <a:spcPts val="2000"/>
                  </a:spcBef>
                  <a:buFont typeface="Arial" panose="020B0604020202020204" pitchFamily="34" charset="0"/>
                  <a:buChar char="•"/>
                </a:pP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33" name="TextBox 32">
                <a:extLst>
                  <a:ext uri="{FF2B5EF4-FFF2-40B4-BE49-F238E27FC236}">
                    <a16:creationId xmlns:a16="http://schemas.microsoft.com/office/drawing/2014/main" id="{95D873C4-77F7-E444-8894-EB0BE5B6F609}"/>
                  </a:ext>
                </a:extLst>
              </p:cNvPr>
              <p:cNvSpPr txBox="1">
                <a:spLocks noRot="1" noChangeAspect="1" noMove="1" noResize="1" noEditPoints="1" noAdjustHandles="1" noChangeArrowheads="1" noChangeShapeType="1" noTextEdit="1"/>
              </p:cNvSpPr>
              <p:nvPr/>
            </p:nvSpPr>
            <p:spPr>
              <a:xfrm>
                <a:off x="512640" y="912527"/>
                <a:ext cx="10168060" cy="3123932"/>
              </a:xfrm>
              <a:prstGeom prst="rect">
                <a:avLst/>
              </a:prstGeom>
              <a:blipFill>
                <a:blip r:embed="rId3"/>
                <a:stretch>
                  <a:fillRect l="-1122"/>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F386DAFC-C85F-AB49-91A5-662EB65BC9ED}"/>
              </a:ext>
            </a:extLst>
          </p:cNvPr>
          <p:cNvPicPr>
            <a:picLocks noChangeAspect="1"/>
          </p:cNvPicPr>
          <p:nvPr/>
        </p:nvPicPr>
        <p:blipFill>
          <a:blip r:embed="rId4"/>
          <a:stretch>
            <a:fillRect/>
          </a:stretch>
        </p:blipFill>
        <p:spPr>
          <a:xfrm>
            <a:off x="5486400" y="2455333"/>
            <a:ext cx="6604000" cy="4402667"/>
          </a:xfrm>
          <a:prstGeom prst="rect">
            <a:avLst/>
          </a:prstGeom>
        </p:spPr>
      </p:pic>
    </p:spTree>
    <p:extLst>
      <p:ext uri="{BB962C8B-B14F-4D97-AF65-F5344CB8AC3E}">
        <p14:creationId xmlns:p14="http://schemas.microsoft.com/office/powerpoint/2010/main" val="15768318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a:extLst>
              <a:ext uri="{FF2B5EF4-FFF2-40B4-BE49-F238E27FC236}">
                <a16:creationId xmlns:a16="http://schemas.microsoft.com/office/drawing/2014/main" id="{34EEE359-106B-284A-A545-0F6659125369}"/>
              </a:ext>
            </a:extLst>
          </p:cNvPr>
          <p:cNvCxnSpPr>
            <a:cxnSpLocks/>
          </p:cNvCxnSpPr>
          <p:nvPr/>
        </p:nvCxnSpPr>
        <p:spPr>
          <a:xfrm>
            <a:off x="6204068" y="480967"/>
            <a:ext cx="0" cy="6377033"/>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1396B6C-181D-3F42-B8AA-BF33A9B1F629}"/>
              </a:ext>
            </a:extLst>
          </p:cNvPr>
          <p:cNvSpPr/>
          <p:nvPr/>
        </p:nvSpPr>
        <p:spPr>
          <a:xfrm>
            <a:off x="334110" y="844170"/>
            <a:ext cx="1845283" cy="769441"/>
          </a:xfrm>
          <a:prstGeom prst="rect">
            <a:avLst/>
          </a:prstGeom>
        </p:spPr>
        <p:txBody>
          <a:bodyPr wrap="square">
            <a:spAutoFit/>
          </a:bodyPr>
          <a:lstStyle/>
          <a:p>
            <a:r>
              <a:rPr lang="en-US" sz="4400" b="1" dirty="0">
                <a:solidFill>
                  <a:srgbClr val="00B050"/>
                </a:solidFill>
                <a:latin typeface="Arial" panose="020B0604020202020204" pitchFamily="34" charset="0"/>
                <a:ea typeface="MingLiU_HKSCS" panose="02020500000000000000" pitchFamily="18" charset="-120"/>
                <a:cs typeface="Arial" panose="020B0604020202020204" pitchFamily="34" charset="0"/>
              </a:rPr>
              <a:t>PROS</a:t>
            </a:r>
            <a:endParaRPr lang="en-US" sz="4400" dirty="0">
              <a:solidFill>
                <a:srgbClr val="00B050"/>
              </a:solidFill>
            </a:endParaRPr>
          </a:p>
        </p:txBody>
      </p:sp>
      <p:sp>
        <p:nvSpPr>
          <p:cNvPr id="99" name="TextBox 98">
            <a:extLst>
              <a:ext uri="{FF2B5EF4-FFF2-40B4-BE49-F238E27FC236}">
                <a16:creationId xmlns:a16="http://schemas.microsoft.com/office/drawing/2014/main" id="{C593F5A2-D044-8B4B-BA0E-8E47856A8F64}"/>
              </a:ext>
            </a:extLst>
          </p:cNvPr>
          <p:cNvSpPr txBox="1"/>
          <p:nvPr/>
        </p:nvSpPr>
        <p:spPr>
          <a:xfrm>
            <a:off x="466481" y="1890274"/>
            <a:ext cx="5439019" cy="3888244"/>
          </a:xfrm>
          <a:prstGeom prst="rect">
            <a:avLst/>
          </a:prstGeom>
          <a:noFill/>
        </p:spPr>
        <p:txBody>
          <a:bodyPr wrap="square" rtlCol="0">
            <a:spAutoFit/>
          </a:bodyPr>
          <a:lstStyle/>
          <a:p>
            <a:pPr marL="342900" indent="-342900">
              <a:spcBef>
                <a:spcPts val="2000"/>
              </a:spcBef>
              <a:buFont typeface="Arial" panose="020B0604020202020204" pitchFamily="34" charset="0"/>
              <a:buChar char="•"/>
            </a:pPr>
            <a:r>
              <a:rPr lang="en-US" sz="2400" b="1" dirty="0">
                <a:latin typeface="Avenir Next" panose="020B0503020202020204" pitchFamily="34" charset="0"/>
                <a:ea typeface="MingLiU_HKSCS" panose="02020500000000000000" pitchFamily="18" charset="-120"/>
                <a:cs typeface="Arial" panose="020B0604020202020204" pitchFamily="34" charset="0"/>
              </a:rPr>
              <a:t>Intuitive </a:t>
            </a:r>
            <a:r>
              <a:rPr lang="en-US" sz="2400" dirty="0">
                <a:latin typeface="Avenir Next" panose="020B0503020202020204" pitchFamily="34" charset="0"/>
                <a:ea typeface="MingLiU_HKSCS" panose="02020500000000000000" pitchFamily="18" charset="-120"/>
                <a:cs typeface="Arial" panose="020B0604020202020204" pitchFamily="34" charset="0"/>
              </a:rPr>
              <a:t>and </a:t>
            </a:r>
            <a:r>
              <a:rPr lang="en-US" sz="2400" b="1" dirty="0">
                <a:latin typeface="Avenir Next" panose="020B0503020202020204" pitchFamily="34" charset="0"/>
                <a:ea typeface="MingLiU_HKSCS" panose="02020500000000000000" pitchFamily="18" charset="-120"/>
                <a:cs typeface="Arial" panose="020B0604020202020204" pitchFamily="34" charset="0"/>
              </a:rPr>
              <a:t>simple</a:t>
            </a:r>
            <a:r>
              <a:rPr lang="en-US" sz="2400" dirty="0">
                <a:latin typeface="Avenir Next" panose="020B0503020202020204" pitchFamily="34" charset="0"/>
                <a:ea typeface="MingLiU_HKSCS" panose="02020500000000000000" pitchFamily="18" charset="-120"/>
                <a:cs typeface="Arial" panose="020B0604020202020204" pitchFamily="34" charset="0"/>
              </a:rPr>
              <a:t> approach</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Can model any type of data / places no assumptions on the data</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Fairly robust to missing data</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Good for highly sparse data</a:t>
            </a:r>
            <a:br>
              <a:rPr lang="en-US" sz="2400" dirty="0">
                <a:latin typeface="Avenir Next" panose="020B0503020202020204" pitchFamily="34" charset="0"/>
                <a:ea typeface="MingLiU_HKSCS" panose="02020500000000000000" pitchFamily="18" charset="-120"/>
                <a:cs typeface="Arial" panose="020B0604020202020204" pitchFamily="34" charset="0"/>
              </a:rPr>
            </a:br>
            <a:r>
              <a:rPr lang="en-US"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(e.g., user data, where the columns are thousands of potential items of interest)</a:t>
            </a:r>
            <a:endParaRPr lang="en-US" sz="24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endParaRPr>
          </a:p>
          <a:p>
            <a:pPr marL="342900" indent="-342900">
              <a:spcBef>
                <a:spcPts val="2000"/>
              </a:spcBef>
              <a:buFont typeface="Arial" panose="020B0604020202020204" pitchFamily="34" charset="0"/>
              <a:buChar char="•"/>
            </a:pP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p:sp>
        <p:nvSpPr>
          <p:cNvPr id="33" name="Rectangle 32">
            <a:extLst>
              <a:ext uri="{FF2B5EF4-FFF2-40B4-BE49-F238E27FC236}">
                <a16:creationId xmlns:a16="http://schemas.microsoft.com/office/drawing/2014/main" id="{C09B6852-7D70-ED40-A870-8B1829136F8E}"/>
              </a:ext>
            </a:extLst>
          </p:cNvPr>
          <p:cNvSpPr/>
          <p:nvPr/>
        </p:nvSpPr>
        <p:spPr>
          <a:xfrm>
            <a:off x="6824375" y="786640"/>
            <a:ext cx="1845283" cy="769441"/>
          </a:xfrm>
          <a:prstGeom prst="rect">
            <a:avLst/>
          </a:prstGeom>
        </p:spPr>
        <p:txBody>
          <a:bodyPr wrap="square">
            <a:spAutoFit/>
          </a:bodyPr>
          <a:lstStyle/>
          <a:p>
            <a:r>
              <a:rPr lang="en-US" sz="4400" b="1" dirty="0">
                <a:solidFill>
                  <a:srgbClr val="C00000"/>
                </a:solidFill>
                <a:latin typeface="Arial" panose="020B0604020202020204" pitchFamily="34" charset="0"/>
                <a:ea typeface="MingLiU_HKSCS" panose="02020500000000000000" pitchFamily="18" charset="-120"/>
                <a:cs typeface="Arial" panose="020B0604020202020204" pitchFamily="34" charset="0"/>
              </a:rPr>
              <a:t>CONS</a:t>
            </a:r>
            <a:endParaRPr lang="en-US" sz="4400" dirty="0">
              <a:solidFill>
                <a:srgbClr val="C00000"/>
              </a:solidFill>
            </a:endParaRPr>
          </a:p>
        </p:txBody>
      </p:sp>
      <p:sp>
        <p:nvSpPr>
          <p:cNvPr id="34" name="TextBox 33">
            <a:extLst>
              <a:ext uri="{FF2B5EF4-FFF2-40B4-BE49-F238E27FC236}">
                <a16:creationId xmlns:a16="http://schemas.microsoft.com/office/drawing/2014/main" id="{E3DA4128-436E-C148-924F-D0316EB1D13E}"/>
              </a:ext>
            </a:extLst>
          </p:cNvPr>
          <p:cNvSpPr txBox="1"/>
          <p:nvPr/>
        </p:nvSpPr>
        <p:spPr>
          <a:xfrm>
            <a:off x="4535286" y="52920"/>
            <a:ext cx="3121428"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k-NN</a:t>
            </a:r>
          </a:p>
        </p:txBody>
      </p:sp>
      <p:sp>
        <p:nvSpPr>
          <p:cNvPr id="35" name="TextBox 34">
            <a:extLst>
              <a:ext uri="{FF2B5EF4-FFF2-40B4-BE49-F238E27FC236}">
                <a16:creationId xmlns:a16="http://schemas.microsoft.com/office/drawing/2014/main" id="{34D92FCB-CB47-2941-A9F0-5B43155D8295}"/>
              </a:ext>
            </a:extLst>
          </p:cNvPr>
          <p:cNvSpPr txBox="1"/>
          <p:nvPr/>
        </p:nvSpPr>
        <p:spPr>
          <a:xfrm>
            <a:off x="6670549" y="1890274"/>
            <a:ext cx="5439019" cy="4811574"/>
          </a:xfrm>
          <a:prstGeom prst="rect">
            <a:avLst/>
          </a:prstGeom>
          <a:noFill/>
        </p:spPr>
        <p:txBody>
          <a:bodyPr wrap="square" rtlCol="0">
            <a:spAutoFit/>
          </a:bodyPr>
          <a:lstStyle/>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Can be very </a:t>
            </a:r>
            <a:r>
              <a:rPr lang="en-US" sz="2400" b="1" dirty="0">
                <a:latin typeface="Avenir Next" panose="020B0503020202020204" pitchFamily="34" charset="0"/>
                <a:ea typeface="MingLiU_HKSCS" panose="02020500000000000000" pitchFamily="18" charset="-120"/>
                <a:cs typeface="Arial" panose="020B0604020202020204" pitchFamily="34" charset="0"/>
              </a:rPr>
              <a:t>computationally expensive</a:t>
            </a:r>
            <a:r>
              <a:rPr lang="en-US" sz="2400" dirty="0">
                <a:latin typeface="Avenir Next" panose="020B0503020202020204" pitchFamily="34" charset="0"/>
                <a:ea typeface="MingLiU_HKSCS" panose="02020500000000000000" pitchFamily="18" charset="-120"/>
                <a:cs typeface="Arial" panose="020B0604020202020204" pitchFamily="34" charset="0"/>
              </a:rPr>
              <a:t> if the data is large or high-dimensional</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Should carefully think about features, including scaling them</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Mixing quantitative and categorical data can be tricky</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Interpretation isn’t meaningful</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Often, regression models are better, especially with little data</a:t>
            </a:r>
            <a:endParaRPr lang="en-US" dirty="0">
              <a:latin typeface="Avenir Next" panose="020B0503020202020204" pitchFamily="34" charset="0"/>
              <a:ea typeface="MingLiU_HKSCS" panose="02020500000000000000" pitchFamily="18" charset="-120"/>
              <a:cs typeface="Arial" panose="020B0604020202020204" pitchFamily="34" charset="0"/>
            </a:endParaRPr>
          </a:p>
        </p:txBody>
      </p:sp>
    </p:spTree>
    <p:extLst>
      <p:ext uri="{BB962C8B-B14F-4D97-AF65-F5344CB8AC3E}">
        <p14:creationId xmlns:p14="http://schemas.microsoft.com/office/powerpoint/2010/main" val="21029613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AD72E6D-CCF7-A246-9CCA-6E1610BD1462}"/>
              </a:ext>
            </a:extLst>
          </p:cNvPr>
          <p:cNvGrpSpPr/>
          <p:nvPr/>
        </p:nvGrpSpPr>
        <p:grpSpPr>
          <a:xfrm>
            <a:off x="5316273" y="649224"/>
            <a:ext cx="6159447" cy="5918322"/>
            <a:chOff x="3496617" y="439833"/>
            <a:chExt cx="6159447" cy="6146002"/>
          </a:xfrm>
        </p:grpSpPr>
        <p:sp>
          <p:nvSpPr>
            <p:cNvPr id="4" name="Parallelogram 3">
              <a:extLst>
                <a:ext uri="{FF2B5EF4-FFF2-40B4-BE49-F238E27FC236}">
                  <a16:creationId xmlns:a16="http://schemas.microsoft.com/office/drawing/2014/main" id="{048BA96C-C7C6-0945-8069-F45EDDED3756}"/>
                </a:ext>
              </a:extLst>
            </p:cNvPr>
            <p:cNvSpPr/>
            <p:nvPr/>
          </p:nvSpPr>
          <p:spPr>
            <a:xfrm flipH="1">
              <a:off x="5788151" y="439833"/>
              <a:ext cx="3867913" cy="1370679"/>
            </a:xfrm>
            <a:prstGeom prst="parallelogram">
              <a:avLst>
                <a:gd name="adj" fmla="val 45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181572" y="5084064"/>
              <a:ext cx="2474492" cy="1501771"/>
            </a:xfrm>
            <a:prstGeom prst="parallelogram">
              <a:avLst>
                <a:gd name="adj" fmla="val 39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3496617" y="439833"/>
              <a:ext cx="5532043" cy="61460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9446740" y="910834"/>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2" name="Rectangle 1">
            <a:extLst>
              <a:ext uri="{FF2B5EF4-FFF2-40B4-BE49-F238E27FC236}">
                <a16:creationId xmlns:a16="http://schemas.microsoft.com/office/drawing/2014/main" id="{C42F3F73-4563-784B-B87B-E33DFDBEAD96}"/>
              </a:ext>
            </a:extLst>
          </p:cNvPr>
          <p:cNvSpPr/>
          <p:nvPr/>
        </p:nvSpPr>
        <p:spPr>
          <a:xfrm>
            <a:off x="5534311" y="850205"/>
            <a:ext cx="922214"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p:nvPr/>
        </p:nvCxnSpPr>
        <p:spPr>
          <a:xfrm>
            <a:off x="5537719" y="1536192"/>
            <a:ext cx="5078465"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31A0207F-12D6-C247-AC47-ECB787BB8CE9}"/>
              </a:ext>
            </a:extLst>
          </p:cNvPr>
          <p:cNvSpPr txBox="1"/>
          <p:nvPr/>
        </p:nvSpPr>
        <p:spPr>
          <a:xfrm>
            <a:off x="9822410" y="1695661"/>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1" name="TextBox 20">
            <a:extLst>
              <a:ext uri="{FF2B5EF4-FFF2-40B4-BE49-F238E27FC236}">
                <a16:creationId xmlns:a16="http://schemas.microsoft.com/office/drawing/2014/main" id="{4D647FFE-6D26-8E40-A53A-A24F29022F26}"/>
              </a:ext>
            </a:extLst>
          </p:cNvPr>
          <p:cNvSpPr txBox="1"/>
          <p:nvPr/>
        </p:nvSpPr>
        <p:spPr>
          <a:xfrm>
            <a:off x="6911862" y="126004"/>
            <a:ext cx="2340864" cy="523220"/>
          </a:xfrm>
          <a:prstGeom prst="rect">
            <a:avLst/>
          </a:prstGeom>
          <a:noFill/>
        </p:spPr>
        <p:txBody>
          <a:bodyPr wrap="square" rtlCol="0">
            <a:spAutoFit/>
          </a:bodyPr>
          <a:lstStyle/>
          <a:p>
            <a:pPr algn="ctr"/>
            <a:r>
              <a:rPr lang="en-US" sz="2800" b="1" dirty="0">
                <a:latin typeface="Avenir Next" panose="020B0503020202020204" pitchFamily="34" charset="0"/>
              </a:rPr>
              <a:t>Your Data </a:t>
            </a:r>
            <a:r>
              <a:rPr lang="en-US" sz="2800" b="1" dirty="0">
                <a:solidFill>
                  <a:schemeClr val="accent1">
                    <a:lumMod val="75000"/>
                  </a:schemeClr>
                </a:solidFill>
                <a:latin typeface="Avenir Next" panose="020B0503020202020204" pitchFamily="34" charset="0"/>
              </a:rPr>
              <a:t>X</a:t>
            </a:r>
          </a:p>
        </p:txBody>
      </p:sp>
      <p:sp>
        <p:nvSpPr>
          <p:cNvPr id="22" name="TextBox 21">
            <a:extLst>
              <a:ext uri="{FF2B5EF4-FFF2-40B4-BE49-F238E27FC236}">
                <a16:creationId xmlns:a16="http://schemas.microsoft.com/office/drawing/2014/main" id="{82BBE0B7-CAC0-5641-B70D-5DCC6F9B4FCE}"/>
              </a:ext>
            </a:extLst>
          </p:cNvPr>
          <p:cNvSpPr txBox="1"/>
          <p:nvPr/>
        </p:nvSpPr>
        <p:spPr>
          <a:xfrm>
            <a:off x="68546" y="545724"/>
            <a:ext cx="5110669" cy="2092881"/>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a:t>
            </a:r>
          </a:p>
        </p:txBody>
      </p:sp>
    </p:spTree>
    <p:extLst>
      <p:ext uri="{BB962C8B-B14F-4D97-AF65-F5344CB8AC3E}">
        <p14:creationId xmlns:p14="http://schemas.microsoft.com/office/powerpoint/2010/main" val="15937244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2108911"/>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Tree>
    <p:extLst>
      <p:ext uri="{BB962C8B-B14F-4D97-AF65-F5344CB8AC3E}">
        <p14:creationId xmlns:p14="http://schemas.microsoft.com/office/powerpoint/2010/main" val="41897499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1B63AD76-BA56-384E-992E-452E1EEF2310}"/>
              </a:ext>
            </a:extLst>
          </p:cNvPr>
          <p:cNvSpPr txBox="1"/>
          <p:nvPr/>
        </p:nvSpPr>
        <p:spPr>
          <a:xfrm>
            <a:off x="92565" y="647449"/>
            <a:ext cx="5058737" cy="6063198"/>
          </a:xfrm>
          <a:prstGeom prst="rect">
            <a:avLst/>
          </a:prstGeom>
          <a:noFill/>
        </p:spPr>
        <p:txBody>
          <a:bodyPr wrap="square" rtlCol="0">
            <a:spAutoFit/>
          </a:bodyPr>
          <a:lstStyle/>
          <a:p>
            <a:pPr marL="342900" indent="-342900">
              <a:spcBef>
                <a:spcPts val="4000"/>
              </a:spcBef>
              <a:buFont typeface="Arial" panose="020B0604020202020204" pitchFamily="34" charset="0"/>
              <a:buChar char="•"/>
            </a:pPr>
            <a:r>
              <a:rPr lang="en-US" sz="2400" dirty="0">
                <a:latin typeface="Avenir Next" panose="020B0503020202020204" pitchFamily="34" charset="0"/>
              </a:rPr>
              <a:t>Returning to our data </a:t>
            </a:r>
            <a:r>
              <a:rPr lang="en-US" sz="2400" i="1" dirty="0">
                <a:latin typeface="Avenir Next" panose="020B0503020202020204" pitchFamily="34" charset="0"/>
              </a:rPr>
              <a:t>yet again</a:t>
            </a:r>
            <a:r>
              <a:rPr lang="en-US" sz="2400" dirty="0">
                <a:latin typeface="Avenir Next" panose="020B0503020202020204" pitchFamily="34" charset="0"/>
              </a:rPr>
              <a:t>, let’s predict if a person will </a:t>
            </a:r>
            <a:r>
              <a:rPr lang="en-US" sz="2400" b="1" dirty="0">
                <a:latin typeface="Avenir Next" panose="020B0503020202020204" pitchFamily="34" charset="0"/>
              </a:rPr>
              <a:t>Play</a:t>
            </a:r>
          </a:p>
          <a:p>
            <a:pPr marL="342900" indent="-342900">
              <a:spcBef>
                <a:spcPts val="4000"/>
              </a:spcBef>
              <a:buFont typeface="Arial" panose="020B0604020202020204" pitchFamily="34" charset="0"/>
              <a:buChar char="•"/>
            </a:pPr>
            <a:r>
              <a:rPr lang="en-US" sz="2400" dirty="0">
                <a:latin typeface="Avenir Next" panose="020B0503020202020204" pitchFamily="34" charset="0"/>
              </a:rPr>
              <a:t>If we do not want to assume any particular </a:t>
            </a:r>
            <a:r>
              <a:rPr lang="en-US" sz="2400" dirty="0">
                <a:solidFill>
                  <a:srgbClr val="C00000"/>
                </a:solidFill>
                <a:latin typeface="Avenir Next" panose="020B0503020202020204" pitchFamily="34" charset="0"/>
              </a:rPr>
              <a:t>form</a:t>
            </a:r>
            <a:r>
              <a:rPr lang="en-US" sz="2400" dirty="0">
                <a:latin typeface="Avenir Next" panose="020B0503020202020204" pitchFamily="34" charset="0"/>
              </a:rPr>
              <a:t> about how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and </a:t>
            </a:r>
            <a:r>
              <a:rPr lang="en-US" sz="2400" b="1" dirty="0">
                <a:solidFill>
                  <a:schemeClr val="accent1">
                    <a:lumMod val="75000"/>
                  </a:schemeClr>
                </a:solidFill>
                <a:latin typeface="Avenir Next" panose="020B0503020202020204" pitchFamily="34" charset="0"/>
              </a:rPr>
              <a:t>Y</a:t>
            </a:r>
            <a:r>
              <a:rPr lang="en-US" sz="2400" dirty="0">
                <a:latin typeface="Avenir Next" panose="020B0503020202020204" pitchFamily="34" charset="0"/>
              </a:rPr>
              <a:t> relate, believing that </a:t>
            </a:r>
            <a:r>
              <a:rPr lang="en-US" sz="2400" u="sng" dirty="0">
                <a:latin typeface="Avenir Next" panose="020B0503020202020204" pitchFamily="34" charset="0"/>
              </a:rPr>
              <a:t>no single equation </a:t>
            </a:r>
            <a:r>
              <a:rPr lang="en-US" sz="2400" dirty="0">
                <a:latin typeface="Avenir Next" panose="020B0503020202020204" pitchFamily="34" charset="0"/>
              </a:rPr>
              <a:t>can model the possibly non-linear relationship</a:t>
            </a:r>
          </a:p>
          <a:p>
            <a:pPr marL="342900" indent="-342900">
              <a:spcBef>
                <a:spcPts val="4000"/>
              </a:spcBef>
              <a:buFont typeface="Arial" panose="020B0604020202020204" pitchFamily="34" charset="0"/>
              <a:buChar char="•"/>
            </a:pPr>
            <a:r>
              <a:rPr lang="en-US" sz="2400" dirty="0">
                <a:latin typeface="Avenir Next" panose="020B0503020202020204" pitchFamily="34" charset="0"/>
              </a:rPr>
              <a:t>Suppose we just want our model to have robust decision boundaries with interpretable results</a:t>
            </a:r>
          </a:p>
          <a:p>
            <a:pPr marL="342900" indent="-342900">
              <a:spcBef>
                <a:spcPts val="4000"/>
              </a:spcBef>
              <a:buFont typeface="Arial" panose="020B0604020202020204" pitchFamily="34" charset="0"/>
              <a:buChar char="•"/>
            </a:pPr>
            <a:endParaRPr lang="en-US" sz="2400" dirty="0">
              <a:latin typeface="Avenir Next" panose="020B0503020202020204" pitchFamily="34" charset="0"/>
            </a:endParaRPr>
          </a:p>
        </p:txBody>
      </p:sp>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10108384"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6593847" y="914883"/>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10480724"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6969517" y="1699710"/>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73771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Decision Tree</a:t>
            </a:r>
          </a:p>
        </p:txBody>
      </p:sp>
      <p:sp>
        <p:nvSpPr>
          <p:cNvPr id="33" name="TextBox 32">
            <a:extLst>
              <a:ext uri="{FF2B5EF4-FFF2-40B4-BE49-F238E27FC236}">
                <a16:creationId xmlns:a16="http://schemas.microsoft.com/office/drawing/2014/main" id="{95D873C4-77F7-E444-8894-EB0BE5B6F609}"/>
              </a:ext>
            </a:extLst>
          </p:cNvPr>
          <p:cNvSpPr txBox="1"/>
          <p:nvPr/>
        </p:nvSpPr>
        <p:spPr>
          <a:xfrm>
            <a:off x="766640" y="759034"/>
            <a:ext cx="10168059" cy="2739211"/>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Refresher:</a:t>
            </a:r>
          </a:p>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A </a:t>
            </a:r>
            <a:r>
              <a:rPr lang="en-US" sz="2400" b="1" dirty="0">
                <a:latin typeface="Avenir Next" panose="020B0503020202020204" pitchFamily="34" charset="0"/>
                <a:ea typeface="MingLiU_HKSCS" panose="02020500000000000000" pitchFamily="18" charset="-120"/>
                <a:cs typeface="Arial" panose="020B0604020202020204" pitchFamily="34" charset="0"/>
              </a:rPr>
              <a:t>Decision Tree </a:t>
            </a:r>
            <a:r>
              <a:rPr lang="en-US" sz="2400" dirty="0">
                <a:latin typeface="Avenir Next" panose="020B0503020202020204" pitchFamily="34" charset="0"/>
                <a:ea typeface="MingLiU_HKSCS" panose="02020500000000000000" pitchFamily="18" charset="-120"/>
                <a:cs typeface="Arial" panose="020B0604020202020204" pitchFamily="34" charset="0"/>
              </a:rPr>
              <a:t>iteratively determines how to split our data by the best </a:t>
            </a:r>
            <a:r>
              <a:rPr lang="en-US" sz="2400" u="sng" dirty="0">
                <a:latin typeface="Avenir Next" panose="020B0503020202020204" pitchFamily="34" charset="0"/>
                <a:ea typeface="MingLiU_HKSCS" panose="02020500000000000000" pitchFamily="18" charset="-120"/>
                <a:cs typeface="Arial" panose="020B0604020202020204" pitchFamily="34" charset="0"/>
              </a:rPr>
              <a:t>feature value</a:t>
            </a:r>
            <a:r>
              <a:rPr lang="en-US" sz="2400" dirty="0">
                <a:latin typeface="Avenir Next" panose="020B0503020202020204" pitchFamily="34" charset="0"/>
                <a:ea typeface="MingLiU_HKSCS" panose="02020500000000000000" pitchFamily="18" charset="-120"/>
                <a:cs typeface="Arial" panose="020B0604020202020204" pitchFamily="34" charset="0"/>
              </a:rPr>
              <a:t> so as to minimize the entropy (uncertainty) of our resulting sets.</a:t>
            </a:r>
          </a:p>
        </p:txBody>
      </p:sp>
      <p:sp>
        <p:nvSpPr>
          <p:cNvPr id="4" name="Rectangle 3">
            <a:extLst>
              <a:ext uri="{FF2B5EF4-FFF2-40B4-BE49-F238E27FC236}">
                <a16:creationId xmlns:a16="http://schemas.microsoft.com/office/drawing/2014/main" id="{7DD2247C-982F-B54E-BC9F-5AF64B080D62}"/>
              </a:ext>
            </a:extLst>
          </p:cNvPr>
          <p:cNvSpPr/>
          <p:nvPr/>
        </p:nvSpPr>
        <p:spPr>
          <a:xfrm>
            <a:off x="792040" y="4248572"/>
            <a:ext cx="10498260" cy="1713290"/>
          </a:xfrm>
          <a:prstGeom prst="rect">
            <a:avLst/>
          </a:prstGeom>
        </p:spPr>
        <p:txBody>
          <a:bodyPr wrap="square">
            <a:spAutoFit/>
          </a:bodyPr>
          <a:lstStyle/>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Must specify the:</a:t>
            </a:r>
          </a:p>
          <a:p>
            <a:pPr marL="800100" lvl="1"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Splitting criterion (e.g., Gini index, Information Gain)</a:t>
            </a:r>
          </a:p>
          <a:p>
            <a:pPr marL="800100" lvl="1"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Stopping criterion (e.g., tree depth, Information Gain Threshold)</a:t>
            </a:r>
          </a:p>
        </p:txBody>
      </p:sp>
    </p:spTree>
    <p:extLst>
      <p:ext uri="{BB962C8B-B14F-4D97-AF65-F5344CB8AC3E}">
        <p14:creationId xmlns:p14="http://schemas.microsoft.com/office/powerpoint/2010/main" val="712259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Decision Tree</a:t>
            </a:r>
          </a:p>
        </p:txBody>
      </p:sp>
      <p:sp>
        <p:nvSpPr>
          <p:cNvPr id="33" name="TextBox 32">
            <a:extLst>
              <a:ext uri="{FF2B5EF4-FFF2-40B4-BE49-F238E27FC236}">
                <a16:creationId xmlns:a16="http://schemas.microsoft.com/office/drawing/2014/main" id="{95D873C4-77F7-E444-8894-EB0BE5B6F609}"/>
              </a:ext>
            </a:extLst>
          </p:cNvPr>
          <p:cNvSpPr txBox="1"/>
          <p:nvPr/>
        </p:nvSpPr>
        <p:spPr>
          <a:xfrm>
            <a:off x="753940" y="756739"/>
            <a:ext cx="10168059" cy="1800493"/>
          </a:xfrm>
          <a:prstGeom prst="rect">
            <a:avLst/>
          </a:prstGeom>
          <a:noFill/>
        </p:spPr>
        <p:txBody>
          <a:bodyPr wrap="square" rtlCol="0">
            <a:spAutoFit/>
          </a:bodyPr>
          <a:lstStyle/>
          <a:p>
            <a:pPr>
              <a:lnSpc>
                <a:spcPct val="150000"/>
              </a:lnSpc>
              <a:spcBef>
                <a:spcPts val="1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Refresher: </a:t>
            </a:r>
            <a:r>
              <a:rPr lang="en-US" sz="2400" dirty="0">
                <a:latin typeface="Avenir Next" panose="020B0503020202020204" pitchFamily="34" charset="0"/>
              </a:rPr>
              <a:t>Each comparison and branching represents splitting a region in the feature space on </a:t>
            </a:r>
            <a:r>
              <a:rPr lang="en-US" sz="2400" u="sng" dirty="0">
                <a:latin typeface="Avenir Next" panose="020B0503020202020204" pitchFamily="34" charset="0"/>
              </a:rPr>
              <a:t>a single feature</a:t>
            </a:r>
            <a:r>
              <a:rPr lang="en-US" sz="2400" dirty="0">
                <a:latin typeface="Avenir Next" panose="020B0503020202020204" pitchFamily="34" charset="0"/>
              </a:rPr>
              <a:t>. Typically, at each iteration, we split once along one dimension (one predictor).</a:t>
            </a:r>
            <a:endParaRPr lang="en-US" sz="2400" b="1" dirty="0">
              <a:latin typeface="Avenir Next" panose="020B0503020202020204" pitchFamily="34" charset="0"/>
              <a:ea typeface="MingLiU_HKSCS" panose="02020500000000000000" pitchFamily="18" charset="-120"/>
              <a:cs typeface="Arial" panose="020B0604020202020204" pitchFamily="34" charset="0"/>
            </a:endParaRPr>
          </a:p>
        </p:txBody>
      </p:sp>
      <p:pic>
        <p:nvPicPr>
          <p:cNvPr id="6" name="Picture 5">
            <a:extLst>
              <a:ext uri="{FF2B5EF4-FFF2-40B4-BE49-F238E27FC236}">
                <a16:creationId xmlns:a16="http://schemas.microsoft.com/office/drawing/2014/main" id="{84B4A475-6A91-CC43-97EC-2C1F77CABC10}"/>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237259" y="2670265"/>
            <a:ext cx="8225481" cy="3864363"/>
          </a:xfrm>
          <a:prstGeom prst="rect">
            <a:avLst/>
          </a:prstGeom>
        </p:spPr>
      </p:pic>
    </p:spTree>
    <p:extLst>
      <p:ext uri="{BB962C8B-B14F-4D97-AF65-F5344CB8AC3E}">
        <p14:creationId xmlns:p14="http://schemas.microsoft.com/office/powerpoint/2010/main" val="23772123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Decision Tree</a:t>
            </a:r>
          </a:p>
        </p:txBody>
      </p:sp>
      <p:sp>
        <p:nvSpPr>
          <p:cNvPr id="33" name="TextBox 32">
            <a:extLst>
              <a:ext uri="{FF2B5EF4-FFF2-40B4-BE49-F238E27FC236}">
                <a16:creationId xmlns:a16="http://schemas.microsoft.com/office/drawing/2014/main" id="{95D873C4-77F7-E444-8894-EB0BE5B6F609}"/>
              </a:ext>
            </a:extLst>
          </p:cNvPr>
          <p:cNvSpPr txBox="1"/>
          <p:nvPr/>
        </p:nvSpPr>
        <p:spPr>
          <a:xfrm>
            <a:off x="821470" y="1089234"/>
            <a:ext cx="10549060" cy="4139595"/>
          </a:xfrm>
          <a:prstGeom prst="rect">
            <a:avLst/>
          </a:prstGeom>
          <a:noFill/>
        </p:spPr>
        <p:txBody>
          <a:bodyPr wrap="square" rtlCol="0">
            <a:spAutoFit/>
          </a:bodyPr>
          <a:lstStyle/>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A </a:t>
            </a:r>
            <a:r>
              <a:rPr lang="en-US" sz="2400" b="1" dirty="0">
                <a:latin typeface="Avenir Next" panose="020B0503020202020204" pitchFamily="34" charset="0"/>
                <a:ea typeface="MingLiU_HKSCS" panose="02020500000000000000" pitchFamily="18" charset="-120"/>
                <a:cs typeface="Arial" panose="020B0604020202020204" pitchFamily="34" charset="0"/>
              </a:rPr>
              <a:t>Decision Tree </a:t>
            </a:r>
            <a:r>
              <a:rPr lang="en-US" sz="2400" dirty="0">
                <a:latin typeface="Avenir Next" panose="020B0503020202020204" pitchFamily="34" charset="0"/>
                <a:ea typeface="MingLiU_HKSCS" panose="02020500000000000000" pitchFamily="18" charset="-120"/>
                <a:cs typeface="Arial" panose="020B0604020202020204" pitchFamily="34" charset="0"/>
              </a:rPr>
              <a:t>makes no distributional assumptions about the data.</a:t>
            </a:r>
          </a:p>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The number of parameters / shape of the tree depends entirely on the data </a:t>
            </a:r>
            <a:r>
              <a:rPr lang="en-US" sz="24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(i.e., imagine data that is perfectly separable into disjoint sections by features, vs data that is highly complex with overlapping values)</a:t>
            </a:r>
          </a:p>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Decision Trees make use of the full data </a:t>
            </a:r>
            <a:r>
              <a:rPr lang="en-US" sz="24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X</a:t>
            </a:r>
            <a:r>
              <a:rPr lang="en-US" sz="2400" dirty="0">
                <a:latin typeface="Avenir Next" panose="020B0503020202020204" pitchFamily="34" charset="0"/>
                <a:ea typeface="MingLiU_HKSCS" panose="02020500000000000000" pitchFamily="18" charset="-120"/>
                <a:cs typeface="Arial" panose="020B0604020202020204" pitchFamily="34" charset="0"/>
              </a:rPr>
              <a:t> and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Y</a:t>
            </a:r>
            <a:r>
              <a:rPr lang="en-US" sz="2400" dirty="0">
                <a:latin typeface="Avenir Next" panose="020B0503020202020204" pitchFamily="34" charset="0"/>
                <a:ea typeface="MingLiU_HKSCS" panose="02020500000000000000" pitchFamily="18" charset="-120"/>
                <a:cs typeface="Arial" panose="020B0604020202020204" pitchFamily="34" charset="0"/>
              </a:rPr>
              <a:t>) and can handle </a:t>
            </a:r>
            <a:r>
              <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Y</a:t>
            </a:r>
            <a:r>
              <a:rPr lang="en-US" sz="2400" dirty="0">
                <a:latin typeface="Avenir Next" panose="020B0503020202020204" pitchFamily="34" charset="0"/>
                <a:ea typeface="MingLiU_HKSCS" panose="02020500000000000000" pitchFamily="18" charset="-120"/>
                <a:cs typeface="Arial" panose="020B0604020202020204" pitchFamily="34" charset="0"/>
              </a:rPr>
              <a:t> values that are categorical or quantitative</a:t>
            </a:r>
          </a:p>
        </p:txBody>
      </p:sp>
    </p:spTree>
    <p:extLst>
      <p:ext uri="{BB962C8B-B14F-4D97-AF65-F5344CB8AC3E}">
        <p14:creationId xmlns:p14="http://schemas.microsoft.com/office/powerpoint/2010/main" val="32378709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2814232"/>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Tree>
    <p:extLst>
      <p:ext uri="{BB962C8B-B14F-4D97-AF65-F5344CB8AC3E}">
        <p14:creationId xmlns:p14="http://schemas.microsoft.com/office/powerpoint/2010/main" val="8669407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AD72E6D-CCF7-A246-9CCA-6E1610BD1462}"/>
              </a:ext>
            </a:extLst>
          </p:cNvPr>
          <p:cNvGrpSpPr/>
          <p:nvPr/>
        </p:nvGrpSpPr>
        <p:grpSpPr>
          <a:xfrm>
            <a:off x="5316273" y="649224"/>
            <a:ext cx="6159447" cy="5918322"/>
            <a:chOff x="3496617" y="439833"/>
            <a:chExt cx="6159447" cy="6146002"/>
          </a:xfrm>
        </p:grpSpPr>
        <p:sp>
          <p:nvSpPr>
            <p:cNvPr id="4" name="Parallelogram 3">
              <a:extLst>
                <a:ext uri="{FF2B5EF4-FFF2-40B4-BE49-F238E27FC236}">
                  <a16:creationId xmlns:a16="http://schemas.microsoft.com/office/drawing/2014/main" id="{048BA96C-C7C6-0945-8069-F45EDDED3756}"/>
                </a:ext>
              </a:extLst>
            </p:cNvPr>
            <p:cNvSpPr/>
            <p:nvPr/>
          </p:nvSpPr>
          <p:spPr>
            <a:xfrm flipH="1">
              <a:off x="5788151" y="439833"/>
              <a:ext cx="3867913" cy="1370679"/>
            </a:xfrm>
            <a:prstGeom prst="parallelogram">
              <a:avLst>
                <a:gd name="adj" fmla="val 45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181572" y="5084064"/>
              <a:ext cx="2474492" cy="1501771"/>
            </a:xfrm>
            <a:prstGeom prst="parallelogram">
              <a:avLst>
                <a:gd name="adj" fmla="val 39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3496617" y="439833"/>
              <a:ext cx="5532043" cy="61460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51DEA6E9-70BF-3B40-AEDD-9C30574E1AB3}"/>
              </a:ext>
            </a:extLst>
          </p:cNvPr>
          <p:cNvSpPr txBox="1"/>
          <p:nvPr/>
        </p:nvSpPr>
        <p:spPr>
          <a:xfrm>
            <a:off x="6911862" y="126004"/>
            <a:ext cx="2340864" cy="523220"/>
          </a:xfrm>
          <a:prstGeom prst="rect">
            <a:avLst/>
          </a:prstGeom>
          <a:noFill/>
        </p:spPr>
        <p:txBody>
          <a:bodyPr wrap="square" rtlCol="0">
            <a:spAutoFit/>
          </a:bodyPr>
          <a:lstStyle/>
          <a:p>
            <a:pPr algn="ctr"/>
            <a:r>
              <a:rPr lang="en-US" sz="2800" b="1" dirty="0">
                <a:latin typeface="Avenir Next" panose="020B0503020202020204" pitchFamily="34" charset="0"/>
              </a:rPr>
              <a:t>Your Data </a:t>
            </a:r>
            <a:r>
              <a:rPr lang="en-US" sz="2800" b="1" dirty="0">
                <a:solidFill>
                  <a:schemeClr val="accent1">
                    <a:lumMod val="75000"/>
                  </a:schemeClr>
                </a:solidFill>
                <a:latin typeface="Avenir Next" panose="020B0503020202020204" pitchFamily="34" charset="0"/>
              </a:rPr>
              <a:t>X</a:t>
            </a:r>
          </a:p>
        </p:txBody>
      </p: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9446740" y="910834"/>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mc:AlternateContent xmlns:mc="http://schemas.openxmlformats.org/markup-compatibility/2006">
        <mc:Choice xmlns:a14="http://schemas.microsoft.com/office/drawing/2010/main" Requires="a14">
          <p:sp>
            <p:nvSpPr>
              <p:cNvPr id="19" name="TextBox 18">
                <a:extLst>
                  <a:ext uri="{FF2B5EF4-FFF2-40B4-BE49-F238E27FC236}">
                    <a16:creationId xmlns:a16="http://schemas.microsoft.com/office/drawing/2014/main" id="{E03ADD9F-27F4-FE4F-A617-3DAA7DA113B0}"/>
                  </a:ext>
                </a:extLst>
              </p:cNvPr>
              <p:cNvSpPr txBox="1"/>
              <p:nvPr/>
            </p:nvSpPr>
            <p:spPr>
              <a:xfrm>
                <a:off x="301412" y="836158"/>
                <a:ext cx="4798228" cy="4028154"/>
              </a:xfrm>
              <a:prstGeom prst="rect">
                <a:avLst/>
              </a:prstGeom>
              <a:noFill/>
            </p:spPr>
            <p:txBody>
              <a:bodyPr wrap="square" rtlCol="0">
                <a:spAutoFit/>
              </a:bodyPr>
              <a:lstStyle/>
              <a:p>
                <a:pPr marL="342900" indent="-342900">
                  <a:lnSpc>
                    <a:spcPct val="150000"/>
                  </a:lnSpc>
                  <a:spcBef>
                    <a:spcPts val="1200"/>
                  </a:spcBef>
                  <a:buFont typeface="Arial" panose="020B0604020202020204" pitchFamily="34" charset="0"/>
                  <a:buChar char="•"/>
                </a:pPr>
                <a:r>
                  <a:rPr lang="en-US" sz="2400" dirty="0">
                    <a:latin typeface="Avenir Next" panose="020B0503020202020204" pitchFamily="34" charset="0"/>
                  </a:rPr>
                  <a:t>Returning to our full dataset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oMath>
                </a14:m>
                <a:r>
                  <a:rPr lang="en-US" sz="2400" dirty="0">
                    <a:latin typeface="Avenir Next" panose="020B0503020202020204" pitchFamily="34" charset="0"/>
                  </a:rPr>
                  <a:t>, imagine we do not wish to leverage any particular column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rPr>
                  <a:t>, but merely wish to </a:t>
                </a:r>
                <a:r>
                  <a:rPr lang="en-US" sz="2400" b="1" dirty="0">
                    <a:latin typeface="Avenir Next" panose="020B0503020202020204" pitchFamily="34" charset="0"/>
                  </a:rPr>
                  <a:t>transform</a:t>
                </a:r>
                <a:r>
                  <a:rPr lang="en-US" sz="2400" dirty="0">
                    <a:latin typeface="Avenir Next" panose="020B0503020202020204" pitchFamily="34" charset="0"/>
                  </a:rPr>
                  <a:t> the data into a smaller, useful representation </a:t>
                </a:r>
                <a14:m>
                  <m:oMath xmlns:m="http://schemas.openxmlformats.org/officeDocument/2006/math">
                    <m:r>
                      <a:rPr lang="en-US" sz="2400" b="1" i="1" smtClean="0">
                        <a:solidFill>
                          <a:schemeClr val="accent1">
                            <a:lumMod val="75000"/>
                          </a:schemeClr>
                        </a:solidFill>
                        <a:latin typeface="Cambria Math" panose="02040503050406030204" pitchFamily="18" charset="0"/>
                      </a:rPr>
                      <m:t>𝑿</m:t>
                    </m:r>
                    <m:r>
                      <a:rPr lang="en-US" sz="2400" b="1" i="1" smtClean="0">
                        <a:solidFill>
                          <a:schemeClr val="accent1">
                            <a:lumMod val="75000"/>
                          </a:schemeClr>
                        </a:solidFill>
                        <a:latin typeface="Cambria Math" panose="02040503050406030204" pitchFamily="18" charset="0"/>
                      </a:rPr>
                      <m:t>′=</m:t>
                    </m:r>
                    <m:r>
                      <a:rPr lang="en-US" sz="2400" b="1" i="1" smtClean="0">
                        <a:solidFill>
                          <a:srgbClr val="C00000"/>
                        </a:solidFill>
                        <a:latin typeface="Cambria Math" panose="02040503050406030204" pitchFamily="18" charset="0"/>
                      </a:rPr>
                      <m:t>𝒇</m:t>
                    </m:r>
                    <m:r>
                      <a:rPr lang="en-US" sz="2400" b="1" i="1" smtClean="0">
                        <a:solidFill>
                          <a:schemeClr val="tx1"/>
                        </a:solidFill>
                        <a:latin typeface="Cambria Math" panose="02040503050406030204" pitchFamily="18" charset="0"/>
                      </a:rPr>
                      <m:t>(</m:t>
                    </m:r>
                    <m:r>
                      <a:rPr lang="en-US" sz="2400" b="1" i="1" smtClean="0">
                        <a:solidFill>
                          <a:schemeClr val="accent1">
                            <a:lumMod val="75000"/>
                          </a:schemeClr>
                        </a:solidFill>
                        <a:latin typeface="Cambria Math" panose="02040503050406030204" pitchFamily="18" charset="0"/>
                      </a:rPr>
                      <m:t>𝑿</m:t>
                    </m:r>
                    <m:r>
                      <a:rPr lang="en-US" sz="2400" b="1" i="1" smtClean="0">
                        <a:solidFill>
                          <a:schemeClr val="tx1"/>
                        </a:solidFill>
                        <a:latin typeface="Cambria Math" panose="02040503050406030204" pitchFamily="18" charset="0"/>
                      </a:rPr>
                      <m:t>)</m:t>
                    </m:r>
                  </m:oMath>
                </a14:m>
                <a:endParaRPr lang="en-US" sz="2400" dirty="0">
                  <a:latin typeface="Avenir Next" panose="020B0503020202020204" pitchFamily="34" charset="0"/>
                </a:endParaRPr>
              </a:p>
            </p:txBody>
          </p:sp>
        </mc:Choice>
        <mc:Fallback>
          <p:sp>
            <p:nvSpPr>
              <p:cNvPr id="19" name="TextBox 18">
                <a:extLst>
                  <a:ext uri="{FF2B5EF4-FFF2-40B4-BE49-F238E27FC236}">
                    <a16:creationId xmlns:a16="http://schemas.microsoft.com/office/drawing/2014/main" id="{E03ADD9F-27F4-FE4F-A617-3DAA7DA113B0}"/>
                  </a:ext>
                </a:extLst>
              </p:cNvPr>
              <p:cNvSpPr txBox="1">
                <a:spLocks noRot="1" noChangeAspect="1" noMove="1" noResize="1" noEditPoints="1" noAdjustHandles="1" noChangeArrowheads="1" noChangeShapeType="1" noTextEdit="1"/>
              </p:cNvSpPr>
              <p:nvPr/>
            </p:nvSpPr>
            <p:spPr>
              <a:xfrm>
                <a:off x="301412" y="836158"/>
                <a:ext cx="4798228" cy="4028154"/>
              </a:xfrm>
              <a:prstGeom prst="rect">
                <a:avLst/>
              </a:prstGeom>
              <a:blipFill>
                <a:blip r:embed="rId2"/>
                <a:stretch>
                  <a:fillRect l="-1583" r="-2639"/>
                </a:stretch>
              </a:blipFill>
            </p:spPr>
            <p:txBody>
              <a:bodyPr/>
              <a:lstStyle/>
              <a:p>
                <a:r>
                  <a:rPr lang="en-US">
                    <a:noFill/>
                  </a:rPr>
                  <a:t> </a:t>
                </a:r>
              </a:p>
            </p:txBody>
          </p:sp>
        </mc:Fallback>
      </mc:AlternateContent>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p:nvPr/>
        </p:nvCxnSpPr>
        <p:spPr>
          <a:xfrm>
            <a:off x="5537719" y="1536192"/>
            <a:ext cx="5078465"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7225C8E2-A1F5-6F4D-B1E3-7F578BFA840E}"/>
              </a:ext>
            </a:extLst>
          </p:cNvPr>
          <p:cNvSpPr txBox="1"/>
          <p:nvPr/>
        </p:nvSpPr>
        <p:spPr>
          <a:xfrm>
            <a:off x="9822410" y="1695661"/>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Tree>
    <p:extLst>
      <p:ext uri="{BB962C8B-B14F-4D97-AF65-F5344CB8AC3E}">
        <p14:creationId xmlns:p14="http://schemas.microsoft.com/office/powerpoint/2010/main" val="36987131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309043" y="52920"/>
            <a:ext cx="5573914"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Principal Component Analysis (PCA)</a:t>
            </a:r>
          </a:p>
        </p:txBody>
      </p:sp>
      <p:sp>
        <p:nvSpPr>
          <p:cNvPr id="33" name="TextBox 32">
            <a:extLst>
              <a:ext uri="{FF2B5EF4-FFF2-40B4-BE49-F238E27FC236}">
                <a16:creationId xmlns:a16="http://schemas.microsoft.com/office/drawing/2014/main" id="{95D873C4-77F7-E444-8894-EB0BE5B6F609}"/>
              </a:ext>
            </a:extLst>
          </p:cNvPr>
          <p:cNvSpPr txBox="1"/>
          <p:nvPr/>
        </p:nvSpPr>
        <p:spPr>
          <a:xfrm>
            <a:off x="792040" y="759034"/>
            <a:ext cx="10447460" cy="5724644"/>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Refresher:</a:t>
            </a:r>
          </a:p>
          <a:p>
            <a:pPr marL="342900" indent="-342900">
              <a:lnSpc>
                <a:spcPct val="150000"/>
              </a:lnSpc>
              <a:spcBef>
                <a:spcPts val="3000"/>
              </a:spcBef>
              <a:buFont typeface="Arial" panose="020B0604020202020204" pitchFamily="34" charset="0"/>
              <a:buChar char="•"/>
            </a:pPr>
            <a:r>
              <a:rPr lang="en-US" sz="24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PCA isn’t a model </a:t>
            </a:r>
            <a:r>
              <a:rPr lang="en-US" sz="2400" dirty="0">
                <a:latin typeface="Avenir Next" panose="020B0503020202020204" pitchFamily="34" charset="0"/>
                <a:ea typeface="MingLiU_HKSCS" panose="02020500000000000000" pitchFamily="18" charset="-120"/>
                <a:cs typeface="Arial" panose="020B0604020202020204" pitchFamily="34" charset="0"/>
              </a:rPr>
              <a:t>per se but is a </a:t>
            </a:r>
            <a:r>
              <a:rPr lang="en-US" sz="2400" u="sng" dirty="0">
                <a:latin typeface="Avenir Next" panose="020B0503020202020204" pitchFamily="34" charset="0"/>
                <a:ea typeface="MingLiU_HKSCS" panose="02020500000000000000" pitchFamily="18" charset="-120"/>
                <a:cs typeface="Arial" panose="020B0604020202020204" pitchFamily="34" charset="0"/>
              </a:rPr>
              <a:t>procedure/technique</a:t>
            </a:r>
            <a:r>
              <a:rPr lang="en-US" sz="2400" dirty="0">
                <a:latin typeface="Avenir Next" panose="020B0503020202020204" pitchFamily="34" charset="0"/>
                <a:ea typeface="MingLiU_HKSCS" panose="02020500000000000000" pitchFamily="18" charset="-120"/>
                <a:cs typeface="Arial" panose="020B0604020202020204" pitchFamily="34" charset="0"/>
              </a:rPr>
              <a:t> to transform data, which may have correlated features, into a </a:t>
            </a:r>
            <a:r>
              <a:rPr lang="en-US" sz="2400" b="1" dirty="0">
                <a:latin typeface="Avenir Next" panose="020B0503020202020204" pitchFamily="34" charset="0"/>
                <a:ea typeface="MingLiU_HKSCS" panose="02020500000000000000" pitchFamily="18" charset="-120"/>
                <a:cs typeface="Arial" panose="020B0604020202020204" pitchFamily="34" charset="0"/>
              </a:rPr>
              <a:t>new, smaller set of uncorrelated features</a:t>
            </a:r>
          </a:p>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These new features, by design, are a linear combination of the original features that capture the most variance</a:t>
            </a:r>
          </a:p>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Often useful to perform PCA on data before using models that explicitly use data values and distances between them (e.g., clustering)</a:t>
            </a:r>
          </a:p>
        </p:txBody>
      </p:sp>
    </p:spTree>
    <p:extLst>
      <p:ext uri="{BB962C8B-B14F-4D97-AF65-F5344CB8AC3E}">
        <p14:creationId xmlns:p14="http://schemas.microsoft.com/office/powerpoint/2010/main" val="39090199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3519553"/>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Tree>
    <p:extLst>
      <p:ext uri="{BB962C8B-B14F-4D97-AF65-F5344CB8AC3E}">
        <p14:creationId xmlns:p14="http://schemas.microsoft.com/office/powerpoint/2010/main" val="28624792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AD72E6D-CCF7-A246-9CCA-6E1610BD1462}"/>
              </a:ext>
            </a:extLst>
          </p:cNvPr>
          <p:cNvGrpSpPr/>
          <p:nvPr/>
        </p:nvGrpSpPr>
        <p:grpSpPr>
          <a:xfrm>
            <a:off x="5316273" y="649224"/>
            <a:ext cx="6159447" cy="5918322"/>
            <a:chOff x="3496617" y="439833"/>
            <a:chExt cx="6159447" cy="6146002"/>
          </a:xfrm>
        </p:grpSpPr>
        <p:sp>
          <p:nvSpPr>
            <p:cNvPr id="4" name="Parallelogram 3">
              <a:extLst>
                <a:ext uri="{FF2B5EF4-FFF2-40B4-BE49-F238E27FC236}">
                  <a16:creationId xmlns:a16="http://schemas.microsoft.com/office/drawing/2014/main" id="{048BA96C-C7C6-0945-8069-F45EDDED3756}"/>
                </a:ext>
              </a:extLst>
            </p:cNvPr>
            <p:cNvSpPr/>
            <p:nvPr/>
          </p:nvSpPr>
          <p:spPr>
            <a:xfrm flipH="1">
              <a:off x="5788151" y="439833"/>
              <a:ext cx="3867913" cy="1370679"/>
            </a:xfrm>
            <a:prstGeom prst="parallelogram">
              <a:avLst>
                <a:gd name="adj" fmla="val 45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181572" y="5084064"/>
              <a:ext cx="2474492" cy="1501771"/>
            </a:xfrm>
            <a:prstGeom prst="parallelogram">
              <a:avLst>
                <a:gd name="adj" fmla="val 39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3496617" y="439833"/>
              <a:ext cx="5532043" cy="61460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51DEA6E9-70BF-3B40-AEDD-9C30574E1AB3}"/>
              </a:ext>
            </a:extLst>
          </p:cNvPr>
          <p:cNvSpPr txBox="1"/>
          <p:nvPr/>
        </p:nvSpPr>
        <p:spPr>
          <a:xfrm>
            <a:off x="6911862" y="126004"/>
            <a:ext cx="2340864" cy="523220"/>
          </a:xfrm>
          <a:prstGeom prst="rect">
            <a:avLst/>
          </a:prstGeom>
          <a:noFill/>
        </p:spPr>
        <p:txBody>
          <a:bodyPr wrap="square" rtlCol="0">
            <a:spAutoFit/>
          </a:bodyPr>
          <a:lstStyle/>
          <a:p>
            <a:pPr algn="ctr"/>
            <a:r>
              <a:rPr lang="en-US" sz="2800" b="1" dirty="0">
                <a:latin typeface="Avenir Next" panose="020B0503020202020204" pitchFamily="34" charset="0"/>
              </a:rPr>
              <a:t>Your Data </a:t>
            </a:r>
            <a:r>
              <a:rPr lang="en-US" sz="2800" b="1" dirty="0">
                <a:solidFill>
                  <a:schemeClr val="accent1">
                    <a:lumMod val="75000"/>
                  </a:schemeClr>
                </a:solidFill>
                <a:latin typeface="Avenir Next" panose="020B0503020202020204" pitchFamily="34" charset="0"/>
              </a:rPr>
              <a:t>X</a:t>
            </a:r>
          </a:p>
        </p:txBody>
      </p: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9446740" y="910834"/>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mc:AlternateContent xmlns:mc="http://schemas.openxmlformats.org/markup-compatibility/2006">
        <mc:Choice xmlns:a14="http://schemas.microsoft.com/office/drawing/2010/main" Requires="a14">
          <p:sp>
            <p:nvSpPr>
              <p:cNvPr id="19" name="TextBox 18">
                <a:extLst>
                  <a:ext uri="{FF2B5EF4-FFF2-40B4-BE49-F238E27FC236}">
                    <a16:creationId xmlns:a16="http://schemas.microsoft.com/office/drawing/2014/main" id="{E03ADD9F-27F4-FE4F-A617-3DAA7DA113B0}"/>
                  </a:ext>
                </a:extLst>
              </p:cNvPr>
              <p:cNvSpPr txBox="1"/>
              <p:nvPr/>
            </p:nvSpPr>
            <p:spPr>
              <a:xfrm>
                <a:off x="301412" y="836158"/>
                <a:ext cx="4798228" cy="4078039"/>
              </a:xfrm>
              <a:prstGeom prst="rect">
                <a:avLst/>
              </a:prstGeom>
              <a:noFill/>
            </p:spPr>
            <p:txBody>
              <a:bodyPr wrap="square" rtlCol="0">
                <a:spAutoFit/>
              </a:bodyPr>
              <a:lstStyle/>
              <a:p>
                <a:pPr marL="342900" indent="-342900">
                  <a:lnSpc>
                    <a:spcPct val="150000"/>
                  </a:lnSpc>
                  <a:spcBef>
                    <a:spcPts val="1200"/>
                  </a:spcBef>
                  <a:buFont typeface="Arial" panose="020B0604020202020204" pitchFamily="34" charset="0"/>
                  <a:buChar char="•"/>
                </a:pPr>
                <a:r>
                  <a:rPr lang="en-US" sz="2400" dirty="0">
                    <a:latin typeface="Avenir Next" panose="020B0503020202020204" pitchFamily="34" charset="0"/>
                  </a:rPr>
                  <a:t>Returning to our full dataset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oMath>
                </a14:m>
                <a:r>
                  <a:rPr lang="en-US" sz="2400" dirty="0">
                    <a:latin typeface="Avenir Next" panose="020B0503020202020204" pitchFamily="34" charset="0"/>
                  </a:rPr>
                  <a:t> yet again, imagine we do not wish to leverage any particular column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rPr>
                  <a:t>, but merely wish to discern patterns/groups of similar observations</a:t>
                </a:r>
              </a:p>
              <a:p>
                <a:pPr marL="342900" indent="-342900">
                  <a:lnSpc>
                    <a:spcPct val="150000"/>
                  </a:lnSpc>
                  <a:spcBef>
                    <a:spcPts val="1200"/>
                  </a:spcBef>
                  <a:buFont typeface="Arial" panose="020B0604020202020204" pitchFamily="34" charset="0"/>
                  <a:buChar char="•"/>
                </a:pPr>
                <a:r>
                  <a:rPr lang="en-US" sz="2400" dirty="0">
                    <a:latin typeface="Avenir Next" panose="020B0503020202020204" pitchFamily="34" charset="0"/>
                  </a:rPr>
                  <a:t>i.e., </a:t>
                </a:r>
                <a:r>
                  <a:rPr lang="en-US" sz="2400" b="1" dirty="0">
                    <a:solidFill>
                      <a:srgbClr val="C00000"/>
                    </a:solidFill>
                    <a:latin typeface="Avenir Next" panose="020B0503020202020204" pitchFamily="34" charset="0"/>
                  </a:rPr>
                  <a:t>unsupervised</a:t>
                </a:r>
                <a:r>
                  <a:rPr lang="en-US" sz="2400" dirty="0">
                    <a:latin typeface="Avenir Next" panose="020B0503020202020204" pitchFamily="34" charset="0"/>
                  </a:rPr>
                  <a:t> learning</a:t>
                </a:r>
              </a:p>
            </p:txBody>
          </p:sp>
        </mc:Choice>
        <mc:Fallback>
          <p:sp>
            <p:nvSpPr>
              <p:cNvPr id="19" name="TextBox 18">
                <a:extLst>
                  <a:ext uri="{FF2B5EF4-FFF2-40B4-BE49-F238E27FC236}">
                    <a16:creationId xmlns:a16="http://schemas.microsoft.com/office/drawing/2014/main" id="{E03ADD9F-27F4-FE4F-A617-3DAA7DA113B0}"/>
                  </a:ext>
                </a:extLst>
              </p:cNvPr>
              <p:cNvSpPr txBox="1">
                <a:spLocks noRot="1" noChangeAspect="1" noMove="1" noResize="1" noEditPoints="1" noAdjustHandles="1" noChangeArrowheads="1" noChangeShapeType="1" noTextEdit="1"/>
              </p:cNvSpPr>
              <p:nvPr/>
            </p:nvSpPr>
            <p:spPr>
              <a:xfrm>
                <a:off x="301412" y="836158"/>
                <a:ext cx="4798228" cy="4078039"/>
              </a:xfrm>
              <a:prstGeom prst="rect">
                <a:avLst/>
              </a:prstGeom>
              <a:blipFill>
                <a:blip r:embed="rId2"/>
                <a:stretch>
                  <a:fillRect l="-1583" r="-2375" b="-2795"/>
                </a:stretch>
              </a:blipFill>
            </p:spPr>
            <p:txBody>
              <a:bodyPr/>
              <a:lstStyle/>
              <a:p>
                <a:r>
                  <a:rPr lang="en-US">
                    <a:noFill/>
                  </a:rPr>
                  <a:t> </a:t>
                </a:r>
              </a:p>
            </p:txBody>
          </p:sp>
        </mc:Fallback>
      </mc:AlternateContent>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p:nvPr/>
        </p:nvCxnSpPr>
        <p:spPr>
          <a:xfrm>
            <a:off x="5537719" y="1536192"/>
            <a:ext cx="5078465"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7225C8E2-A1F5-6F4D-B1E3-7F578BFA840E}"/>
              </a:ext>
            </a:extLst>
          </p:cNvPr>
          <p:cNvSpPr txBox="1"/>
          <p:nvPr/>
        </p:nvSpPr>
        <p:spPr>
          <a:xfrm>
            <a:off x="9822410" y="1695661"/>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Tree>
    <p:extLst>
      <p:ext uri="{BB962C8B-B14F-4D97-AF65-F5344CB8AC3E}">
        <p14:creationId xmlns:p14="http://schemas.microsoft.com/office/powerpoint/2010/main" val="2083393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AD72E6D-CCF7-A246-9CCA-6E1610BD1462}"/>
              </a:ext>
            </a:extLst>
          </p:cNvPr>
          <p:cNvGrpSpPr/>
          <p:nvPr/>
        </p:nvGrpSpPr>
        <p:grpSpPr>
          <a:xfrm>
            <a:off x="5316273" y="649224"/>
            <a:ext cx="6159447" cy="5918322"/>
            <a:chOff x="3496617" y="439833"/>
            <a:chExt cx="6159447" cy="6146002"/>
          </a:xfrm>
        </p:grpSpPr>
        <p:sp>
          <p:nvSpPr>
            <p:cNvPr id="4" name="Parallelogram 3">
              <a:extLst>
                <a:ext uri="{FF2B5EF4-FFF2-40B4-BE49-F238E27FC236}">
                  <a16:creationId xmlns:a16="http://schemas.microsoft.com/office/drawing/2014/main" id="{048BA96C-C7C6-0945-8069-F45EDDED3756}"/>
                </a:ext>
              </a:extLst>
            </p:cNvPr>
            <p:cNvSpPr/>
            <p:nvPr/>
          </p:nvSpPr>
          <p:spPr>
            <a:xfrm flipH="1">
              <a:off x="5788151" y="439833"/>
              <a:ext cx="3867913" cy="1370679"/>
            </a:xfrm>
            <a:prstGeom prst="parallelogram">
              <a:avLst>
                <a:gd name="adj" fmla="val 45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181572" y="5084064"/>
              <a:ext cx="2474492" cy="1501771"/>
            </a:xfrm>
            <a:prstGeom prst="parallelogram">
              <a:avLst>
                <a:gd name="adj" fmla="val 39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3496617" y="439833"/>
              <a:ext cx="5532043" cy="61460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a:extLst>
              <a:ext uri="{FF2B5EF4-FFF2-40B4-BE49-F238E27FC236}">
                <a16:creationId xmlns:a16="http://schemas.microsoft.com/office/drawing/2014/main" id="{C42F3F73-4563-784B-B87B-E33DFDBEAD96}"/>
              </a:ext>
            </a:extLst>
          </p:cNvPr>
          <p:cNvSpPr/>
          <p:nvPr/>
        </p:nvSpPr>
        <p:spPr>
          <a:xfrm>
            <a:off x="6797088" y="850205"/>
            <a:ext cx="922214"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p:nvPr/>
        </p:nvCxnSpPr>
        <p:spPr>
          <a:xfrm>
            <a:off x="5537719" y="1536192"/>
            <a:ext cx="5078465"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9446740" y="910834"/>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20" name="TextBox 19">
            <a:extLst>
              <a:ext uri="{FF2B5EF4-FFF2-40B4-BE49-F238E27FC236}">
                <a16:creationId xmlns:a16="http://schemas.microsoft.com/office/drawing/2014/main" id="{B9EAD063-73FE-4E49-8D43-C4B5C403EFC0}"/>
              </a:ext>
            </a:extLst>
          </p:cNvPr>
          <p:cNvSpPr txBox="1"/>
          <p:nvPr/>
        </p:nvSpPr>
        <p:spPr>
          <a:xfrm>
            <a:off x="9822410" y="1695661"/>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1" name="TextBox 20">
            <a:extLst>
              <a:ext uri="{FF2B5EF4-FFF2-40B4-BE49-F238E27FC236}">
                <a16:creationId xmlns:a16="http://schemas.microsoft.com/office/drawing/2014/main" id="{17E69398-44E4-8046-81C4-B2594E1BF76F}"/>
              </a:ext>
            </a:extLst>
          </p:cNvPr>
          <p:cNvSpPr txBox="1"/>
          <p:nvPr/>
        </p:nvSpPr>
        <p:spPr>
          <a:xfrm>
            <a:off x="6911862" y="126004"/>
            <a:ext cx="2340864" cy="523220"/>
          </a:xfrm>
          <a:prstGeom prst="rect">
            <a:avLst/>
          </a:prstGeom>
          <a:noFill/>
        </p:spPr>
        <p:txBody>
          <a:bodyPr wrap="square" rtlCol="0">
            <a:spAutoFit/>
          </a:bodyPr>
          <a:lstStyle/>
          <a:p>
            <a:pPr algn="ctr"/>
            <a:r>
              <a:rPr lang="en-US" sz="2800" b="1" dirty="0">
                <a:latin typeface="Avenir Next" panose="020B0503020202020204" pitchFamily="34" charset="0"/>
              </a:rPr>
              <a:t>Your Data </a:t>
            </a:r>
            <a:r>
              <a:rPr lang="en-US" sz="2800" b="1" dirty="0">
                <a:solidFill>
                  <a:schemeClr val="accent1">
                    <a:lumMod val="75000"/>
                  </a:schemeClr>
                </a:solidFill>
                <a:latin typeface="Avenir Next" panose="020B0503020202020204" pitchFamily="34" charset="0"/>
              </a:rPr>
              <a:t>X</a:t>
            </a:r>
          </a:p>
        </p:txBody>
      </p:sp>
      <p:sp>
        <p:nvSpPr>
          <p:cNvPr id="22" name="TextBox 21">
            <a:extLst>
              <a:ext uri="{FF2B5EF4-FFF2-40B4-BE49-F238E27FC236}">
                <a16:creationId xmlns:a16="http://schemas.microsoft.com/office/drawing/2014/main" id="{D2EA0C48-EBEA-BD4F-9A29-68BC2B99ACC3}"/>
              </a:ext>
            </a:extLst>
          </p:cNvPr>
          <p:cNvSpPr txBox="1"/>
          <p:nvPr/>
        </p:nvSpPr>
        <p:spPr>
          <a:xfrm>
            <a:off x="68546" y="545724"/>
            <a:ext cx="5110669" cy="2092881"/>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a:t>
            </a:r>
          </a:p>
        </p:txBody>
      </p:sp>
    </p:spTree>
    <p:extLst>
      <p:ext uri="{BB962C8B-B14F-4D97-AF65-F5344CB8AC3E}">
        <p14:creationId xmlns:p14="http://schemas.microsoft.com/office/powerpoint/2010/main" val="8259688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309043" y="52920"/>
            <a:ext cx="5573914"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Clustering</a:t>
            </a:r>
          </a:p>
        </p:txBody>
      </p:sp>
      <p:sp>
        <p:nvSpPr>
          <p:cNvPr id="33" name="TextBox 32">
            <a:extLst>
              <a:ext uri="{FF2B5EF4-FFF2-40B4-BE49-F238E27FC236}">
                <a16:creationId xmlns:a16="http://schemas.microsoft.com/office/drawing/2014/main" id="{95D873C4-77F7-E444-8894-EB0BE5B6F609}"/>
              </a:ext>
            </a:extLst>
          </p:cNvPr>
          <p:cNvSpPr txBox="1"/>
          <p:nvPr/>
        </p:nvSpPr>
        <p:spPr>
          <a:xfrm>
            <a:off x="571500" y="759034"/>
            <a:ext cx="10668000" cy="5539978"/>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Refresher:</a:t>
            </a:r>
          </a:p>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There are many approaches to clustering</a:t>
            </a:r>
            <a:br>
              <a:rPr lang="en-US" sz="2400" dirty="0">
                <a:latin typeface="Avenir Next" panose="020B0503020202020204" pitchFamily="34" charset="0"/>
                <a:ea typeface="MingLiU_HKSCS" panose="02020500000000000000" pitchFamily="18" charset="-120"/>
                <a:cs typeface="Arial" panose="020B0604020202020204" pitchFamily="34" charset="0"/>
              </a:rPr>
            </a:br>
            <a:r>
              <a:rPr lang="en-US" sz="20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(e.g., k-Means, hierarchical, </a:t>
            </a:r>
            <a:r>
              <a:rPr lang="en-US" sz="2000" dirty="0" err="1">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DBScan</a:t>
            </a:r>
            <a:r>
              <a:rPr lang="en-US" sz="20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a:t>
            </a:r>
          </a:p>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Regardless of the approach, we need to specify a distance metric</a:t>
            </a:r>
            <a:br>
              <a:rPr lang="en-US" sz="2400" dirty="0">
                <a:latin typeface="Avenir Next" panose="020B0503020202020204" pitchFamily="34" charset="0"/>
                <a:ea typeface="MingLiU_HKSCS" panose="02020500000000000000" pitchFamily="18" charset="-120"/>
                <a:cs typeface="Arial" panose="020B0604020202020204" pitchFamily="34" charset="0"/>
              </a:rPr>
            </a:br>
            <a:r>
              <a:rPr lang="en-US" sz="20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(e.g., Euclidean, Manhattan)</a:t>
            </a:r>
          </a:p>
          <a:p>
            <a:pPr marL="342900" indent="-342900">
              <a:lnSpc>
                <a:spcPct val="150000"/>
              </a:lnSpc>
              <a:spcBef>
                <a:spcPts val="3000"/>
              </a:spcBef>
              <a:buFont typeface="Arial" panose="020B0604020202020204" pitchFamily="34" charset="0"/>
              <a:buChar char="•"/>
            </a:pPr>
            <a:r>
              <a:rPr lang="en-US" sz="2400" b="1" dirty="0">
                <a:latin typeface="Avenir Next" panose="020B0503020202020204" pitchFamily="34" charset="0"/>
                <a:ea typeface="MingLiU_HKSCS" panose="02020500000000000000" pitchFamily="18" charset="-120"/>
                <a:cs typeface="Arial" panose="020B0604020202020204" pitchFamily="34" charset="0"/>
              </a:rPr>
              <a:t>Performance</a:t>
            </a:r>
            <a:r>
              <a:rPr lang="en-US" sz="2400" dirty="0">
                <a:latin typeface="Avenir Next" panose="020B0503020202020204" pitchFamily="34" charset="0"/>
                <a:ea typeface="MingLiU_HKSCS" panose="02020500000000000000" pitchFamily="18" charset="-120"/>
                <a:cs typeface="Arial" panose="020B0604020202020204" pitchFamily="34" charset="0"/>
              </a:rPr>
              <a:t>: we can measure the intra-cluster and outer-cluster fit (i.e., </a:t>
            </a:r>
            <a:r>
              <a:rPr lang="en-US" sz="2400"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silhouette score</a:t>
            </a:r>
            <a:r>
              <a:rPr lang="en-US" sz="2400" dirty="0">
                <a:latin typeface="Avenir Next" panose="020B0503020202020204" pitchFamily="34" charset="0"/>
                <a:ea typeface="MingLiU_HKSCS" panose="02020500000000000000" pitchFamily="18" charset="-120"/>
                <a:cs typeface="Arial" panose="020B0604020202020204" pitchFamily="34" charset="0"/>
              </a:rPr>
              <a:t>), along with an estimate that compares our clustering to the situation had our data been randomly generated (</a:t>
            </a:r>
            <a:r>
              <a:rPr lang="en-US" sz="2400"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gap statistic</a:t>
            </a:r>
            <a:r>
              <a:rPr lang="en-US" sz="2400" dirty="0">
                <a:latin typeface="Avenir Next" panose="020B0503020202020204" pitchFamily="34" charset="0"/>
                <a:ea typeface="MingLiU_HKSCS" panose="02020500000000000000" pitchFamily="18" charset="-120"/>
                <a:cs typeface="Arial" panose="020B0604020202020204" pitchFamily="34" charset="0"/>
              </a:rPr>
              <a:t>)</a:t>
            </a:r>
          </a:p>
        </p:txBody>
      </p:sp>
    </p:spTree>
    <p:extLst>
      <p:ext uri="{BB962C8B-B14F-4D97-AF65-F5344CB8AC3E}">
        <p14:creationId xmlns:p14="http://schemas.microsoft.com/office/powerpoint/2010/main" val="1925686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309043" y="52920"/>
            <a:ext cx="5573914"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Clustering</a:t>
            </a:r>
          </a:p>
        </p:txBody>
      </p:sp>
      <p:sp>
        <p:nvSpPr>
          <p:cNvPr id="33" name="TextBox 32">
            <a:extLst>
              <a:ext uri="{FF2B5EF4-FFF2-40B4-BE49-F238E27FC236}">
                <a16:creationId xmlns:a16="http://schemas.microsoft.com/office/drawing/2014/main" id="{95D873C4-77F7-E444-8894-EB0BE5B6F609}"/>
              </a:ext>
            </a:extLst>
          </p:cNvPr>
          <p:cNvSpPr txBox="1"/>
          <p:nvPr/>
        </p:nvSpPr>
        <p:spPr>
          <a:xfrm>
            <a:off x="360240" y="687202"/>
            <a:ext cx="10447460" cy="684803"/>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k-Means example:</a:t>
            </a:r>
          </a:p>
        </p:txBody>
      </p:sp>
      <p:pic>
        <p:nvPicPr>
          <p:cNvPr id="2" name="Picture 1">
            <a:extLst>
              <a:ext uri="{FF2B5EF4-FFF2-40B4-BE49-F238E27FC236}">
                <a16:creationId xmlns:a16="http://schemas.microsoft.com/office/drawing/2014/main" id="{E43DC636-1D04-914B-8A7D-F06A9887D1DF}"/>
              </a:ext>
            </a:extLst>
          </p:cNvPr>
          <p:cNvPicPr>
            <a:picLocks noChangeAspect="1"/>
          </p:cNvPicPr>
          <p:nvPr/>
        </p:nvPicPr>
        <p:blipFill>
          <a:blip r:embed="rId3"/>
          <a:stretch>
            <a:fillRect/>
          </a:stretch>
        </p:blipFill>
        <p:spPr>
          <a:xfrm>
            <a:off x="8371950" y="1491700"/>
            <a:ext cx="3333866" cy="4375699"/>
          </a:xfrm>
          <a:prstGeom prst="rect">
            <a:avLst/>
          </a:prstGeom>
        </p:spPr>
      </p:pic>
      <p:sp>
        <p:nvSpPr>
          <p:cNvPr id="6" name="TextBox 5">
            <a:extLst>
              <a:ext uri="{FF2B5EF4-FFF2-40B4-BE49-F238E27FC236}">
                <a16:creationId xmlns:a16="http://schemas.microsoft.com/office/drawing/2014/main" id="{7D5FC94E-AA39-C441-8F70-DF7168EB04DF}"/>
              </a:ext>
            </a:extLst>
          </p:cNvPr>
          <p:cNvSpPr txBox="1"/>
          <p:nvPr/>
        </p:nvSpPr>
        <p:spPr>
          <a:xfrm>
            <a:off x="8625713" y="6105679"/>
            <a:ext cx="2826340"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Visual Representation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EDCF8F0-9CE8-9940-A645-7D8DC2301CC5}"/>
                  </a:ext>
                </a:extLst>
              </p:cNvPr>
              <p:cNvSpPr txBox="1"/>
              <p:nvPr/>
            </p:nvSpPr>
            <p:spPr>
              <a:xfrm>
                <a:off x="228600" y="1515881"/>
                <a:ext cx="7912100" cy="3264996"/>
              </a:xfrm>
              <a:prstGeom prst="rect">
                <a:avLst/>
              </a:prstGeom>
              <a:noFill/>
            </p:spPr>
            <p:txBody>
              <a:bodyPr wrap="square" rtlCol="0">
                <a:spAutoFit/>
              </a:bodyPr>
              <a:lstStyle/>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Although we are not explicitly using any column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one could imagine that the 3 resulting cluster labels are our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ea typeface="MingLiU_HKSCS" panose="02020500000000000000" pitchFamily="18" charset="-120"/>
                    <a:cs typeface="Arial" panose="020B0604020202020204" pitchFamily="34" charset="0"/>
                  </a:rPr>
                  <a:t>’s (labels being class </a:t>
                </a:r>
                <a:r>
                  <a:rPr lang="en-US" sz="2400"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1</a:t>
                </a:r>
                <a:r>
                  <a:rPr lang="en-US" sz="2400" dirty="0">
                    <a:latin typeface="Avenir Next" panose="020B0503020202020204" pitchFamily="34" charset="0"/>
                    <a:ea typeface="MingLiU_HKSCS" panose="02020500000000000000" pitchFamily="18" charset="-120"/>
                    <a:cs typeface="Arial" panose="020B0604020202020204" pitchFamily="34" charset="0"/>
                  </a:rPr>
                  <a:t>, </a:t>
                </a:r>
                <a:r>
                  <a:rPr lang="en-US" sz="2400" b="1" dirty="0">
                    <a:solidFill>
                      <a:srgbClr val="00A39A"/>
                    </a:solidFill>
                    <a:latin typeface="Avenir Next" panose="020B0503020202020204" pitchFamily="34" charset="0"/>
                    <a:ea typeface="MingLiU_HKSCS" panose="02020500000000000000" pitchFamily="18" charset="-120"/>
                    <a:cs typeface="Arial" panose="020B0604020202020204" pitchFamily="34" charset="0"/>
                  </a:rPr>
                  <a:t>2</a:t>
                </a:r>
                <a:r>
                  <a:rPr lang="en-US" sz="2400" dirty="0">
                    <a:latin typeface="Avenir Next" panose="020B0503020202020204" pitchFamily="34" charset="0"/>
                    <a:ea typeface="MingLiU_HKSCS" panose="02020500000000000000" pitchFamily="18" charset="-120"/>
                    <a:cs typeface="Arial" panose="020B0604020202020204" pitchFamily="34" charset="0"/>
                  </a:rPr>
                  <a:t>, and </a:t>
                </a:r>
                <a:r>
                  <a:rPr lang="en-US" sz="2400" b="1" dirty="0">
                    <a:solidFill>
                      <a:schemeClr val="accent4">
                        <a:lumMod val="75000"/>
                      </a:schemeClr>
                    </a:solidFill>
                    <a:latin typeface="Avenir Next" panose="020B0503020202020204" pitchFamily="34" charset="0"/>
                    <a:ea typeface="MingLiU_HKSCS" panose="02020500000000000000" pitchFamily="18" charset="-120"/>
                    <a:cs typeface="Arial" panose="020B0604020202020204" pitchFamily="34" charset="0"/>
                  </a:rPr>
                  <a:t>3</a:t>
                </a:r>
                <a:r>
                  <a:rPr lang="en-US" sz="2400" dirty="0">
                    <a:latin typeface="Avenir Next" panose="020B0503020202020204" pitchFamily="34" charset="0"/>
                    <a:ea typeface="MingLiU_HKSCS" panose="02020500000000000000" pitchFamily="18" charset="-120"/>
                    <a:cs typeface="Arial" panose="020B0604020202020204" pitchFamily="34" charset="0"/>
                  </a:rPr>
                  <a:t>)</a:t>
                </a:r>
              </a:p>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Of course, we do not know these class labels ahead of time, as clustering is an </a:t>
                </a:r>
                <a:r>
                  <a:rPr lang="en-US" sz="2400" u="sng" dirty="0">
                    <a:latin typeface="Avenir Next" panose="020B0503020202020204" pitchFamily="34" charset="0"/>
                    <a:ea typeface="MingLiU_HKSCS" panose="02020500000000000000" pitchFamily="18" charset="-120"/>
                    <a:cs typeface="Arial" panose="020B0604020202020204" pitchFamily="34" charset="0"/>
                  </a:rPr>
                  <a:t>unsupervised model</a:t>
                </a:r>
              </a:p>
            </p:txBody>
          </p:sp>
        </mc:Choice>
        <mc:Fallback xmlns="">
          <p:sp>
            <p:nvSpPr>
              <p:cNvPr id="7" name="TextBox 6">
                <a:extLst>
                  <a:ext uri="{FF2B5EF4-FFF2-40B4-BE49-F238E27FC236}">
                    <a16:creationId xmlns:a16="http://schemas.microsoft.com/office/drawing/2014/main" id="{1EDCF8F0-9CE8-9940-A645-7D8DC2301CC5}"/>
                  </a:ext>
                </a:extLst>
              </p:cNvPr>
              <p:cNvSpPr txBox="1">
                <a:spLocks noRot="1" noChangeAspect="1" noMove="1" noResize="1" noEditPoints="1" noAdjustHandles="1" noChangeArrowheads="1" noChangeShapeType="1" noTextEdit="1"/>
              </p:cNvSpPr>
              <p:nvPr/>
            </p:nvSpPr>
            <p:spPr>
              <a:xfrm>
                <a:off x="228600" y="1515881"/>
                <a:ext cx="7912100" cy="3264996"/>
              </a:xfrm>
              <a:prstGeom prst="rect">
                <a:avLst/>
              </a:prstGeom>
              <a:blipFill>
                <a:blip r:embed="rId4"/>
                <a:stretch>
                  <a:fillRect l="-962" b="-3488"/>
                </a:stretch>
              </a:blipFill>
            </p:spPr>
            <p:txBody>
              <a:bodyPr/>
              <a:lstStyle/>
              <a:p>
                <a:r>
                  <a:rPr lang="en-US">
                    <a:noFill/>
                  </a:rPr>
                  <a:t> </a:t>
                </a:r>
              </a:p>
            </p:txBody>
          </p:sp>
        </mc:Fallback>
      </mc:AlternateContent>
    </p:spTree>
    <p:extLst>
      <p:ext uri="{BB962C8B-B14F-4D97-AF65-F5344CB8AC3E}">
        <p14:creationId xmlns:p14="http://schemas.microsoft.com/office/powerpoint/2010/main" val="18648555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309043" y="52920"/>
            <a:ext cx="5573914"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Clustering</a:t>
            </a:r>
          </a:p>
        </p:txBody>
      </p:sp>
      <p:sp>
        <p:nvSpPr>
          <p:cNvPr id="33" name="TextBox 32">
            <a:extLst>
              <a:ext uri="{FF2B5EF4-FFF2-40B4-BE49-F238E27FC236}">
                <a16:creationId xmlns:a16="http://schemas.microsoft.com/office/drawing/2014/main" id="{95D873C4-77F7-E444-8894-EB0BE5B6F609}"/>
              </a:ext>
            </a:extLst>
          </p:cNvPr>
          <p:cNvSpPr txBox="1"/>
          <p:nvPr/>
        </p:nvSpPr>
        <p:spPr>
          <a:xfrm>
            <a:off x="360240" y="687202"/>
            <a:ext cx="10447460" cy="684803"/>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k-Means example:</a:t>
            </a:r>
          </a:p>
        </p:txBody>
      </p:sp>
      <p:pic>
        <p:nvPicPr>
          <p:cNvPr id="2" name="Picture 1">
            <a:extLst>
              <a:ext uri="{FF2B5EF4-FFF2-40B4-BE49-F238E27FC236}">
                <a16:creationId xmlns:a16="http://schemas.microsoft.com/office/drawing/2014/main" id="{E43DC636-1D04-914B-8A7D-F06A9887D1DF}"/>
              </a:ext>
            </a:extLst>
          </p:cNvPr>
          <p:cNvPicPr>
            <a:picLocks noChangeAspect="1"/>
          </p:cNvPicPr>
          <p:nvPr/>
        </p:nvPicPr>
        <p:blipFill>
          <a:blip r:embed="rId3"/>
          <a:stretch>
            <a:fillRect/>
          </a:stretch>
        </p:blipFill>
        <p:spPr>
          <a:xfrm>
            <a:off x="8371950" y="1491700"/>
            <a:ext cx="3333866" cy="4375699"/>
          </a:xfrm>
          <a:prstGeom prst="rect">
            <a:avLst/>
          </a:prstGeom>
        </p:spPr>
      </p:pic>
      <p:sp>
        <p:nvSpPr>
          <p:cNvPr id="6" name="TextBox 5">
            <a:extLst>
              <a:ext uri="{FF2B5EF4-FFF2-40B4-BE49-F238E27FC236}">
                <a16:creationId xmlns:a16="http://schemas.microsoft.com/office/drawing/2014/main" id="{7D5FC94E-AA39-C441-8F70-DF7168EB04DF}"/>
              </a:ext>
            </a:extLst>
          </p:cNvPr>
          <p:cNvSpPr txBox="1"/>
          <p:nvPr/>
        </p:nvSpPr>
        <p:spPr>
          <a:xfrm>
            <a:off x="8625713" y="6105679"/>
            <a:ext cx="2826340"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Visual Representation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EDCF8F0-9CE8-9940-A645-7D8DC2301CC5}"/>
                  </a:ext>
                </a:extLst>
              </p:cNvPr>
              <p:cNvSpPr txBox="1"/>
              <p:nvPr/>
            </p:nvSpPr>
            <p:spPr>
              <a:xfrm>
                <a:off x="228600" y="1515881"/>
                <a:ext cx="7912100" cy="4821833"/>
              </a:xfrm>
              <a:prstGeom prst="rect">
                <a:avLst/>
              </a:prstGeom>
              <a:noFill/>
            </p:spPr>
            <p:txBody>
              <a:bodyPr wrap="square" rtlCol="0">
                <a:spAutoFit/>
              </a:bodyPr>
              <a:lstStyle/>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Although we are not explicitly using any column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one could imagine that the 3 resulting cluster labels are our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ea typeface="MingLiU_HKSCS" panose="02020500000000000000" pitchFamily="18" charset="-120"/>
                    <a:cs typeface="Arial" panose="020B0604020202020204" pitchFamily="34" charset="0"/>
                  </a:rPr>
                  <a:t>’s (labels being class </a:t>
                </a:r>
                <a:r>
                  <a:rPr lang="en-US" sz="2400"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1</a:t>
                </a:r>
                <a:r>
                  <a:rPr lang="en-US" sz="2400" dirty="0">
                    <a:latin typeface="Avenir Next" panose="020B0503020202020204" pitchFamily="34" charset="0"/>
                    <a:ea typeface="MingLiU_HKSCS" panose="02020500000000000000" pitchFamily="18" charset="-120"/>
                    <a:cs typeface="Arial" panose="020B0604020202020204" pitchFamily="34" charset="0"/>
                  </a:rPr>
                  <a:t>, </a:t>
                </a:r>
                <a:r>
                  <a:rPr lang="en-US" sz="2400" b="1" dirty="0">
                    <a:solidFill>
                      <a:srgbClr val="00A39A"/>
                    </a:solidFill>
                    <a:latin typeface="Avenir Next" panose="020B0503020202020204" pitchFamily="34" charset="0"/>
                    <a:ea typeface="MingLiU_HKSCS" panose="02020500000000000000" pitchFamily="18" charset="-120"/>
                    <a:cs typeface="Arial" panose="020B0604020202020204" pitchFamily="34" charset="0"/>
                  </a:rPr>
                  <a:t>2</a:t>
                </a:r>
                <a:r>
                  <a:rPr lang="en-US" sz="2400" dirty="0">
                    <a:latin typeface="Avenir Next" panose="020B0503020202020204" pitchFamily="34" charset="0"/>
                    <a:ea typeface="MingLiU_HKSCS" panose="02020500000000000000" pitchFamily="18" charset="-120"/>
                    <a:cs typeface="Arial" panose="020B0604020202020204" pitchFamily="34" charset="0"/>
                  </a:rPr>
                  <a:t>, and </a:t>
                </a:r>
                <a:r>
                  <a:rPr lang="en-US" sz="2400" b="1" dirty="0">
                    <a:solidFill>
                      <a:schemeClr val="accent4">
                        <a:lumMod val="75000"/>
                      </a:schemeClr>
                    </a:solidFill>
                    <a:latin typeface="Avenir Next" panose="020B0503020202020204" pitchFamily="34" charset="0"/>
                    <a:ea typeface="MingLiU_HKSCS" panose="02020500000000000000" pitchFamily="18" charset="-120"/>
                    <a:cs typeface="Arial" panose="020B0604020202020204" pitchFamily="34" charset="0"/>
                  </a:rPr>
                  <a:t>3</a:t>
                </a:r>
                <a:r>
                  <a:rPr lang="en-US" sz="2400" dirty="0">
                    <a:latin typeface="Avenir Next" panose="020B0503020202020204" pitchFamily="34" charset="0"/>
                    <a:ea typeface="MingLiU_HKSCS" panose="02020500000000000000" pitchFamily="18" charset="-120"/>
                    <a:cs typeface="Arial" panose="020B0604020202020204" pitchFamily="34" charset="0"/>
                  </a:rPr>
                  <a:t>)</a:t>
                </a:r>
              </a:p>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Of course, we do not know these class labels ahead of time, as clustering is an </a:t>
                </a:r>
                <a:r>
                  <a:rPr lang="en-US" sz="2400" u="sng" dirty="0">
                    <a:latin typeface="Avenir Next" panose="020B0503020202020204" pitchFamily="34" charset="0"/>
                    <a:ea typeface="MingLiU_HKSCS" panose="02020500000000000000" pitchFamily="18" charset="-120"/>
                    <a:cs typeface="Arial" panose="020B0604020202020204" pitchFamily="34" charset="0"/>
                  </a:rPr>
                  <a:t>unsupervised model</a:t>
                </a:r>
              </a:p>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Yet, one could imagine a narrative whereby our data points were </a:t>
                </a:r>
                <a:r>
                  <a:rPr lang="en-US" sz="2400" b="1" dirty="0">
                    <a:latin typeface="Avenir Next" panose="020B0503020202020204" pitchFamily="34" charset="0"/>
                    <a:ea typeface="MingLiU_HKSCS" panose="02020500000000000000" pitchFamily="18" charset="-120"/>
                    <a:cs typeface="Arial" panose="020B0604020202020204" pitchFamily="34" charset="0"/>
                  </a:rPr>
                  <a:t>generated</a:t>
                </a:r>
                <a:r>
                  <a:rPr lang="en-US" sz="2400" dirty="0">
                    <a:latin typeface="Avenir Next" panose="020B0503020202020204" pitchFamily="34" charset="0"/>
                    <a:ea typeface="MingLiU_HKSCS" panose="02020500000000000000" pitchFamily="18" charset="-120"/>
                    <a:cs typeface="Arial" panose="020B0604020202020204" pitchFamily="34" charset="0"/>
                  </a:rPr>
                  <a:t> by these 3 classes.</a:t>
                </a:r>
              </a:p>
            </p:txBody>
          </p:sp>
        </mc:Choice>
        <mc:Fallback xmlns="">
          <p:sp>
            <p:nvSpPr>
              <p:cNvPr id="7" name="TextBox 6">
                <a:extLst>
                  <a:ext uri="{FF2B5EF4-FFF2-40B4-BE49-F238E27FC236}">
                    <a16:creationId xmlns:a16="http://schemas.microsoft.com/office/drawing/2014/main" id="{1EDCF8F0-9CE8-9940-A645-7D8DC2301CC5}"/>
                  </a:ext>
                </a:extLst>
              </p:cNvPr>
              <p:cNvSpPr txBox="1">
                <a:spLocks noRot="1" noChangeAspect="1" noMove="1" noResize="1" noEditPoints="1" noAdjustHandles="1" noChangeArrowheads="1" noChangeShapeType="1" noTextEdit="1"/>
              </p:cNvSpPr>
              <p:nvPr/>
            </p:nvSpPr>
            <p:spPr>
              <a:xfrm>
                <a:off x="228600" y="1515881"/>
                <a:ext cx="7912100" cy="4821833"/>
              </a:xfrm>
              <a:prstGeom prst="rect">
                <a:avLst/>
              </a:prstGeom>
              <a:blipFill>
                <a:blip r:embed="rId4"/>
                <a:stretch>
                  <a:fillRect l="-962" b="-1837"/>
                </a:stretch>
              </a:blipFill>
            </p:spPr>
            <p:txBody>
              <a:bodyPr/>
              <a:lstStyle/>
              <a:p>
                <a:r>
                  <a:rPr lang="en-US">
                    <a:noFill/>
                  </a:rPr>
                  <a:t> </a:t>
                </a:r>
              </a:p>
            </p:txBody>
          </p:sp>
        </mc:Fallback>
      </mc:AlternateContent>
    </p:spTree>
    <p:extLst>
      <p:ext uri="{BB962C8B-B14F-4D97-AF65-F5344CB8AC3E}">
        <p14:creationId xmlns:p14="http://schemas.microsoft.com/office/powerpoint/2010/main" val="34243586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309043" y="52920"/>
            <a:ext cx="5573914"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Clustering</a:t>
            </a:r>
          </a:p>
        </p:txBody>
      </p:sp>
      <p:sp>
        <p:nvSpPr>
          <p:cNvPr id="33" name="TextBox 32">
            <a:extLst>
              <a:ext uri="{FF2B5EF4-FFF2-40B4-BE49-F238E27FC236}">
                <a16:creationId xmlns:a16="http://schemas.microsoft.com/office/drawing/2014/main" id="{95D873C4-77F7-E444-8894-EB0BE5B6F609}"/>
              </a:ext>
            </a:extLst>
          </p:cNvPr>
          <p:cNvSpPr txBox="1"/>
          <p:nvPr/>
        </p:nvSpPr>
        <p:spPr>
          <a:xfrm>
            <a:off x="360240" y="687202"/>
            <a:ext cx="10447460" cy="684803"/>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k-Means example:</a:t>
            </a:r>
          </a:p>
        </p:txBody>
      </p:sp>
      <p:pic>
        <p:nvPicPr>
          <p:cNvPr id="2" name="Picture 1">
            <a:extLst>
              <a:ext uri="{FF2B5EF4-FFF2-40B4-BE49-F238E27FC236}">
                <a16:creationId xmlns:a16="http://schemas.microsoft.com/office/drawing/2014/main" id="{E43DC636-1D04-914B-8A7D-F06A9887D1DF}"/>
              </a:ext>
            </a:extLst>
          </p:cNvPr>
          <p:cNvPicPr>
            <a:picLocks noChangeAspect="1"/>
          </p:cNvPicPr>
          <p:nvPr/>
        </p:nvPicPr>
        <p:blipFill>
          <a:blip r:embed="rId3"/>
          <a:stretch>
            <a:fillRect/>
          </a:stretch>
        </p:blipFill>
        <p:spPr>
          <a:xfrm>
            <a:off x="8371950" y="1491700"/>
            <a:ext cx="3333866" cy="4375699"/>
          </a:xfrm>
          <a:prstGeom prst="rect">
            <a:avLst/>
          </a:prstGeom>
        </p:spPr>
      </p:pic>
      <p:sp>
        <p:nvSpPr>
          <p:cNvPr id="6" name="TextBox 5">
            <a:extLst>
              <a:ext uri="{FF2B5EF4-FFF2-40B4-BE49-F238E27FC236}">
                <a16:creationId xmlns:a16="http://schemas.microsoft.com/office/drawing/2014/main" id="{7D5FC94E-AA39-C441-8F70-DF7168EB04DF}"/>
              </a:ext>
            </a:extLst>
          </p:cNvPr>
          <p:cNvSpPr txBox="1"/>
          <p:nvPr/>
        </p:nvSpPr>
        <p:spPr>
          <a:xfrm>
            <a:off x="8625713" y="6105679"/>
            <a:ext cx="2826340"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Visual Representation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EDCF8F0-9CE8-9940-A645-7D8DC2301CC5}"/>
                  </a:ext>
                </a:extLst>
              </p:cNvPr>
              <p:cNvSpPr txBox="1"/>
              <p:nvPr/>
            </p:nvSpPr>
            <p:spPr>
              <a:xfrm>
                <a:off x="228600" y="1515881"/>
                <a:ext cx="7912100" cy="4267835"/>
              </a:xfrm>
              <a:prstGeom prst="rect">
                <a:avLst/>
              </a:prstGeom>
              <a:noFill/>
            </p:spPr>
            <p:txBody>
              <a:bodyPr wrap="square" rtlCol="0">
                <a:spAutoFit/>
              </a:bodyPr>
              <a:lstStyle/>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That is, we are flipping the modelling process on its head; instead of doing our traditional </a:t>
                </a:r>
                <a:r>
                  <a:rPr lang="en-US" sz="2400" u="sng" dirty="0">
                    <a:latin typeface="Avenir Next" panose="020B0503020202020204" pitchFamily="34" charset="0"/>
                    <a:ea typeface="MingLiU_HKSCS" panose="02020500000000000000" pitchFamily="18" charset="-120"/>
                    <a:cs typeface="Arial" panose="020B0604020202020204" pitchFamily="34" charset="0"/>
                  </a:rPr>
                  <a:t>supervised modelling</a:t>
                </a:r>
                <a:r>
                  <a:rPr lang="en-US" sz="2400" dirty="0">
                    <a:latin typeface="Avenir Next" panose="020B0503020202020204" pitchFamily="34" charset="0"/>
                    <a:ea typeface="MingLiU_HKSCS" panose="02020500000000000000" pitchFamily="18" charset="-120"/>
                    <a:cs typeface="Arial" panose="020B0604020202020204" pitchFamily="34" charset="0"/>
                  </a:rPr>
                  <a:t> approach of trying to estimate </a:t>
                </a:r>
                <a14:m>
                  <m:oMath xmlns:m="http://schemas.openxmlformats.org/officeDocument/2006/math">
                    <m:r>
                      <m:rPr>
                        <m:sty m:val="p"/>
                      </m:rPr>
                      <a:rPr lang="en-US" sz="2400" b="0" i="0" dirty="0" smtClean="0">
                        <a:solidFill>
                          <a:schemeClr val="tx1"/>
                        </a:solidFill>
                        <a:latin typeface="Cambria Math" panose="02040503050406030204" pitchFamily="18" charset="0"/>
                      </a:rPr>
                      <m:t>P</m:t>
                    </m:r>
                    <m:d>
                      <m:dPr>
                        <m:ctrlPr>
                          <a:rPr lang="en-US" sz="2400" b="0" i="1" dirty="0" smtClean="0">
                            <a:solidFill>
                              <a:schemeClr val="tx1"/>
                            </a:solidFill>
                            <a:latin typeface="Cambria Math" panose="02040503050406030204" pitchFamily="18" charset="0"/>
                          </a:rPr>
                        </m:ctrlPr>
                      </m:dPr>
                      <m:e>
                        <m:r>
                          <a:rPr lang="en-US" sz="2400" b="1" i="1" dirty="0" smtClean="0">
                            <a:solidFill>
                              <a:schemeClr val="accent1">
                                <a:lumMod val="75000"/>
                              </a:schemeClr>
                            </a:solidFill>
                            <a:latin typeface="Cambria Math" panose="02040503050406030204" pitchFamily="18" charset="0"/>
                          </a:rPr>
                          <m:t>𝒀</m:t>
                        </m:r>
                      </m:e>
                      <m:e>
                        <m:r>
                          <a:rPr lang="en-US" sz="2400" b="1" i="1" dirty="0" smtClean="0">
                            <a:solidFill>
                              <a:schemeClr val="accent1">
                                <a:lumMod val="75000"/>
                              </a:schemeClr>
                            </a:solidFill>
                            <a:latin typeface="Cambria Math" panose="02040503050406030204" pitchFamily="18" charset="0"/>
                          </a:rPr>
                          <m:t>𝑿</m:t>
                        </m:r>
                      </m:e>
                    </m:d>
                    <m:r>
                      <a:rPr lang="en-US" sz="2400" b="1" i="1" dirty="0" smtClean="0">
                        <a:solidFill>
                          <a:schemeClr val="tx1"/>
                        </a:solidFill>
                        <a:latin typeface="Cambria Math" panose="02040503050406030204" pitchFamily="18"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800100" lvl="1"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Imagine centroids for each of the 3 clusters </a:t>
                </a:r>
                <a14:m>
                  <m:oMath xmlns:m="http://schemas.openxmlformats.org/officeDocument/2006/math">
                    <m:sSub>
                      <m:sSubPr>
                        <m:ctrlPr>
                          <a:rPr lang="en-US" sz="2400" b="1" i="1" dirty="0" smtClean="0">
                            <a:solidFill>
                              <a:schemeClr val="accent1">
                                <a:lumMod val="75000"/>
                              </a:schemeClr>
                            </a:solidFill>
                            <a:latin typeface="Cambria Math" panose="02040503050406030204" pitchFamily="18" charset="0"/>
                          </a:rPr>
                        </m:ctrlPr>
                      </m:sSubPr>
                      <m:e>
                        <m:r>
                          <a:rPr lang="en-US" sz="2400" b="1" i="1" dirty="0" smtClean="0">
                            <a:solidFill>
                              <a:schemeClr val="accent1">
                                <a:lumMod val="75000"/>
                              </a:schemeClr>
                            </a:solidFill>
                            <a:latin typeface="Cambria Math" panose="02040503050406030204" pitchFamily="18" charset="0"/>
                          </a:rPr>
                          <m:t>𝒀</m:t>
                        </m:r>
                      </m:e>
                      <m:sub>
                        <m:r>
                          <a:rPr lang="en-US" sz="2400" b="1" i="1" dirty="0" smtClean="0">
                            <a:solidFill>
                              <a:schemeClr val="accent1">
                                <a:lumMod val="75000"/>
                              </a:schemeClr>
                            </a:solidFill>
                            <a:latin typeface="Cambria Math" panose="02040503050406030204" pitchFamily="18" charset="0"/>
                          </a:rPr>
                          <m:t>𝒊</m:t>
                        </m:r>
                      </m:sub>
                    </m:sSub>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We assert that the data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were generated from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800100" lvl="1"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We can estimate the joint probability of </a:t>
                </a:r>
                <a14:m>
                  <m:oMath xmlns:m="http://schemas.openxmlformats.org/officeDocument/2006/math">
                    <m:r>
                      <m:rPr>
                        <m:sty m:val="p"/>
                      </m:rPr>
                      <a:rPr lang="en-US" sz="2400" b="0" i="0" dirty="0" smtClean="0">
                        <a:solidFill>
                          <a:schemeClr val="tx1"/>
                        </a:solidFill>
                        <a:latin typeface="Cambria Math" panose="02040503050406030204" pitchFamily="18" charset="0"/>
                      </a:rPr>
                      <m:t>P</m:t>
                    </m:r>
                    <m:r>
                      <a:rPr lang="en-US" sz="2400" b="0" i="0"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tx1"/>
                        </a:solidFill>
                        <a:latin typeface="Cambria Math" panose="02040503050406030204" pitchFamily="18" charset="0"/>
                      </a:rPr>
                      <m:t>)</m:t>
                    </m:r>
                  </m:oMath>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7" name="TextBox 6">
                <a:extLst>
                  <a:ext uri="{FF2B5EF4-FFF2-40B4-BE49-F238E27FC236}">
                    <a16:creationId xmlns:a16="http://schemas.microsoft.com/office/drawing/2014/main" id="{1EDCF8F0-9CE8-9940-A645-7D8DC2301CC5}"/>
                  </a:ext>
                </a:extLst>
              </p:cNvPr>
              <p:cNvSpPr txBox="1">
                <a:spLocks noRot="1" noChangeAspect="1" noMove="1" noResize="1" noEditPoints="1" noAdjustHandles="1" noChangeArrowheads="1" noChangeShapeType="1" noTextEdit="1"/>
              </p:cNvSpPr>
              <p:nvPr/>
            </p:nvSpPr>
            <p:spPr>
              <a:xfrm>
                <a:off x="228600" y="1515881"/>
                <a:ext cx="7912100" cy="4267835"/>
              </a:xfrm>
              <a:prstGeom prst="rect">
                <a:avLst/>
              </a:prstGeom>
              <a:blipFill>
                <a:blip r:embed="rId4"/>
                <a:stretch>
                  <a:fillRect l="-962" b="-2374"/>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F9A51754-C190-7544-B9D0-87F03C8B19A1}"/>
              </a:ext>
            </a:extLst>
          </p:cNvPr>
          <p:cNvSpPr/>
          <p:nvPr/>
        </p:nvSpPr>
        <p:spPr>
          <a:xfrm>
            <a:off x="9655838" y="21140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1</a:t>
            </a:r>
            <a:endParaRPr lang="en-US" sz="3200" dirty="0"/>
          </a:p>
        </p:txBody>
      </p:sp>
      <p:sp>
        <p:nvSpPr>
          <p:cNvPr id="9" name="Rectangle 8">
            <a:extLst>
              <a:ext uri="{FF2B5EF4-FFF2-40B4-BE49-F238E27FC236}">
                <a16:creationId xmlns:a16="http://schemas.microsoft.com/office/drawing/2014/main" id="{C1493475-6E20-EB42-88A1-FFAFD5B03141}"/>
              </a:ext>
            </a:extLst>
          </p:cNvPr>
          <p:cNvSpPr/>
          <p:nvPr/>
        </p:nvSpPr>
        <p:spPr>
          <a:xfrm>
            <a:off x="9729652" y="43873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2</a:t>
            </a:r>
            <a:endParaRPr lang="en-US" sz="3200" dirty="0"/>
          </a:p>
        </p:txBody>
      </p:sp>
      <p:sp>
        <p:nvSpPr>
          <p:cNvPr id="10" name="Rectangle 9">
            <a:extLst>
              <a:ext uri="{FF2B5EF4-FFF2-40B4-BE49-F238E27FC236}">
                <a16:creationId xmlns:a16="http://schemas.microsoft.com/office/drawing/2014/main" id="{526A2E02-8CD9-C547-A91A-933B59E14ECE}"/>
              </a:ext>
            </a:extLst>
          </p:cNvPr>
          <p:cNvSpPr/>
          <p:nvPr/>
        </p:nvSpPr>
        <p:spPr>
          <a:xfrm>
            <a:off x="10621038" y="41206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3</a:t>
            </a:r>
            <a:endParaRPr lang="en-US" sz="3200" dirty="0"/>
          </a:p>
        </p:txBody>
      </p:sp>
    </p:spTree>
    <p:extLst>
      <p:ext uri="{BB962C8B-B14F-4D97-AF65-F5344CB8AC3E}">
        <p14:creationId xmlns:p14="http://schemas.microsoft.com/office/powerpoint/2010/main" val="34469009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309043" y="52920"/>
            <a:ext cx="5573914"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Clustering</a:t>
            </a:r>
          </a:p>
        </p:txBody>
      </p:sp>
      <p:sp>
        <p:nvSpPr>
          <p:cNvPr id="33" name="TextBox 32">
            <a:extLst>
              <a:ext uri="{FF2B5EF4-FFF2-40B4-BE49-F238E27FC236}">
                <a16:creationId xmlns:a16="http://schemas.microsoft.com/office/drawing/2014/main" id="{95D873C4-77F7-E444-8894-EB0BE5B6F609}"/>
              </a:ext>
            </a:extLst>
          </p:cNvPr>
          <p:cNvSpPr txBox="1"/>
          <p:nvPr/>
        </p:nvSpPr>
        <p:spPr>
          <a:xfrm>
            <a:off x="360240" y="687202"/>
            <a:ext cx="10447460" cy="684803"/>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k-Means example:</a:t>
            </a:r>
          </a:p>
        </p:txBody>
      </p:sp>
      <p:pic>
        <p:nvPicPr>
          <p:cNvPr id="2" name="Picture 1">
            <a:extLst>
              <a:ext uri="{FF2B5EF4-FFF2-40B4-BE49-F238E27FC236}">
                <a16:creationId xmlns:a16="http://schemas.microsoft.com/office/drawing/2014/main" id="{E43DC636-1D04-914B-8A7D-F06A9887D1DF}"/>
              </a:ext>
            </a:extLst>
          </p:cNvPr>
          <p:cNvPicPr>
            <a:picLocks noChangeAspect="1"/>
          </p:cNvPicPr>
          <p:nvPr/>
        </p:nvPicPr>
        <p:blipFill>
          <a:blip r:embed="rId3"/>
          <a:stretch>
            <a:fillRect/>
          </a:stretch>
        </p:blipFill>
        <p:spPr>
          <a:xfrm>
            <a:off x="8371950" y="1491700"/>
            <a:ext cx="3333866" cy="4375699"/>
          </a:xfrm>
          <a:prstGeom prst="rect">
            <a:avLst/>
          </a:prstGeom>
        </p:spPr>
      </p:pic>
      <p:sp>
        <p:nvSpPr>
          <p:cNvPr id="6" name="TextBox 5">
            <a:extLst>
              <a:ext uri="{FF2B5EF4-FFF2-40B4-BE49-F238E27FC236}">
                <a16:creationId xmlns:a16="http://schemas.microsoft.com/office/drawing/2014/main" id="{7D5FC94E-AA39-C441-8F70-DF7168EB04DF}"/>
              </a:ext>
            </a:extLst>
          </p:cNvPr>
          <p:cNvSpPr txBox="1"/>
          <p:nvPr/>
        </p:nvSpPr>
        <p:spPr>
          <a:xfrm>
            <a:off x="8625713" y="6105679"/>
            <a:ext cx="2826340"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Visual Representation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EDCF8F0-9CE8-9940-A645-7D8DC2301CC5}"/>
                  </a:ext>
                </a:extLst>
              </p:cNvPr>
              <p:cNvSpPr txBox="1"/>
              <p:nvPr/>
            </p:nvSpPr>
            <p:spPr>
              <a:xfrm>
                <a:off x="228600" y="1515881"/>
                <a:ext cx="7912100" cy="4267835"/>
              </a:xfrm>
              <a:prstGeom prst="rect">
                <a:avLst/>
              </a:prstGeom>
              <a:noFill/>
            </p:spPr>
            <p:txBody>
              <a:bodyPr wrap="square" rtlCol="0">
                <a:spAutoFit/>
              </a:bodyPr>
              <a:lstStyle/>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That is, we are flipping the modelling process on its head; instead of doing our traditional </a:t>
                </a:r>
                <a:r>
                  <a:rPr lang="en-US" sz="2400" u="sng" dirty="0">
                    <a:latin typeface="Avenir Next" panose="020B0503020202020204" pitchFamily="34" charset="0"/>
                    <a:ea typeface="MingLiU_HKSCS" panose="02020500000000000000" pitchFamily="18" charset="-120"/>
                    <a:cs typeface="Arial" panose="020B0604020202020204" pitchFamily="34" charset="0"/>
                  </a:rPr>
                  <a:t>supervised modelling</a:t>
                </a:r>
                <a:r>
                  <a:rPr lang="en-US" sz="2400" dirty="0">
                    <a:latin typeface="Avenir Next" panose="020B0503020202020204" pitchFamily="34" charset="0"/>
                    <a:ea typeface="MingLiU_HKSCS" panose="02020500000000000000" pitchFamily="18" charset="-120"/>
                    <a:cs typeface="Arial" panose="020B0604020202020204" pitchFamily="34" charset="0"/>
                  </a:rPr>
                  <a:t> approach of trying to estimate </a:t>
                </a:r>
                <a14:m>
                  <m:oMath xmlns:m="http://schemas.openxmlformats.org/officeDocument/2006/math">
                    <m:r>
                      <m:rPr>
                        <m:sty m:val="p"/>
                      </m:rPr>
                      <a:rPr lang="en-US" sz="2400" b="0" i="0" dirty="0" smtClean="0">
                        <a:solidFill>
                          <a:schemeClr val="tx1"/>
                        </a:solidFill>
                        <a:latin typeface="Cambria Math" panose="02040503050406030204" pitchFamily="18" charset="0"/>
                      </a:rPr>
                      <m:t>P</m:t>
                    </m:r>
                    <m:r>
                      <a:rPr lang="en-US" sz="2400" b="0" i="0"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tx1"/>
                        </a:solidFill>
                        <a:latin typeface="Cambria Math" panose="02040503050406030204" pitchFamily="18"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800100" lvl="1"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Imagine centroids for each of the 3 clusters </a:t>
                </a:r>
                <a14:m>
                  <m:oMath xmlns:m="http://schemas.openxmlformats.org/officeDocument/2006/math">
                    <m:sSub>
                      <m:sSubPr>
                        <m:ctrlPr>
                          <a:rPr lang="en-US" sz="2400" b="1" i="1" dirty="0" smtClean="0">
                            <a:solidFill>
                              <a:schemeClr val="accent1">
                                <a:lumMod val="75000"/>
                              </a:schemeClr>
                            </a:solidFill>
                            <a:latin typeface="Cambria Math" panose="02040503050406030204" pitchFamily="18" charset="0"/>
                          </a:rPr>
                        </m:ctrlPr>
                      </m:sSubPr>
                      <m:e>
                        <m:r>
                          <a:rPr lang="en-US" sz="2400" b="1" i="1" dirty="0" smtClean="0">
                            <a:solidFill>
                              <a:schemeClr val="accent1">
                                <a:lumMod val="75000"/>
                              </a:schemeClr>
                            </a:solidFill>
                            <a:latin typeface="Cambria Math" panose="02040503050406030204" pitchFamily="18" charset="0"/>
                          </a:rPr>
                          <m:t>𝒀</m:t>
                        </m:r>
                      </m:e>
                      <m:sub>
                        <m:r>
                          <a:rPr lang="en-US" sz="2400" b="1" i="1" dirty="0" smtClean="0">
                            <a:solidFill>
                              <a:schemeClr val="accent1">
                                <a:lumMod val="75000"/>
                              </a:schemeClr>
                            </a:solidFill>
                            <a:latin typeface="Cambria Math" panose="02040503050406030204" pitchFamily="18" charset="0"/>
                          </a:rPr>
                          <m:t>𝒊</m:t>
                        </m:r>
                      </m:sub>
                    </m:sSub>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We assert that the data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were generated from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oMath>
                </a14:m>
                <a:endParaRPr lang="en-US" sz="2400" b="1" dirty="0">
                  <a:solidFill>
                    <a:schemeClr val="accent1">
                      <a:lumMod val="75000"/>
                    </a:schemeClr>
                  </a:solidFill>
                  <a:latin typeface="Avenir Next" panose="020B0503020202020204" pitchFamily="34" charset="0"/>
                </a:endParaRPr>
              </a:p>
              <a:p>
                <a:pPr marL="800100" lvl="1"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We can estimate the joint probability of </a:t>
                </a:r>
                <a14:m>
                  <m:oMath xmlns:m="http://schemas.openxmlformats.org/officeDocument/2006/math">
                    <m:r>
                      <m:rPr>
                        <m:sty m:val="p"/>
                      </m:rPr>
                      <a:rPr lang="en-US" sz="2400" b="0" i="0" dirty="0" smtClean="0">
                        <a:solidFill>
                          <a:schemeClr val="tx1"/>
                        </a:solidFill>
                        <a:latin typeface="Cambria Math" panose="02040503050406030204" pitchFamily="18" charset="0"/>
                      </a:rPr>
                      <m:t>P</m:t>
                    </m:r>
                    <m:r>
                      <a:rPr lang="en-US" sz="2400" b="0" i="0"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tx1"/>
                        </a:solidFill>
                        <a:latin typeface="Cambria Math" panose="02040503050406030204" pitchFamily="18" charset="0"/>
                      </a:rPr>
                      <m:t>)</m:t>
                    </m:r>
                  </m:oMath>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7" name="TextBox 6">
                <a:extLst>
                  <a:ext uri="{FF2B5EF4-FFF2-40B4-BE49-F238E27FC236}">
                    <a16:creationId xmlns:a16="http://schemas.microsoft.com/office/drawing/2014/main" id="{1EDCF8F0-9CE8-9940-A645-7D8DC2301CC5}"/>
                  </a:ext>
                </a:extLst>
              </p:cNvPr>
              <p:cNvSpPr txBox="1">
                <a:spLocks noRot="1" noChangeAspect="1" noMove="1" noResize="1" noEditPoints="1" noAdjustHandles="1" noChangeArrowheads="1" noChangeShapeType="1" noTextEdit="1"/>
              </p:cNvSpPr>
              <p:nvPr/>
            </p:nvSpPr>
            <p:spPr>
              <a:xfrm>
                <a:off x="228600" y="1515881"/>
                <a:ext cx="7912100" cy="4267835"/>
              </a:xfrm>
              <a:prstGeom prst="rect">
                <a:avLst/>
              </a:prstGeom>
              <a:blipFill>
                <a:blip r:embed="rId4"/>
                <a:stretch>
                  <a:fillRect l="-962" b="-2374"/>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F9A51754-C190-7544-B9D0-87F03C8B19A1}"/>
              </a:ext>
            </a:extLst>
          </p:cNvPr>
          <p:cNvSpPr/>
          <p:nvPr/>
        </p:nvSpPr>
        <p:spPr>
          <a:xfrm>
            <a:off x="9655838" y="21140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1</a:t>
            </a:r>
            <a:endParaRPr lang="en-US" sz="3200" dirty="0"/>
          </a:p>
        </p:txBody>
      </p:sp>
      <p:sp>
        <p:nvSpPr>
          <p:cNvPr id="9" name="Rectangle 8">
            <a:extLst>
              <a:ext uri="{FF2B5EF4-FFF2-40B4-BE49-F238E27FC236}">
                <a16:creationId xmlns:a16="http://schemas.microsoft.com/office/drawing/2014/main" id="{C1493475-6E20-EB42-88A1-FFAFD5B03141}"/>
              </a:ext>
            </a:extLst>
          </p:cNvPr>
          <p:cNvSpPr/>
          <p:nvPr/>
        </p:nvSpPr>
        <p:spPr>
          <a:xfrm>
            <a:off x="9729652" y="43873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2</a:t>
            </a:r>
            <a:endParaRPr lang="en-US" sz="3200" dirty="0"/>
          </a:p>
        </p:txBody>
      </p:sp>
      <p:sp>
        <p:nvSpPr>
          <p:cNvPr id="10" name="Rectangle 9">
            <a:extLst>
              <a:ext uri="{FF2B5EF4-FFF2-40B4-BE49-F238E27FC236}">
                <a16:creationId xmlns:a16="http://schemas.microsoft.com/office/drawing/2014/main" id="{526A2E02-8CD9-C547-A91A-933B59E14ECE}"/>
              </a:ext>
            </a:extLst>
          </p:cNvPr>
          <p:cNvSpPr/>
          <p:nvPr/>
        </p:nvSpPr>
        <p:spPr>
          <a:xfrm>
            <a:off x="10621038" y="41206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3</a:t>
            </a:r>
            <a:endParaRPr lang="en-US" sz="3200" dirty="0"/>
          </a:p>
        </p:txBody>
      </p:sp>
      <p:sp>
        <p:nvSpPr>
          <p:cNvPr id="13" name="Rectangle 12">
            <a:extLst>
              <a:ext uri="{FF2B5EF4-FFF2-40B4-BE49-F238E27FC236}">
                <a16:creationId xmlns:a16="http://schemas.microsoft.com/office/drawing/2014/main" id="{7D22FB30-875C-4D4D-AD42-5168F37FF036}"/>
              </a:ext>
            </a:extLst>
          </p:cNvPr>
          <p:cNvSpPr/>
          <p:nvPr/>
        </p:nvSpPr>
        <p:spPr>
          <a:xfrm>
            <a:off x="0" y="1355540"/>
            <a:ext cx="8140700" cy="3324181"/>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ular Callout 1">
            <a:extLst>
              <a:ext uri="{FF2B5EF4-FFF2-40B4-BE49-F238E27FC236}">
                <a16:creationId xmlns:a16="http://schemas.microsoft.com/office/drawing/2014/main" id="{53C6BB4E-7B85-C442-8A9B-2E65A8EB55E7}"/>
              </a:ext>
            </a:extLst>
          </p:cNvPr>
          <p:cNvSpPr/>
          <p:nvPr/>
        </p:nvSpPr>
        <p:spPr>
          <a:xfrm flipH="1">
            <a:off x="329748" y="1569299"/>
            <a:ext cx="7545396" cy="3662419"/>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2196345" y="2209841"/>
                </a:lnTo>
                <a:lnTo>
                  <a:pt x="1741524" y="2548105"/>
                </a:lnTo>
                <a:lnTo>
                  <a:pt x="1533749" y="2175338"/>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D3FEF8F-D0F2-4644-B31A-1C9A0928B10F}"/>
                  </a:ext>
                </a:extLst>
              </p:cNvPr>
              <p:cNvSpPr txBox="1"/>
              <p:nvPr/>
            </p:nvSpPr>
            <p:spPr>
              <a:xfrm flipH="1">
                <a:off x="565756" y="1791791"/>
                <a:ext cx="7073380" cy="2621230"/>
              </a:xfrm>
              <a:prstGeom prst="rect">
                <a:avLst/>
              </a:prstGeom>
              <a:noFill/>
            </p:spPr>
            <p:txBody>
              <a:bodyPr wrap="square" rtlCol="0">
                <a:spAutoFit/>
              </a:bodyPr>
              <a:lstStyle/>
              <a:p>
                <a:pPr>
                  <a:lnSpc>
                    <a:spcPts val="4000"/>
                  </a:lnSpc>
                </a:pPr>
                <a:r>
                  <a:rPr lang="en-US" sz="2400" dirty="0">
                    <a:latin typeface="Avenir Next" panose="020B0503020202020204" pitchFamily="34" charset="0"/>
                  </a:rPr>
                  <a:t>Assuming our data was </a:t>
                </a:r>
                <a:r>
                  <a:rPr lang="en-US" sz="2400" b="1" dirty="0">
                    <a:latin typeface="Avenir Next" panose="020B0503020202020204" pitchFamily="34" charset="0"/>
                  </a:rPr>
                  <a:t>generated</a:t>
                </a:r>
                <a:r>
                  <a:rPr lang="en-US" sz="2400" dirty="0">
                    <a:latin typeface="Avenir Next" panose="020B0503020202020204" pitchFamily="34" charset="0"/>
                  </a:rPr>
                  <a:t> from Gaussians centered at 3 centroids, we can estimate the probability of the current situation – that the data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rPr>
                  <a:t>exists and has the following class labels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rPr>
                  <a:t>. This is a </a:t>
                </a:r>
                <a:r>
                  <a:rPr lang="en-US" sz="2400" b="1" dirty="0">
                    <a:latin typeface="Avenir Next" panose="020B0503020202020204" pitchFamily="34" charset="0"/>
                  </a:rPr>
                  <a:t>generative</a:t>
                </a:r>
                <a:r>
                  <a:rPr lang="en-US" sz="2400" dirty="0">
                    <a:latin typeface="Avenir Next" panose="020B0503020202020204" pitchFamily="34" charset="0"/>
                  </a:rPr>
                  <a:t> model.</a:t>
                </a:r>
                <a:endParaRPr lang="en-US" sz="2400" dirty="0"/>
              </a:p>
            </p:txBody>
          </p:sp>
        </mc:Choice>
        <mc:Fallback xmlns="">
          <p:sp>
            <p:nvSpPr>
              <p:cNvPr id="12" name="TextBox 11">
                <a:extLst>
                  <a:ext uri="{FF2B5EF4-FFF2-40B4-BE49-F238E27FC236}">
                    <a16:creationId xmlns:a16="http://schemas.microsoft.com/office/drawing/2014/main" id="{FD3FEF8F-D0F2-4644-B31A-1C9A0928B10F}"/>
                  </a:ext>
                </a:extLst>
              </p:cNvPr>
              <p:cNvSpPr txBox="1">
                <a:spLocks noRot="1" noChangeAspect="1" noMove="1" noResize="1" noEditPoints="1" noAdjustHandles="1" noChangeArrowheads="1" noChangeShapeType="1" noTextEdit="1"/>
              </p:cNvSpPr>
              <p:nvPr/>
            </p:nvSpPr>
            <p:spPr>
              <a:xfrm flipH="1">
                <a:off x="565756" y="1791791"/>
                <a:ext cx="7073380" cy="2621230"/>
              </a:xfrm>
              <a:prstGeom prst="rect">
                <a:avLst/>
              </a:prstGeom>
              <a:blipFill>
                <a:blip r:embed="rId5"/>
                <a:stretch>
                  <a:fillRect l="-1434" b="-4831"/>
                </a:stretch>
              </a:blipFill>
            </p:spPr>
            <p:txBody>
              <a:bodyPr/>
              <a:lstStyle/>
              <a:p>
                <a:r>
                  <a:rPr lang="en-US">
                    <a:noFill/>
                  </a:rPr>
                  <a:t> </a:t>
                </a:r>
              </a:p>
            </p:txBody>
          </p:sp>
        </mc:Fallback>
      </mc:AlternateContent>
    </p:spTree>
    <p:extLst>
      <p:ext uri="{BB962C8B-B14F-4D97-AF65-F5344CB8AC3E}">
        <p14:creationId xmlns:p14="http://schemas.microsoft.com/office/powerpoint/2010/main" val="39711609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309043" y="52920"/>
            <a:ext cx="5573914"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Clustering</a:t>
            </a:r>
          </a:p>
        </p:txBody>
      </p:sp>
      <p:sp>
        <p:nvSpPr>
          <p:cNvPr id="33" name="TextBox 32">
            <a:extLst>
              <a:ext uri="{FF2B5EF4-FFF2-40B4-BE49-F238E27FC236}">
                <a16:creationId xmlns:a16="http://schemas.microsoft.com/office/drawing/2014/main" id="{95D873C4-77F7-E444-8894-EB0BE5B6F609}"/>
              </a:ext>
            </a:extLst>
          </p:cNvPr>
          <p:cNvSpPr txBox="1"/>
          <p:nvPr/>
        </p:nvSpPr>
        <p:spPr>
          <a:xfrm>
            <a:off x="360240" y="687202"/>
            <a:ext cx="10447460" cy="684803"/>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k-Means example:</a:t>
            </a:r>
          </a:p>
        </p:txBody>
      </p:sp>
      <p:pic>
        <p:nvPicPr>
          <p:cNvPr id="2" name="Picture 1">
            <a:extLst>
              <a:ext uri="{FF2B5EF4-FFF2-40B4-BE49-F238E27FC236}">
                <a16:creationId xmlns:a16="http://schemas.microsoft.com/office/drawing/2014/main" id="{E43DC636-1D04-914B-8A7D-F06A9887D1DF}"/>
              </a:ext>
            </a:extLst>
          </p:cNvPr>
          <p:cNvPicPr>
            <a:picLocks noChangeAspect="1"/>
          </p:cNvPicPr>
          <p:nvPr/>
        </p:nvPicPr>
        <p:blipFill>
          <a:blip r:embed="rId3"/>
          <a:stretch>
            <a:fillRect/>
          </a:stretch>
        </p:blipFill>
        <p:spPr>
          <a:xfrm>
            <a:off x="8371950" y="1491700"/>
            <a:ext cx="3333866" cy="4375699"/>
          </a:xfrm>
          <a:prstGeom prst="rect">
            <a:avLst/>
          </a:prstGeom>
        </p:spPr>
      </p:pic>
      <p:sp>
        <p:nvSpPr>
          <p:cNvPr id="6" name="TextBox 5">
            <a:extLst>
              <a:ext uri="{FF2B5EF4-FFF2-40B4-BE49-F238E27FC236}">
                <a16:creationId xmlns:a16="http://schemas.microsoft.com/office/drawing/2014/main" id="{7D5FC94E-AA39-C441-8F70-DF7168EB04DF}"/>
              </a:ext>
            </a:extLst>
          </p:cNvPr>
          <p:cNvSpPr txBox="1"/>
          <p:nvPr/>
        </p:nvSpPr>
        <p:spPr>
          <a:xfrm>
            <a:off x="8625713" y="6105679"/>
            <a:ext cx="2826340"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Visual Representation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EDCF8F0-9CE8-9940-A645-7D8DC2301CC5}"/>
                  </a:ext>
                </a:extLst>
              </p:cNvPr>
              <p:cNvSpPr txBox="1"/>
              <p:nvPr/>
            </p:nvSpPr>
            <p:spPr>
              <a:xfrm>
                <a:off x="228600" y="1515881"/>
                <a:ext cx="7912100" cy="4267835"/>
              </a:xfrm>
              <a:prstGeom prst="rect">
                <a:avLst/>
              </a:prstGeom>
              <a:noFill/>
            </p:spPr>
            <p:txBody>
              <a:bodyPr wrap="square" rtlCol="0">
                <a:spAutoFit/>
              </a:bodyPr>
              <a:lstStyle/>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That is, we are flipping the modelling process on its head; instead of doing our traditional </a:t>
                </a:r>
                <a:r>
                  <a:rPr lang="en-US" sz="2400" u="sng" dirty="0">
                    <a:latin typeface="Avenir Next" panose="020B0503020202020204" pitchFamily="34" charset="0"/>
                    <a:ea typeface="MingLiU_HKSCS" panose="02020500000000000000" pitchFamily="18" charset="-120"/>
                    <a:cs typeface="Arial" panose="020B0604020202020204" pitchFamily="34" charset="0"/>
                  </a:rPr>
                  <a:t>supervised modelling</a:t>
                </a:r>
                <a:r>
                  <a:rPr lang="en-US" sz="2400" dirty="0">
                    <a:latin typeface="Avenir Next" panose="020B0503020202020204" pitchFamily="34" charset="0"/>
                    <a:ea typeface="MingLiU_HKSCS" panose="02020500000000000000" pitchFamily="18" charset="-120"/>
                    <a:cs typeface="Arial" panose="020B0604020202020204" pitchFamily="34" charset="0"/>
                  </a:rPr>
                  <a:t> approach of trying to estimate </a:t>
                </a:r>
                <a14:m>
                  <m:oMath xmlns:m="http://schemas.openxmlformats.org/officeDocument/2006/math">
                    <m:r>
                      <m:rPr>
                        <m:sty m:val="p"/>
                      </m:rPr>
                      <a:rPr lang="en-US" sz="2400" b="0" i="0" dirty="0" smtClean="0">
                        <a:solidFill>
                          <a:schemeClr val="tx1"/>
                        </a:solidFill>
                        <a:latin typeface="Cambria Math" panose="02040503050406030204" pitchFamily="18" charset="0"/>
                      </a:rPr>
                      <m:t>P</m:t>
                    </m:r>
                    <m:r>
                      <a:rPr lang="en-US" sz="2400" b="0" i="0"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tx1"/>
                        </a:solidFill>
                        <a:latin typeface="Cambria Math" panose="02040503050406030204" pitchFamily="18"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800100" lvl="1"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Imagine centroids for each of the 3 clusters </a:t>
                </a:r>
                <a14:m>
                  <m:oMath xmlns:m="http://schemas.openxmlformats.org/officeDocument/2006/math">
                    <m:sSub>
                      <m:sSubPr>
                        <m:ctrlPr>
                          <a:rPr lang="en-US" sz="2400" b="1" i="1" dirty="0" smtClean="0">
                            <a:solidFill>
                              <a:schemeClr val="accent1">
                                <a:lumMod val="75000"/>
                              </a:schemeClr>
                            </a:solidFill>
                            <a:latin typeface="Cambria Math" panose="02040503050406030204" pitchFamily="18" charset="0"/>
                          </a:rPr>
                        </m:ctrlPr>
                      </m:sSubPr>
                      <m:e>
                        <m:r>
                          <a:rPr lang="en-US" sz="2400" b="1" i="1" dirty="0" smtClean="0">
                            <a:solidFill>
                              <a:schemeClr val="accent1">
                                <a:lumMod val="75000"/>
                              </a:schemeClr>
                            </a:solidFill>
                            <a:latin typeface="Cambria Math" panose="02040503050406030204" pitchFamily="18" charset="0"/>
                          </a:rPr>
                          <m:t>𝒀</m:t>
                        </m:r>
                      </m:e>
                      <m:sub>
                        <m:r>
                          <a:rPr lang="en-US" sz="2400" b="1" i="1" dirty="0" smtClean="0">
                            <a:solidFill>
                              <a:schemeClr val="accent1">
                                <a:lumMod val="75000"/>
                              </a:schemeClr>
                            </a:solidFill>
                            <a:latin typeface="Cambria Math" panose="02040503050406030204" pitchFamily="18" charset="0"/>
                          </a:rPr>
                          <m:t>𝒊</m:t>
                        </m:r>
                      </m:sub>
                    </m:sSub>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We assert that the data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were generated from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oMath>
                </a14:m>
                <a:endParaRPr lang="en-US" sz="2400" b="1" dirty="0">
                  <a:solidFill>
                    <a:schemeClr val="accent1">
                      <a:lumMod val="75000"/>
                    </a:schemeClr>
                  </a:solidFill>
                  <a:latin typeface="Avenir Next" panose="020B0503020202020204" pitchFamily="34" charset="0"/>
                </a:endParaRPr>
              </a:p>
              <a:p>
                <a:pPr marL="800100" lvl="1"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We can estimate the joint probability of </a:t>
                </a:r>
                <a14:m>
                  <m:oMath xmlns:m="http://schemas.openxmlformats.org/officeDocument/2006/math">
                    <m:r>
                      <m:rPr>
                        <m:sty m:val="p"/>
                      </m:rPr>
                      <a:rPr lang="en-US" sz="2400" b="0" i="0" dirty="0" smtClean="0">
                        <a:solidFill>
                          <a:schemeClr val="tx1"/>
                        </a:solidFill>
                        <a:latin typeface="Cambria Math" panose="02040503050406030204" pitchFamily="18" charset="0"/>
                      </a:rPr>
                      <m:t>P</m:t>
                    </m:r>
                    <m:r>
                      <a:rPr lang="en-US" sz="2400" b="0" i="0"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tx1"/>
                        </a:solidFill>
                        <a:latin typeface="Cambria Math" panose="02040503050406030204" pitchFamily="18" charset="0"/>
                      </a:rPr>
                      <m:t>)</m:t>
                    </m:r>
                  </m:oMath>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7" name="TextBox 6">
                <a:extLst>
                  <a:ext uri="{FF2B5EF4-FFF2-40B4-BE49-F238E27FC236}">
                    <a16:creationId xmlns:a16="http://schemas.microsoft.com/office/drawing/2014/main" id="{1EDCF8F0-9CE8-9940-A645-7D8DC2301CC5}"/>
                  </a:ext>
                </a:extLst>
              </p:cNvPr>
              <p:cNvSpPr txBox="1">
                <a:spLocks noRot="1" noChangeAspect="1" noMove="1" noResize="1" noEditPoints="1" noAdjustHandles="1" noChangeArrowheads="1" noChangeShapeType="1" noTextEdit="1"/>
              </p:cNvSpPr>
              <p:nvPr/>
            </p:nvSpPr>
            <p:spPr>
              <a:xfrm>
                <a:off x="228600" y="1515881"/>
                <a:ext cx="7912100" cy="4267835"/>
              </a:xfrm>
              <a:prstGeom prst="rect">
                <a:avLst/>
              </a:prstGeom>
              <a:blipFill>
                <a:blip r:embed="rId4"/>
                <a:stretch>
                  <a:fillRect l="-962" b="-2374"/>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F9A51754-C190-7544-B9D0-87F03C8B19A1}"/>
              </a:ext>
            </a:extLst>
          </p:cNvPr>
          <p:cNvSpPr/>
          <p:nvPr/>
        </p:nvSpPr>
        <p:spPr>
          <a:xfrm>
            <a:off x="9655838" y="21140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1</a:t>
            </a:r>
            <a:endParaRPr lang="en-US" sz="3200" dirty="0"/>
          </a:p>
        </p:txBody>
      </p:sp>
      <p:sp>
        <p:nvSpPr>
          <p:cNvPr id="9" name="Rectangle 8">
            <a:extLst>
              <a:ext uri="{FF2B5EF4-FFF2-40B4-BE49-F238E27FC236}">
                <a16:creationId xmlns:a16="http://schemas.microsoft.com/office/drawing/2014/main" id="{C1493475-6E20-EB42-88A1-FFAFD5B03141}"/>
              </a:ext>
            </a:extLst>
          </p:cNvPr>
          <p:cNvSpPr/>
          <p:nvPr/>
        </p:nvSpPr>
        <p:spPr>
          <a:xfrm>
            <a:off x="9729652" y="43873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2</a:t>
            </a:r>
            <a:endParaRPr lang="en-US" sz="3200" dirty="0"/>
          </a:p>
        </p:txBody>
      </p:sp>
      <p:sp>
        <p:nvSpPr>
          <p:cNvPr id="10" name="Rectangle 9">
            <a:extLst>
              <a:ext uri="{FF2B5EF4-FFF2-40B4-BE49-F238E27FC236}">
                <a16:creationId xmlns:a16="http://schemas.microsoft.com/office/drawing/2014/main" id="{526A2E02-8CD9-C547-A91A-933B59E14ECE}"/>
              </a:ext>
            </a:extLst>
          </p:cNvPr>
          <p:cNvSpPr/>
          <p:nvPr/>
        </p:nvSpPr>
        <p:spPr>
          <a:xfrm>
            <a:off x="10621038" y="41206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3</a:t>
            </a:r>
            <a:endParaRPr lang="en-US" sz="3200" dirty="0"/>
          </a:p>
        </p:txBody>
      </p:sp>
      <p:sp>
        <p:nvSpPr>
          <p:cNvPr id="13" name="Rectangle 12">
            <a:extLst>
              <a:ext uri="{FF2B5EF4-FFF2-40B4-BE49-F238E27FC236}">
                <a16:creationId xmlns:a16="http://schemas.microsoft.com/office/drawing/2014/main" id="{7D22FB30-875C-4D4D-AD42-5168F37FF036}"/>
              </a:ext>
            </a:extLst>
          </p:cNvPr>
          <p:cNvSpPr/>
          <p:nvPr/>
        </p:nvSpPr>
        <p:spPr>
          <a:xfrm>
            <a:off x="0" y="1355540"/>
            <a:ext cx="8140700" cy="3324181"/>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ular Callout 1">
            <a:extLst>
              <a:ext uri="{FF2B5EF4-FFF2-40B4-BE49-F238E27FC236}">
                <a16:creationId xmlns:a16="http://schemas.microsoft.com/office/drawing/2014/main" id="{53C6BB4E-7B85-C442-8A9B-2E65A8EB55E7}"/>
              </a:ext>
            </a:extLst>
          </p:cNvPr>
          <p:cNvSpPr/>
          <p:nvPr/>
        </p:nvSpPr>
        <p:spPr>
          <a:xfrm flipH="1">
            <a:off x="838200" y="2040343"/>
            <a:ext cx="7036944" cy="3191375"/>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2196345" y="2209841"/>
                </a:lnTo>
                <a:lnTo>
                  <a:pt x="1741524" y="2548105"/>
                </a:lnTo>
                <a:lnTo>
                  <a:pt x="1533749" y="2175338"/>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D3FEF8F-D0F2-4644-B31A-1C9A0928B10F}"/>
              </a:ext>
            </a:extLst>
          </p:cNvPr>
          <p:cNvSpPr txBox="1"/>
          <p:nvPr/>
        </p:nvSpPr>
        <p:spPr>
          <a:xfrm flipH="1">
            <a:off x="1537404" y="2525325"/>
            <a:ext cx="5980036" cy="1595309"/>
          </a:xfrm>
          <a:prstGeom prst="rect">
            <a:avLst/>
          </a:prstGeom>
          <a:noFill/>
        </p:spPr>
        <p:txBody>
          <a:bodyPr wrap="square" rtlCol="0">
            <a:spAutoFit/>
          </a:bodyPr>
          <a:lstStyle/>
          <a:p>
            <a:pPr>
              <a:lnSpc>
                <a:spcPts val="4000"/>
              </a:lnSpc>
            </a:pPr>
            <a:r>
              <a:rPr lang="en-US" sz="2400" b="1" dirty="0">
                <a:latin typeface="Avenir Next" panose="020B0503020202020204" pitchFamily="34" charset="0"/>
              </a:rPr>
              <a:t>Generative models </a:t>
            </a:r>
            <a:r>
              <a:rPr lang="en-US" sz="2400" dirty="0">
                <a:latin typeface="Avenir Next" panose="020B0503020202020204" pitchFamily="34" charset="0"/>
              </a:rPr>
              <a:t>explicitly model the actual distribution of each class</a:t>
            </a:r>
            <a:br>
              <a:rPr lang="en-US" sz="2400" dirty="0">
                <a:latin typeface="Avenir Next" panose="020B0503020202020204" pitchFamily="34" charset="0"/>
              </a:rPr>
            </a:br>
            <a:r>
              <a:rPr lang="en-US" sz="2400" dirty="0">
                <a:latin typeface="Avenir Next" panose="020B0503020202020204" pitchFamily="34" charset="0"/>
              </a:rPr>
              <a:t>(e.g., data and its cluster assignments).</a:t>
            </a:r>
            <a:endParaRPr lang="en-US" sz="2400" dirty="0"/>
          </a:p>
        </p:txBody>
      </p:sp>
    </p:spTree>
    <p:extLst>
      <p:ext uri="{BB962C8B-B14F-4D97-AF65-F5344CB8AC3E}">
        <p14:creationId xmlns:p14="http://schemas.microsoft.com/office/powerpoint/2010/main" val="35641923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309043" y="52920"/>
            <a:ext cx="5573914"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Clustering</a:t>
            </a:r>
          </a:p>
        </p:txBody>
      </p:sp>
      <p:sp>
        <p:nvSpPr>
          <p:cNvPr id="33" name="TextBox 32">
            <a:extLst>
              <a:ext uri="{FF2B5EF4-FFF2-40B4-BE49-F238E27FC236}">
                <a16:creationId xmlns:a16="http://schemas.microsoft.com/office/drawing/2014/main" id="{95D873C4-77F7-E444-8894-EB0BE5B6F609}"/>
              </a:ext>
            </a:extLst>
          </p:cNvPr>
          <p:cNvSpPr txBox="1"/>
          <p:nvPr/>
        </p:nvSpPr>
        <p:spPr>
          <a:xfrm>
            <a:off x="360240" y="687202"/>
            <a:ext cx="10447460" cy="684803"/>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k-Means example:</a:t>
            </a:r>
          </a:p>
        </p:txBody>
      </p:sp>
      <p:pic>
        <p:nvPicPr>
          <p:cNvPr id="2" name="Picture 1">
            <a:extLst>
              <a:ext uri="{FF2B5EF4-FFF2-40B4-BE49-F238E27FC236}">
                <a16:creationId xmlns:a16="http://schemas.microsoft.com/office/drawing/2014/main" id="{E43DC636-1D04-914B-8A7D-F06A9887D1DF}"/>
              </a:ext>
            </a:extLst>
          </p:cNvPr>
          <p:cNvPicPr>
            <a:picLocks noChangeAspect="1"/>
          </p:cNvPicPr>
          <p:nvPr/>
        </p:nvPicPr>
        <p:blipFill>
          <a:blip r:embed="rId3"/>
          <a:stretch>
            <a:fillRect/>
          </a:stretch>
        </p:blipFill>
        <p:spPr>
          <a:xfrm>
            <a:off x="8371950" y="1491700"/>
            <a:ext cx="3333866" cy="4375699"/>
          </a:xfrm>
          <a:prstGeom prst="rect">
            <a:avLst/>
          </a:prstGeom>
        </p:spPr>
      </p:pic>
      <p:sp>
        <p:nvSpPr>
          <p:cNvPr id="6" name="TextBox 5">
            <a:extLst>
              <a:ext uri="{FF2B5EF4-FFF2-40B4-BE49-F238E27FC236}">
                <a16:creationId xmlns:a16="http://schemas.microsoft.com/office/drawing/2014/main" id="{7D5FC94E-AA39-C441-8F70-DF7168EB04DF}"/>
              </a:ext>
            </a:extLst>
          </p:cNvPr>
          <p:cNvSpPr txBox="1"/>
          <p:nvPr/>
        </p:nvSpPr>
        <p:spPr>
          <a:xfrm>
            <a:off x="8625713" y="6105679"/>
            <a:ext cx="2826340"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Visual Representation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EDCF8F0-9CE8-9940-A645-7D8DC2301CC5}"/>
                  </a:ext>
                </a:extLst>
              </p:cNvPr>
              <p:cNvSpPr txBox="1"/>
              <p:nvPr/>
            </p:nvSpPr>
            <p:spPr>
              <a:xfrm>
                <a:off x="228600" y="1515881"/>
                <a:ext cx="7912100" cy="4267835"/>
              </a:xfrm>
              <a:prstGeom prst="rect">
                <a:avLst/>
              </a:prstGeom>
              <a:noFill/>
            </p:spPr>
            <p:txBody>
              <a:bodyPr wrap="square" rtlCol="0">
                <a:spAutoFit/>
              </a:bodyPr>
              <a:lstStyle/>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That is, we are flipping the modelling process on its head; instead of doing our traditional </a:t>
                </a:r>
                <a:r>
                  <a:rPr lang="en-US" sz="2400" u="sng" dirty="0">
                    <a:latin typeface="Avenir Next" panose="020B0503020202020204" pitchFamily="34" charset="0"/>
                    <a:ea typeface="MingLiU_HKSCS" panose="02020500000000000000" pitchFamily="18" charset="-120"/>
                    <a:cs typeface="Arial" panose="020B0604020202020204" pitchFamily="34" charset="0"/>
                  </a:rPr>
                  <a:t>supervised modelling</a:t>
                </a:r>
                <a:r>
                  <a:rPr lang="en-US" sz="2400" dirty="0">
                    <a:latin typeface="Avenir Next" panose="020B0503020202020204" pitchFamily="34" charset="0"/>
                    <a:ea typeface="MingLiU_HKSCS" panose="02020500000000000000" pitchFamily="18" charset="-120"/>
                    <a:cs typeface="Arial" panose="020B0604020202020204" pitchFamily="34" charset="0"/>
                  </a:rPr>
                  <a:t> approach of trying to estimate </a:t>
                </a:r>
                <a14:m>
                  <m:oMath xmlns:m="http://schemas.openxmlformats.org/officeDocument/2006/math">
                    <m:r>
                      <m:rPr>
                        <m:sty m:val="p"/>
                      </m:rPr>
                      <a:rPr lang="en-US" sz="2400" b="0" i="0" dirty="0" smtClean="0">
                        <a:solidFill>
                          <a:schemeClr val="tx1"/>
                        </a:solidFill>
                        <a:latin typeface="Cambria Math" panose="02040503050406030204" pitchFamily="18" charset="0"/>
                      </a:rPr>
                      <m:t>P</m:t>
                    </m:r>
                    <m:d>
                      <m:dPr>
                        <m:ctrlPr>
                          <a:rPr lang="en-US" sz="2400" b="0" i="1" dirty="0" smtClean="0">
                            <a:solidFill>
                              <a:schemeClr val="tx1"/>
                            </a:solidFill>
                            <a:latin typeface="Cambria Math" panose="02040503050406030204" pitchFamily="18" charset="0"/>
                          </a:rPr>
                        </m:ctrlPr>
                      </m:dPr>
                      <m:e>
                        <m:r>
                          <a:rPr lang="en-US" sz="2400" b="1" i="1" dirty="0" smtClean="0">
                            <a:solidFill>
                              <a:schemeClr val="accent1">
                                <a:lumMod val="75000"/>
                              </a:schemeClr>
                            </a:solidFill>
                            <a:latin typeface="Cambria Math" panose="02040503050406030204" pitchFamily="18" charset="0"/>
                          </a:rPr>
                          <m:t>𝒀</m:t>
                        </m:r>
                      </m:e>
                      <m:e>
                        <m:r>
                          <a:rPr lang="en-US" sz="2400" b="1" i="1" dirty="0" smtClean="0">
                            <a:solidFill>
                              <a:schemeClr val="accent1">
                                <a:lumMod val="75000"/>
                              </a:schemeClr>
                            </a:solidFill>
                            <a:latin typeface="Cambria Math" panose="02040503050406030204" pitchFamily="18" charset="0"/>
                          </a:rPr>
                          <m:t>𝑿</m:t>
                        </m:r>
                      </m:e>
                    </m:d>
                    <m:r>
                      <a:rPr lang="en-US" sz="2400" b="1" i="1" dirty="0" smtClean="0">
                        <a:solidFill>
                          <a:schemeClr val="tx1"/>
                        </a:solidFill>
                        <a:latin typeface="Cambria Math" panose="02040503050406030204" pitchFamily="18"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800100" lvl="1"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Imagine centroids for each of the 3 clusters </a:t>
                </a:r>
                <a14:m>
                  <m:oMath xmlns:m="http://schemas.openxmlformats.org/officeDocument/2006/math">
                    <m:sSub>
                      <m:sSubPr>
                        <m:ctrlPr>
                          <a:rPr lang="en-US" sz="2400" b="1" i="1" dirty="0" smtClean="0">
                            <a:solidFill>
                              <a:schemeClr val="accent1">
                                <a:lumMod val="75000"/>
                              </a:schemeClr>
                            </a:solidFill>
                            <a:latin typeface="Cambria Math" panose="02040503050406030204" pitchFamily="18" charset="0"/>
                          </a:rPr>
                        </m:ctrlPr>
                      </m:sSubPr>
                      <m:e>
                        <m:r>
                          <a:rPr lang="en-US" sz="2400" b="1" i="1" dirty="0" smtClean="0">
                            <a:solidFill>
                              <a:schemeClr val="accent1">
                                <a:lumMod val="75000"/>
                              </a:schemeClr>
                            </a:solidFill>
                            <a:latin typeface="Cambria Math" panose="02040503050406030204" pitchFamily="18" charset="0"/>
                          </a:rPr>
                          <m:t>𝒀</m:t>
                        </m:r>
                      </m:e>
                      <m:sub>
                        <m:r>
                          <a:rPr lang="en-US" sz="2400" b="1" i="1" dirty="0" smtClean="0">
                            <a:solidFill>
                              <a:schemeClr val="accent1">
                                <a:lumMod val="75000"/>
                              </a:schemeClr>
                            </a:solidFill>
                            <a:latin typeface="Cambria Math" panose="02040503050406030204" pitchFamily="18" charset="0"/>
                          </a:rPr>
                          <m:t>𝒊</m:t>
                        </m:r>
                      </m:sub>
                    </m:sSub>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We assert that the data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were generated from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800100" lvl="1"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We can estimate the joint probability of </a:t>
                </a:r>
                <a14:m>
                  <m:oMath xmlns:m="http://schemas.openxmlformats.org/officeDocument/2006/math">
                    <m:r>
                      <m:rPr>
                        <m:sty m:val="p"/>
                      </m:rPr>
                      <a:rPr lang="en-US" sz="2400" b="0" i="0" dirty="0" smtClean="0">
                        <a:solidFill>
                          <a:schemeClr val="tx1"/>
                        </a:solidFill>
                        <a:latin typeface="Cambria Math" panose="02040503050406030204" pitchFamily="18" charset="0"/>
                      </a:rPr>
                      <m:t>P</m:t>
                    </m:r>
                    <m:r>
                      <a:rPr lang="en-US" sz="2400" b="0" i="0"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tx1"/>
                        </a:solidFill>
                        <a:latin typeface="Cambria Math" panose="02040503050406030204" pitchFamily="18" charset="0"/>
                      </a:rPr>
                      <m:t>)</m:t>
                    </m:r>
                  </m:oMath>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7" name="TextBox 6">
                <a:extLst>
                  <a:ext uri="{FF2B5EF4-FFF2-40B4-BE49-F238E27FC236}">
                    <a16:creationId xmlns:a16="http://schemas.microsoft.com/office/drawing/2014/main" id="{1EDCF8F0-9CE8-9940-A645-7D8DC2301CC5}"/>
                  </a:ext>
                </a:extLst>
              </p:cNvPr>
              <p:cNvSpPr txBox="1">
                <a:spLocks noRot="1" noChangeAspect="1" noMove="1" noResize="1" noEditPoints="1" noAdjustHandles="1" noChangeArrowheads="1" noChangeShapeType="1" noTextEdit="1"/>
              </p:cNvSpPr>
              <p:nvPr/>
            </p:nvSpPr>
            <p:spPr>
              <a:xfrm>
                <a:off x="228600" y="1515881"/>
                <a:ext cx="7912100" cy="4267835"/>
              </a:xfrm>
              <a:prstGeom prst="rect">
                <a:avLst/>
              </a:prstGeom>
              <a:blipFill>
                <a:blip r:embed="rId4"/>
                <a:stretch>
                  <a:fillRect l="-962" b="-2374"/>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F9A51754-C190-7544-B9D0-87F03C8B19A1}"/>
              </a:ext>
            </a:extLst>
          </p:cNvPr>
          <p:cNvSpPr/>
          <p:nvPr/>
        </p:nvSpPr>
        <p:spPr>
          <a:xfrm>
            <a:off x="9655838" y="21140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1</a:t>
            </a:r>
            <a:endParaRPr lang="en-US" sz="3200" dirty="0"/>
          </a:p>
        </p:txBody>
      </p:sp>
      <p:sp>
        <p:nvSpPr>
          <p:cNvPr id="9" name="Rectangle 8">
            <a:extLst>
              <a:ext uri="{FF2B5EF4-FFF2-40B4-BE49-F238E27FC236}">
                <a16:creationId xmlns:a16="http://schemas.microsoft.com/office/drawing/2014/main" id="{C1493475-6E20-EB42-88A1-FFAFD5B03141}"/>
              </a:ext>
            </a:extLst>
          </p:cNvPr>
          <p:cNvSpPr/>
          <p:nvPr/>
        </p:nvSpPr>
        <p:spPr>
          <a:xfrm>
            <a:off x="9729652" y="43873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2</a:t>
            </a:r>
            <a:endParaRPr lang="en-US" sz="3200" dirty="0"/>
          </a:p>
        </p:txBody>
      </p:sp>
      <p:sp>
        <p:nvSpPr>
          <p:cNvPr id="10" name="Rectangle 9">
            <a:extLst>
              <a:ext uri="{FF2B5EF4-FFF2-40B4-BE49-F238E27FC236}">
                <a16:creationId xmlns:a16="http://schemas.microsoft.com/office/drawing/2014/main" id="{526A2E02-8CD9-C547-A91A-933B59E14ECE}"/>
              </a:ext>
            </a:extLst>
          </p:cNvPr>
          <p:cNvSpPr/>
          <p:nvPr/>
        </p:nvSpPr>
        <p:spPr>
          <a:xfrm>
            <a:off x="10621038" y="41206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3</a:t>
            </a:r>
            <a:endParaRPr lang="en-US" sz="3200" dirty="0"/>
          </a:p>
        </p:txBody>
      </p:sp>
    </p:spTree>
    <p:extLst>
      <p:ext uri="{BB962C8B-B14F-4D97-AF65-F5344CB8AC3E}">
        <p14:creationId xmlns:p14="http://schemas.microsoft.com/office/powerpoint/2010/main" val="31221169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309043" y="52920"/>
            <a:ext cx="5573914"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Clustering</a:t>
            </a:r>
          </a:p>
        </p:txBody>
      </p:sp>
      <p:sp>
        <p:nvSpPr>
          <p:cNvPr id="33" name="TextBox 32">
            <a:extLst>
              <a:ext uri="{FF2B5EF4-FFF2-40B4-BE49-F238E27FC236}">
                <a16:creationId xmlns:a16="http://schemas.microsoft.com/office/drawing/2014/main" id="{95D873C4-77F7-E444-8894-EB0BE5B6F609}"/>
              </a:ext>
            </a:extLst>
          </p:cNvPr>
          <p:cNvSpPr txBox="1"/>
          <p:nvPr/>
        </p:nvSpPr>
        <p:spPr>
          <a:xfrm>
            <a:off x="360240" y="687202"/>
            <a:ext cx="10447460" cy="684803"/>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k-Means example:</a:t>
            </a:r>
          </a:p>
        </p:txBody>
      </p:sp>
      <p:pic>
        <p:nvPicPr>
          <p:cNvPr id="2" name="Picture 1">
            <a:extLst>
              <a:ext uri="{FF2B5EF4-FFF2-40B4-BE49-F238E27FC236}">
                <a16:creationId xmlns:a16="http://schemas.microsoft.com/office/drawing/2014/main" id="{E43DC636-1D04-914B-8A7D-F06A9887D1DF}"/>
              </a:ext>
            </a:extLst>
          </p:cNvPr>
          <p:cNvPicPr>
            <a:picLocks noChangeAspect="1"/>
          </p:cNvPicPr>
          <p:nvPr/>
        </p:nvPicPr>
        <p:blipFill>
          <a:blip r:embed="rId3"/>
          <a:stretch>
            <a:fillRect/>
          </a:stretch>
        </p:blipFill>
        <p:spPr>
          <a:xfrm>
            <a:off x="8371950" y="1491700"/>
            <a:ext cx="3333866" cy="4375699"/>
          </a:xfrm>
          <a:prstGeom prst="rect">
            <a:avLst/>
          </a:prstGeom>
        </p:spPr>
      </p:pic>
      <p:sp>
        <p:nvSpPr>
          <p:cNvPr id="6" name="TextBox 5">
            <a:extLst>
              <a:ext uri="{FF2B5EF4-FFF2-40B4-BE49-F238E27FC236}">
                <a16:creationId xmlns:a16="http://schemas.microsoft.com/office/drawing/2014/main" id="{7D5FC94E-AA39-C441-8F70-DF7168EB04DF}"/>
              </a:ext>
            </a:extLst>
          </p:cNvPr>
          <p:cNvSpPr txBox="1"/>
          <p:nvPr/>
        </p:nvSpPr>
        <p:spPr>
          <a:xfrm>
            <a:off x="8625713" y="6105679"/>
            <a:ext cx="2826340"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Visual Representation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EDCF8F0-9CE8-9940-A645-7D8DC2301CC5}"/>
                  </a:ext>
                </a:extLst>
              </p:cNvPr>
              <p:cNvSpPr txBox="1"/>
              <p:nvPr/>
            </p:nvSpPr>
            <p:spPr>
              <a:xfrm>
                <a:off x="228600" y="1515881"/>
                <a:ext cx="7912100" cy="4267835"/>
              </a:xfrm>
              <a:prstGeom prst="rect">
                <a:avLst/>
              </a:prstGeom>
              <a:noFill/>
            </p:spPr>
            <p:txBody>
              <a:bodyPr wrap="square" rtlCol="0">
                <a:spAutoFit/>
              </a:bodyPr>
              <a:lstStyle/>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That is, we are flipping the modelling process on its head; instead of doing our traditional </a:t>
                </a:r>
                <a:r>
                  <a:rPr lang="en-US" sz="2400" u="sng" dirty="0">
                    <a:latin typeface="Avenir Next" panose="020B0503020202020204" pitchFamily="34" charset="0"/>
                    <a:ea typeface="MingLiU_HKSCS" panose="02020500000000000000" pitchFamily="18" charset="-120"/>
                    <a:cs typeface="Arial" panose="020B0604020202020204" pitchFamily="34" charset="0"/>
                  </a:rPr>
                  <a:t>supervised modelling</a:t>
                </a:r>
                <a:r>
                  <a:rPr lang="en-US" sz="2400" dirty="0">
                    <a:latin typeface="Avenir Next" panose="020B0503020202020204" pitchFamily="34" charset="0"/>
                    <a:ea typeface="MingLiU_HKSCS" panose="02020500000000000000" pitchFamily="18" charset="-120"/>
                    <a:cs typeface="Arial" panose="020B0604020202020204" pitchFamily="34" charset="0"/>
                  </a:rPr>
                  <a:t> approach of trying to estimate </a:t>
                </a:r>
                <a14:m>
                  <m:oMath xmlns:m="http://schemas.openxmlformats.org/officeDocument/2006/math">
                    <m:r>
                      <m:rPr>
                        <m:sty m:val="p"/>
                      </m:rPr>
                      <a:rPr lang="en-US" sz="2400" b="0" i="0" dirty="0" smtClean="0">
                        <a:solidFill>
                          <a:schemeClr val="tx1"/>
                        </a:solidFill>
                        <a:latin typeface="Cambria Math" panose="02040503050406030204" pitchFamily="18" charset="0"/>
                      </a:rPr>
                      <m:t>P</m:t>
                    </m:r>
                    <m:r>
                      <a:rPr lang="en-US" sz="2400" b="0" i="0"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tx1"/>
                        </a:solidFill>
                        <a:latin typeface="Cambria Math" panose="02040503050406030204" pitchFamily="18" charset="0"/>
                      </a:rPr>
                      <m:t>)</m:t>
                    </m:r>
                  </m:oMath>
                </a14:m>
                <a:r>
                  <a:rPr lang="en-US" sz="2400" dirty="0">
                    <a:latin typeface="Avenir Next" panose="020B0503020202020204" pitchFamily="34" charset="0"/>
                    <a:ea typeface="MingLiU_HKSCS" panose="02020500000000000000" pitchFamily="18" charset="-120"/>
                    <a:cs typeface="Arial" panose="020B0604020202020204" pitchFamily="34" charset="0"/>
                  </a:rPr>
                  <a:t>:</a:t>
                </a:r>
              </a:p>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Imagine centroids for each of the 3 clusters </a:t>
                </a:r>
                <a14:m>
                  <m:oMath xmlns:m="http://schemas.openxmlformats.org/officeDocument/2006/math">
                    <m:sSub>
                      <m:sSubPr>
                        <m:ctrlPr>
                          <a:rPr lang="en-US" sz="2400" b="1" i="1" dirty="0" smtClean="0">
                            <a:solidFill>
                              <a:schemeClr val="accent1">
                                <a:lumMod val="75000"/>
                              </a:schemeClr>
                            </a:solidFill>
                            <a:latin typeface="Cambria Math" panose="02040503050406030204" pitchFamily="18" charset="0"/>
                          </a:rPr>
                        </m:ctrlPr>
                      </m:sSubPr>
                      <m:e>
                        <m:r>
                          <a:rPr lang="en-US" sz="2400" b="1" i="1" dirty="0" smtClean="0">
                            <a:solidFill>
                              <a:schemeClr val="accent1">
                                <a:lumMod val="75000"/>
                              </a:schemeClr>
                            </a:solidFill>
                            <a:latin typeface="Cambria Math" panose="02040503050406030204" pitchFamily="18" charset="0"/>
                          </a:rPr>
                          <m:t>𝒀</m:t>
                        </m:r>
                      </m:e>
                      <m:sub>
                        <m:r>
                          <a:rPr lang="en-US" sz="2400" b="1" i="1" dirty="0" smtClean="0">
                            <a:solidFill>
                              <a:schemeClr val="accent1">
                                <a:lumMod val="75000"/>
                              </a:schemeClr>
                            </a:solidFill>
                            <a:latin typeface="Cambria Math" panose="02040503050406030204" pitchFamily="18" charset="0"/>
                          </a:rPr>
                          <m:t>𝒊</m:t>
                        </m:r>
                      </m:sub>
                    </m:sSub>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We assert that the data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accent1">
                            <a:lumMod val="75000"/>
                          </a:schemeClr>
                        </a:solidFill>
                        <a:latin typeface="Cambria Math" panose="02040503050406030204" pitchFamily="18"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were generated from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a:p>
                <a:pPr marL="342900" indent="-342900">
                  <a:lnSpc>
                    <a:spcPct val="150000"/>
                  </a:lnSpc>
                  <a:spcBef>
                    <a:spcPts val="3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We can estimate the joint probability of </a:t>
                </a:r>
                <a14:m>
                  <m:oMath xmlns:m="http://schemas.openxmlformats.org/officeDocument/2006/math">
                    <m:r>
                      <m:rPr>
                        <m:sty m:val="p"/>
                      </m:rPr>
                      <a:rPr lang="en-US" sz="2400" b="0" i="0" dirty="0" smtClean="0">
                        <a:solidFill>
                          <a:schemeClr val="tx1"/>
                        </a:solidFill>
                        <a:latin typeface="Cambria Math" panose="02040503050406030204" pitchFamily="18" charset="0"/>
                      </a:rPr>
                      <m:t>P</m:t>
                    </m:r>
                    <m:r>
                      <a:rPr lang="en-US" sz="2400" b="0" i="0" dirty="0" smtClean="0">
                        <a:solidFill>
                          <a:schemeClr val="tx1"/>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𝒀</m:t>
                    </m:r>
                    <m:r>
                      <a:rPr lang="en-US" sz="2400" b="1" i="1" dirty="0" smtClean="0">
                        <a:solidFill>
                          <a:schemeClr val="accent1">
                            <a:lumMod val="75000"/>
                          </a:schemeClr>
                        </a:solidFill>
                        <a:latin typeface="Cambria Math" panose="02040503050406030204" pitchFamily="18" charset="0"/>
                      </a:rPr>
                      <m:t>,</m:t>
                    </m:r>
                    <m:r>
                      <a:rPr lang="en-US" sz="2400" b="1" i="1" dirty="0" smtClean="0">
                        <a:solidFill>
                          <a:schemeClr val="accent1">
                            <a:lumMod val="75000"/>
                          </a:schemeClr>
                        </a:solidFill>
                        <a:latin typeface="Cambria Math" panose="02040503050406030204" pitchFamily="18" charset="0"/>
                      </a:rPr>
                      <m:t>𝑿</m:t>
                    </m:r>
                    <m:r>
                      <a:rPr lang="en-US" sz="2400" b="1" i="1" dirty="0" smtClean="0">
                        <a:solidFill>
                          <a:schemeClr val="tx1"/>
                        </a:solidFill>
                        <a:latin typeface="Cambria Math" panose="02040503050406030204" pitchFamily="18" charset="0"/>
                      </a:rPr>
                      <m:t>)</m:t>
                    </m:r>
                  </m:oMath>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7" name="TextBox 6">
                <a:extLst>
                  <a:ext uri="{FF2B5EF4-FFF2-40B4-BE49-F238E27FC236}">
                    <a16:creationId xmlns:a16="http://schemas.microsoft.com/office/drawing/2014/main" id="{1EDCF8F0-9CE8-9940-A645-7D8DC2301CC5}"/>
                  </a:ext>
                </a:extLst>
              </p:cNvPr>
              <p:cNvSpPr txBox="1">
                <a:spLocks noRot="1" noChangeAspect="1" noMove="1" noResize="1" noEditPoints="1" noAdjustHandles="1" noChangeArrowheads="1" noChangeShapeType="1" noTextEdit="1"/>
              </p:cNvSpPr>
              <p:nvPr/>
            </p:nvSpPr>
            <p:spPr>
              <a:xfrm>
                <a:off x="228600" y="1515881"/>
                <a:ext cx="7912100" cy="4267835"/>
              </a:xfrm>
              <a:prstGeom prst="rect">
                <a:avLst/>
              </a:prstGeom>
              <a:blipFill>
                <a:blip r:embed="rId4"/>
                <a:stretch>
                  <a:fillRect l="-962" b="-2374"/>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F9A51754-C190-7544-B9D0-87F03C8B19A1}"/>
              </a:ext>
            </a:extLst>
          </p:cNvPr>
          <p:cNvSpPr/>
          <p:nvPr/>
        </p:nvSpPr>
        <p:spPr>
          <a:xfrm>
            <a:off x="9655838" y="21140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1</a:t>
            </a:r>
            <a:endParaRPr lang="en-US" sz="3200" dirty="0"/>
          </a:p>
        </p:txBody>
      </p:sp>
      <p:sp>
        <p:nvSpPr>
          <p:cNvPr id="9" name="Rectangle 8">
            <a:extLst>
              <a:ext uri="{FF2B5EF4-FFF2-40B4-BE49-F238E27FC236}">
                <a16:creationId xmlns:a16="http://schemas.microsoft.com/office/drawing/2014/main" id="{C1493475-6E20-EB42-88A1-FFAFD5B03141}"/>
              </a:ext>
            </a:extLst>
          </p:cNvPr>
          <p:cNvSpPr/>
          <p:nvPr/>
        </p:nvSpPr>
        <p:spPr>
          <a:xfrm>
            <a:off x="9729652" y="43873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2</a:t>
            </a:r>
            <a:endParaRPr lang="en-US" sz="3200" dirty="0"/>
          </a:p>
        </p:txBody>
      </p:sp>
      <p:sp>
        <p:nvSpPr>
          <p:cNvPr id="10" name="Rectangle 9">
            <a:extLst>
              <a:ext uri="{FF2B5EF4-FFF2-40B4-BE49-F238E27FC236}">
                <a16:creationId xmlns:a16="http://schemas.microsoft.com/office/drawing/2014/main" id="{526A2E02-8CD9-C547-A91A-933B59E14ECE}"/>
              </a:ext>
            </a:extLst>
          </p:cNvPr>
          <p:cNvSpPr/>
          <p:nvPr/>
        </p:nvSpPr>
        <p:spPr>
          <a:xfrm>
            <a:off x="10621038" y="4120634"/>
            <a:ext cx="618462" cy="584775"/>
          </a:xfrm>
          <a:prstGeom prst="rect">
            <a:avLst/>
          </a:prstGeom>
        </p:spPr>
        <p:txBody>
          <a:bodyPr wrap="square">
            <a:spAutoFit/>
          </a:bodyPr>
          <a:lstStyle/>
          <a:p>
            <a:r>
              <a:rPr lang="en-US" sz="3200" b="1" dirty="0">
                <a:latin typeface="Avenir Next" panose="020B0503020202020204" pitchFamily="34" charset="0"/>
                <a:ea typeface="MingLiU_HKSCS" panose="02020500000000000000" pitchFamily="18" charset="-120"/>
                <a:cs typeface="Arial" panose="020B0604020202020204" pitchFamily="34" charset="0"/>
              </a:rPr>
              <a:t>3</a:t>
            </a:r>
            <a:endParaRPr lang="en-US" sz="3200" dirty="0"/>
          </a:p>
        </p:txBody>
      </p:sp>
      <p:sp>
        <p:nvSpPr>
          <p:cNvPr id="13" name="Rectangle 12">
            <a:extLst>
              <a:ext uri="{FF2B5EF4-FFF2-40B4-BE49-F238E27FC236}">
                <a16:creationId xmlns:a16="http://schemas.microsoft.com/office/drawing/2014/main" id="{4FDC3162-7104-EF4C-9000-6F8FC11917B5}"/>
              </a:ext>
            </a:extLst>
          </p:cNvPr>
          <p:cNvSpPr/>
          <p:nvPr/>
        </p:nvSpPr>
        <p:spPr>
          <a:xfrm>
            <a:off x="1422" y="3310018"/>
            <a:ext cx="8140700" cy="3324181"/>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ular Callout 1">
            <a:extLst>
              <a:ext uri="{FF2B5EF4-FFF2-40B4-BE49-F238E27FC236}">
                <a16:creationId xmlns:a16="http://schemas.microsoft.com/office/drawing/2014/main" id="{95ADA2CB-1B7B-B240-878F-C344AD65A591}"/>
              </a:ext>
            </a:extLst>
          </p:cNvPr>
          <p:cNvSpPr/>
          <p:nvPr/>
        </p:nvSpPr>
        <p:spPr>
          <a:xfrm flipH="1" flipV="1">
            <a:off x="441550" y="3166142"/>
            <a:ext cx="7633458" cy="3301944"/>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2196345" y="2209841"/>
                </a:lnTo>
                <a:lnTo>
                  <a:pt x="1741524" y="2548105"/>
                </a:lnTo>
                <a:lnTo>
                  <a:pt x="1533749" y="2175338"/>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4AAD74A4-DA9C-BF45-A39B-0FBE6CDAFB4E}"/>
                  </a:ext>
                </a:extLst>
              </p:cNvPr>
              <p:cNvSpPr txBox="1"/>
              <p:nvPr/>
            </p:nvSpPr>
            <p:spPr>
              <a:xfrm flipH="1">
                <a:off x="514624" y="3776857"/>
                <a:ext cx="7487309" cy="2262158"/>
              </a:xfrm>
              <a:prstGeom prst="rect">
                <a:avLst/>
              </a:prstGeom>
              <a:noFill/>
            </p:spPr>
            <p:txBody>
              <a:bodyPr wrap="square" rtlCol="0">
                <a:spAutoFit/>
              </a:bodyPr>
              <a:lstStyle/>
              <a:p>
                <a:pPr>
                  <a:lnSpc>
                    <a:spcPct val="150000"/>
                  </a:lnSpc>
                </a:pPr>
                <a:r>
                  <a:rPr lang="en-US" sz="2400" dirty="0">
                    <a:latin typeface="Avenir Next" panose="020B0503020202020204" pitchFamily="34" charset="0"/>
                  </a:rPr>
                  <a:t>Supervised models are given some data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oMath>
                </a14:m>
                <a:r>
                  <a:rPr lang="en-US" sz="2400" dirty="0">
                    <a:latin typeface="Avenir Next" panose="020B0503020202020204" pitchFamily="34" charset="0"/>
                  </a:rPr>
                  <a:t> and want to calculate the probability of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rPr>
                  <a:t>.</a:t>
                </a:r>
              </a:p>
              <a:p>
                <a:pPr>
                  <a:lnSpc>
                    <a:spcPct val="150000"/>
                  </a:lnSpc>
                </a:pPr>
                <a:r>
                  <a:rPr lang="en-US" sz="2400" dirty="0">
                    <a:latin typeface="Avenir Next" panose="020B0503020202020204" pitchFamily="34" charset="0"/>
                  </a:rPr>
                  <a:t>They learn to </a:t>
                </a:r>
                <a:r>
                  <a:rPr lang="en-US" sz="2400" b="1" dirty="0">
                    <a:latin typeface="Avenir Next" panose="020B0503020202020204" pitchFamily="34" charset="0"/>
                  </a:rPr>
                  <a:t>discriminate</a:t>
                </a:r>
                <a:r>
                  <a:rPr lang="en-US" sz="2400" dirty="0">
                    <a:latin typeface="Avenir Next" panose="020B0503020202020204" pitchFamily="34" charset="0"/>
                  </a:rPr>
                  <a:t> between different values of possible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rPr>
                  <a:t>’s (learns a </a:t>
                </a:r>
                <a:r>
                  <a:rPr lang="en-US" sz="2400" b="1" dirty="0">
                    <a:latin typeface="Avenir Next" panose="020B0503020202020204" pitchFamily="34" charset="0"/>
                  </a:rPr>
                  <a:t>decision boundary</a:t>
                </a:r>
                <a:r>
                  <a:rPr lang="en-US" sz="2400" dirty="0">
                    <a:latin typeface="Avenir Next" panose="020B0503020202020204" pitchFamily="34" charset="0"/>
                  </a:rPr>
                  <a:t>).</a:t>
                </a:r>
              </a:p>
            </p:txBody>
          </p:sp>
        </mc:Choice>
        <mc:Fallback xmlns="">
          <p:sp>
            <p:nvSpPr>
              <p:cNvPr id="12" name="TextBox 11">
                <a:extLst>
                  <a:ext uri="{FF2B5EF4-FFF2-40B4-BE49-F238E27FC236}">
                    <a16:creationId xmlns:a16="http://schemas.microsoft.com/office/drawing/2014/main" id="{4AAD74A4-DA9C-BF45-A39B-0FBE6CDAFB4E}"/>
                  </a:ext>
                </a:extLst>
              </p:cNvPr>
              <p:cNvSpPr txBox="1">
                <a:spLocks noRot="1" noChangeAspect="1" noMove="1" noResize="1" noEditPoints="1" noAdjustHandles="1" noChangeArrowheads="1" noChangeShapeType="1" noTextEdit="1"/>
              </p:cNvSpPr>
              <p:nvPr/>
            </p:nvSpPr>
            <p:spPr>
              <a:xfrm flipH="1">
                <a:off x="514624" y="3776857"/>
                <a:ext cx="7487309" cy="2262158"/>
              </a:xfrm>
              <a:prstGeom prst="rect">
                <a:avLst/>
              </a:prstGeom>
              <a:blipFill>
                <a:blip r:embed="rId5"/>
                <a:stretch>
                  <a:fillRect l="-1186" r="-1017" b="-5000"/>
                </a:stretch>
              </a:blipFill>
            </p:spPr>
            <p:txBody>
              <a:bodyPr/>
              <a:lstStyle/>
              <a:p>
                <a:r>
                  <a:rPr lang="en-US">
                    <a:noFill/>
                  </a:rPr>
                  <a:t> </a:t>
                </a:r>
              </a:p>
            </p:txBody>
          </p:sp>
        </mc:Fallback>
      </mc:AlternateContent>
    </p:spTree>
    <p:extLst>
      <p:ext uri="{BB962C8B-B14F-4D97-AF65-F5344CB8AC3E}">
        <p14:creationId xmlns:p14="http://schemas.microsoft.com/office/powerpoint/2010/main" val="41122707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4224875"/>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Tree>
    <p:extLst>
      <p:ext uri="{BB962C8B-B14F-4D97-AF65-F5344CB8AC3E}">
        <p14:creationId xmlns:p14="http://schemas.microsoft.com/office/powerpoint/2010/main" val="29510576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4224875"/>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57" name="Rectangle 56">
            <a:extLst>
              <a:ext uri="{FF2B5EF4-FFF2-40B4-BE49-F238E27FC236}">
                <a16:creationId xmlns:a16="http://schemas.microsoft.com/office/drawing/2014/main" id="{A1D3F6D2-1B5D-DE44-ADF6-CDEC17DF9EBF}"/>
              </a:ext>
            </a:extLst>
          </p:cNvPr>
          <p:cNvSpPr/>
          <p:nvPr/>
        </p:nvSpPr>
        <p:spPr>
          <a:xfrm>
            <a:off x="312317" y="1017112"/>
            <a:ext cx="11782017" cy="353655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ular Callout 1">
            <a:extLst>
              <a:ext uri="{FF2B5EF4-FFF2-40B4-BE49-F238E27FC236}">
                <a16:creationId xmlns:a16="http://schemas.microsoft.com/office/drawing/2014/main" id="{1397412B-B917-8645-94EB-70E2A8753479}"/>
              </a:ext>
            </a:extLst>
          </p:cNvPr>
          <p:cNvSpPr/>
          <p:nvPr/>
        </p:nvSpPr>
        <p:spPr>
          <a:xfrm rot="5400000" flipH="1" flipV="1">
            <a:off x="5508950" y="689179"/>
            <a:ext cx="2781300" cy="6255400"/>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3837627" y="2185078"/>
                </a:lnTo>
                <a:lnTo>
                  <a:pt x="1741524" y="2548105"/>
                </a:lnTo>
                <a:lnTo>
                  <a:pt x="1768188" y="2175343"/>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501FC1A3-2B40-1F40-B69D-94BA60D207AC}"/>
              </a:ext>
            </a:extLst>
          </p:cNvPr>
          <p:cNvSpPr txBox="1"/>
          <p:nvPr/>
        </p:nvSpPr>
        <p:spPr>
          <a:xfrm flipH="1">
            <a:off x="4322495" y="2739727"/>
            <a:ext cx="4132465" cy="2108269"/>
          </a:xfrm>
          <a:prstGeom prst="rect">
            <a:avLst/>
          </a:prstGeom>
          <a:noFill/>
        </p:spPr>
        <p:txBody>
          <a:bodyPr wrap="square" rtlCol="0">
            <a:spAutoFit/>
          </a:bodyPr>
          <a:lstStyle/>
          <a:p>
            <a:pPr>
              <a:lnSpc>
                <a:spcPts val="4000"/>
              </a:lnSpc>
            </a:pPr>
            <a:r>
              <a:rPr lang="en-US" sz="2400" dirty="0">
                <a:latin typeface="Avenir Next" panose="020B0503020202020204" pitchFamily="34" charset="0"/>
              </a:rPr>
              <a:t>Particularly, </a:t>
            </a:r>
            <a:r>
              <a:rPr lang="en-US" sz="2400" b="1" dirty="0">
                <a:latin typeface="Avenir Next" panose="020B0503020202020204" pitchFamily="34" charset="0"/>
              </a:rPr>
              <a:t>k-Means</a:t>
            </a:r>
            <a:r>
              <a:rPr lang="en-US" sz="2400" dirty="0">
                <a:latin typeface="Avenir Next" panose="020B0503020202020204" pitchFamily="34" charset="0"/>
              </a:rPr>
              <a:t> is generative, as it can be seen as a special case of Gaussian Mixture Models</a:t>
            </a:r>
            <a:endParaRPr lang="en-US" sz="2400" dirty="0"/>
          </a:p>
        </p:txBody>
      </p:sp>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861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AD72E6D-CCF7-A246-9CCA-6E1610BD1462}"/>
              </a:ext>
            </a:extLst>
          </p:cNvPr>
          <p:cNvGrpSpPr/>
          <p:nvPr/>
        </p:nvGrpSpPr>
        <p:grpSpPr>
          <a:xfrm>
            <a:off x="5316273" y="649224"/>
            <a:ext cx="6159447" cy="5918322"/>
            <a:chOff x="3496617" y="439833"/>
            <a:chExt cx="6159447" cy="6146002"/>
          </a:xfrm>
        </p:grpSpPr>
        <p:sp>
          <p:nvSpPr>
            <p:cNvPr id="4" name="Parallelogram 3">
              <a:extLst>
                <a:ext uri="{FF2B5EF4-FFF2-40B4-BE49-F238E27FC236}">
                  <a16:creationId xmlns:a16="http://schemas.microsoft.com/office/drawing/2014/main" id="{048BA96C-C7C6-0945-8069-F45EDDED3756}"/>
                </a:ext>
              </a:extLst>
            </p:cNvPr>
            <p:cNvSpPr/>
            <p:nvPr/>
          </p:nvSpPr>
          <p:spPr>
            <a:xfrm flipH="1">
              <a:off x="5788151" y="439833"/>
              <a:ext cx="3867913" cy="1370679"/>
            </a:xfrm>
            <a:prstGeom prst="parallelogram">
              <a:avLst>
                <a:gd name="adj" fmla="val 45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181572" y="5084064"/>
              <a:ext cx="2474492" cy="1501771"/>
            </a:xfrm>
            <a:prstGeom prst="parallelogram">
              <a:avLst>
                <a:gd name="adj" fmla="val 39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3496617" y="439833"/>
              <a:ext cx="5532043" cy="61460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a:extLst>
              <a:ext uri="{FF2B5EF4-FFF2-40B4-BE49-F238E27FC236}">
                <a16:creationId xmlns:a16="http://schemas.microsoft.com/office/drawing/2014/main" id="{C42F3F73-4563-784B-B87B-E33DFDBEAD96}"/>
              </a:ext>
            </a:extLst>
          </p:cNvPr>
          <p:cNvSpPr/>
          <p:nvPr/>
        </p:nvSpPr>
        <p:spPr>
          <a:xfrm>
            <a:off x="8095512" y="910834"/>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p:nvPr/>
        </p:nvCxnSpPr>
        <p:spPr>
          <a:xfrm>
            <a:off x="5537719" y="1536192"/>
            <a:ext cx="5078465"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9446740" y="910834"/>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20" name="TextBox 19">
            <a:extLst>
              <a:ext uri="{FF2B5EF4-FFF2-40B4-BE49-F238E27FC236}">
                <a16:creationId xmlns:a16="http://schemas.microsoft.com/office/drawing/2014/main" id="{933DEBFE-BFA6-DF41-A10A-C2774E240FCE}"/>
              </a:ext>
            </a:extLst>
          </p:cNvPr>
          <p:cNvSpPr txBox="1"/>
          <p:nvPr/>
        </p:nvSpPr>
        <p:spPr>
          <a:xfrm>
            <a:off x="9822410" y="1695661"/>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1" name="TextBox 20">
            <a:extLst>
              <a:ext uri="{FF2B5EF4-FFF2-40B4-BE49-F238E27FC236}">
                <a16:creationId xmlns:a16="http://schemas.microsoft.com/office/drawing/2014/main" id="{25F0F8F2-25C6-5240-96DF-40B4FDDB4ADF}"/>
              </a:ext>
            </a:extLst>
          </p:cNvPr>
          <p:cNvSpPr txBox="1"/>
          <p:nvPr/>
        </p:nvSpPr>
        <p:spPr>
          <a:xfrm>
            <a:off x="6911862" y="126004"/>
            <a:ext cx="2340864" cy="523220"/>
          </a:xfrm>
          <a:prstGeom prst="rect">
            <a:avLst/>
          </a:prstGeom>
          <a:noFill/>
        </p:spPr>
        <p:txBody>
          <a:bodyPr wrap="square" rtlCol="0">
            <a:spAutoFit/>
          </a:bodyPr>
          <a:lstStyle/>
          <a:p>
            <a:pPr algn="ctr"/>
            <a:r>
              <a:rPr lang="en-US" sz="2800" b="1" dirty="0">
                <a:latin typeface="Avenir Next" panose="020B0503020202020204" pitchFamily="34" charset="0"/>
              </a:rPr>
              <a:t>Your Data </a:t>
            </a:r>
            <a:r>
              <a:rPr lang="en-US" sz="2800" b="1" dirty="0">
                <a:solidFill>
                  <a:schemeClr val="accent1">
                    <a:lumMod val="75000"/>
                  </a:schemeClr>
                </a:solidFill>
                <a:latin typeface="Avenir Next" panose="020B0503020202020204" pitchFamily="34" charset="0"/>
              </a:rPr>
              <a:t>X</a:t>
            </a:r>
          </a:p>
        </p:txBody>
      </p:sp>
      <p:sp>
        <p:nvSpPr>
          <p:cNvPr id="22" name="TextBox 21">
            <a:extLst>
              <a:ext uri="{FF2B5EF4-FFF2-40B4-BE49-F238E27FC236}">
                <a16:creationId xmlns:a16="http://schemas.microsoft.com/office/drawing/2014/main" id="{DF8A56BE-14DA-8C42-BF3F-769BCE7DC3C7}"/>
              </a:ext>
            </a:extLst>
          </p:cNvPr>
          <p:cNvSpPr txBox="1"/>
          <p:nvPr/>
        </p:nvSpPr>
        <p:spPr>
          <a:xfrm>
            <a:off x="68546" y="545724"/>
            <a:ext cx="5110669" cy="2092881"/>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a:t>
            </a:r>
          </a:p>
        </p:txBody>
      </p:sp>
    </p:spTree>
    <p:extLst>
      <p:ext uri="{BB962C8B-B14F-4D97-AF65-F5344CB8AC3E}">
        <p14:creationId xmlns:p14="http://schemas.microsoft.com/office/powerpoint/2010/main" val="23456761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4224875"/>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48" name="Rectangle 47">
            <a:extLst>
              <a:ext uri="{FF2B5EF4-FFF2-40B4-BE49-F238E27FC236}">
                <a16:creationId xmlns:a16="http://schemas.microsoft.com/office/drawing/2014/main" id="{F4636218-F3DF-994F-ABE5-9361041B51FE}"/>
              </a:ext>
            </a:extLst>
          </p:cNvPr>
          <p:cNvSpPr/>
          <p:nvPr/>
        </p:nvSpPr>
        <p:spPr>
          <a:xfrm>
            <a:off x="154582" y="1714574"/>
            <a:ext cx="11782017" cy="353655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4" name="Rectangular Callout 1">
            <a:extLst>
              <a:ext uri="{FF2B5EF4-FFF2-40B4-BE49-F238E27FC236}">
                <a16:creationId xmlns:a16="http://schemas.microsoft.com/office/drawing/2014/main" id="{1397412B-B917-8645-94EB-70E2A8753479}"/>
              </a:ext>
            </a:extLst>
          </p:cNvPr>
          <p:cNvSpPr/>
          <p:nvPr/>
        </p:nvSpPr>
        <p:spPr>
          <a:xfrm rot="5400000" flipV="1">
            <a:off x="5428411" y="-940032"/>
            <a:ext cx="2353579" cy="6153472"/>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3837627" y="2185078"/>
                </a:lnTo>
                <a:lnTo>
                  <a:pt x="1741524" y="2548105"/>
                </a:lnTo>
                <a:lnTo>
                  <a:pt x="1768188" y="2175343"/>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501FC1A3-2B40-1F40-B69D-94BA60D207AC}"/>
                  </a:ext>
                </a:extLst>
              </p:cNvPr>
              <p:cNvSpPr txBox="1"/>
              <p:nvPr/>
            </p:nvSpPr>
            <p:spPr>
              <a:xfrm flipH="1">
                <a:off x="4062185" y="1218946"/>
                <a:ext cx="4468202" cy="1595309"/>
              </a:xfrm>
              <a:prstGeom prst="rect">
                <a:avLst/>
              </a:prstGeom>
              <a:noFill/>
            </p:spPr>
            <p:txBody>
              <a:bodyPr wrap="square" rtlCol="0">
                <a:spAutoFit/>
              </a:bodyPr>
              <a:lstStyle/>
              <a:p>
                <a:pPr>
                  <a:lnSpc>
                    <a:spcPts val="4000"/>
                  </a:lnSpc>
                </a:pPr>
                <a:r>
                  <a:rPr lang="en-US" sz="2400" dirty="0">
                    <a:latin typeface="Avenir Next" panose="020B0503020202020204" pitchFamily="34" charset="0"/>
                  </a:rPr>
                  <a:t>Given training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oMath>
                </a14:m>
                <a:r>
                  <a:rPr lang="en-US" sz="2400" dirty="0">
                    <a:latin typeface="Avenir Next" panose="020B0503020202020204" pitchFamily="34" charset="0"/>
                  </a:rPr>
                  <a:t>, learns to discriminate between possible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rPr>
                  <a:t> values (quantitative)</a:t>
                </a:r>
                <a:endParaRPr lang="en-US" sz="2400" dirty="0"/>
              </a:p>
            </p:txBody>
          </p:sp>
        </mc:Choice>
        <mc:Fallback xmlns="">
          <p:sp>
            <p:nvSpPr>
              <p:cNvPr id="46" name="TextBox 45">
                <a:extLst>
                  <a:ext uri="{FF2B5EF4-FFF2-40B4-BE49-F238E27FC236}">
                    <a16:creationId xmlns:a16="http://schemas.microsoft.com/office/drawing/2014/main" id="{501FC1A3-2B40-1F40-B69D-94BA60D207AC}"/>
                  </a:ext>
                </a:extLst>
              </p:cNvPr>
              <p:cNvSpPr txBox="1">
                <a:spLocks noRot="1" noChangeAspect="1" noMove="1" noResize="1" noEditPoints="1" noAdjustHandles="1" noChangeArrowheads="1" noChangeShapeType="1" noTextEdit="1"/>
              </p:cNvSpPr>
              <p:nvPr/>
            </p:nvSpPr>
            <p:spPr>
              <a:xfrm flipH="1">
                <a:off x="4062185" y="1218946"/>
                <a:ext cx="4468202" cy="1595309"/>
              </a:xfrm>
              <a:prstGeom prst="rect">
                <a:avLst/>
              </a:prstGeom>
              <a:blipFill>
                <a:blip r:embed="rId2"/>
                <a:stretch>
                  <a:fillRect l="-1983" r="-2833" b="-7937"/>
                </a:stretch>
              </a:blipFill>
            </p:spPr>
            <p:txBody>
              <a:bodyPr/>
              <a:lstStyle/>
              <a:p>
                <a:r>
                  <a:rPr lang="en-US">
                    <a:noFill/>
                  </a:rPr>
                  <a:t> </a:t>
                </a:r>
              </a:p>
            </p:txBody>
          </p:sp>
        </mc:Fallback>
      </mc:AlternateContent>
    </p:spTree>
    <p:extLst>
      <p:ext uri="{BB962C8B-B14F-4D97-AF65-F5344CB8AC3E}">
        <p14:creationId xmlns:p14="http://schemas.microsoft.com/office/powerpoint/2010/main" val="38279403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4224875"/>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48" name="Rectangle 47">
            <a:extLst>
              <a:ext uri="{FF2B5EF4-FFF2-40B4-BE49-F238E27FC236}">
                <a16:creationId xmlns:a16="http://schemas.microsoft.com/office/drawing/2014/main" id="{5AE2A8F2-D34B-4645-BAE1-C781E7EB0AB4}"/>
              </a:ext>
            </a:extLst>
          </p:cNvPr>
          <p:cNvSpPr/>
          <p:nvPr/>
        </p:nvSpPr>
        <p:spPr>
          <a:xfrm>
            <a:off x="237623" y="2414944"/>
            <a:ext cx="11782017" cy="353655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E6E5FE6F-1E73-5448-9C84-7C887DB77980}"/>
              </a:ext>
            </a:extLst>
          </p:cNvPr>
          <p:cNvSpPr/>
          <p:nvPr/>
        </p:nvSpPr>
        <p:spPr>
          <a:xfrm>
            <a:off x="312317" y="1017112"/>
            <a:ext cx="11782017" cy="643817"/>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4" name="Rectangular Callout 1">
            <a:extLst>
              <a:ext uri="{FF2B5EF4-FFF2-40B4-BE49-F238E27FC236}">
                <a16:creationId xmlns:a16="http://schemas.microsoft.com/office/drawing/2014/main" id="{1397412B-B917-8645-94EB-70E2A8753479}"/>
              </a:ext>
            </a:extLst>
          </p:cNvPr>
          <p:cNvSpPr/>
          <p:nvPr/>
        </p:nvSpPr>
        <p:spPr>
          <a:xfrm rot="5400000" flipV="1">
            <a:off x="5446630" y="-293477"/>
            <a:ext cx="2353579" cy="6153472"/>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3837627" y="2185078"/>
                </a:lnTo>
                <a:lnTo>
                  <a:pt x="1741524" y="2548105"/>
                </a:lnTo>
                <a:lnTo>
                  <a:pt x="1768188" y="2175343"/>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501FC1A3-2B40-1F40-B69D-94BA60D207AC}"/>
                  </a:ext>
                </a:extLst>
              </p:cNvPr>
              <p:cNvSpPr txBox="1"/>
              <p:nvPr/>
            </p:nvSpPr>
            <p:spPr>
              <a:xfrm flipH="1">
                <a:off x="4080404" y="1865501"/>
                <a:ext cx="4468202" cy="1595309"/>
              </a:xfrm>
              <a:prstGeom prst="rect">
                <a:avLst/>
              </a:prstGeom>
              <a:noFill/>
            </p:spPr>
            <p:txBody>
              <a:bodyPr wrap="square" rtlCol="0">
                <a:spAutoFit/>
              </a:bodyPr>
              <a:lstStyle/>
              <a:p>
                <a:pPr>
                  <a:lnSpc>
                    <a:spcPts val="4000"/>
                  </a:lnSpc>
                </a:pPr>
                <a:r>
                  <a:rPr lang="en-US" sz="2400" dirty="0">
                    <a:latin typeface="Avenir Next" panose="020B0503020202020204" pitchFamily="34" charset="0"/>
                  </a:rPr>
                  <a:t>Given training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oMath>
                </a14:m>
                <a:r>
                  <a:rPr lang="en-US" sz="2400" dirty="0">
                    <a:latin typeface="Avenir Next" panose="020B0503020202020204" pitchFamily="34" charset="0"/>
                  </a:rPr>
                  <a:t>, learns to discriminate between possible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rPr>
                  <a:t> classes (categorical)</a:t>
                </a:r>
                <a:endParaRPr lang="en-US" sz="2400" dirty="0"/>
              </a:p>
            </p:txBody>
          </p:sp>
        </mc:Choice>
        <mc:Fallback xmlns="">
          <p:sp>
            <p:nvSpPr>
              <p:cNvPr id="46" name="TextBox 45">
                <a:extLst>
                  <a:ext uri="{FF2B5EF4-FFF2-40B4-BE49-F238E27FC236}">
                    <a16:creationId xmlns:a16="http://schemas.microsoft.com/office/drawing/2014/main" id="{501FC1A3-2B40-1F40-B69D-94BA60D207AC}"/>
                  </a:ext>
                </a:extLst>
              </p:cNvPr>
              <p:cNvSpPr txBox="1">
                <a:spLocks noRot="1" noChangeAspect="1" noMove="1" noResize="1" noEditPoints="1" noAdjustHandles="1" noChangeArrowheads="1" noChangeShapeType="1" noTextEdit="1"/>
              </p:cNvSpPr>
              <p:nvPr/>
            </p:nvSpPr>
            <p:spPr>
              <a:xfrm flipH="1">
                <a:off x="4080404" y="1865501"/>
                <a:ext cx="4468202" cy="1595309"/>
              </a:xfrm>
              <a:prstGeom prst="rect">
                <a:avLst/>
              </a:prstGeom>
              <a:blipFill>
                <a:blip r:embed="rId2"/>
                <a:stretch>
                  <a:fillRect l="-1983" r="-2833" b="-7874"/>
                </a:stretch>
              </a:blipFill>
            </p:spPr>
            <p:txBody>
              <a:bodyPr/>
              <a:lstStyle/>
              <a:p>
                <a:r>
                  <a:rPr lang="en-US">
                    <a:noFill/>
                  </a:rPr>
                  <a:t> </a:t>
                </a:r>
              </a:p>
            </p:txBody>
          </p:sp>
        </mc:Fallback>
      </mc:AlternateContent>
    </p:spTree>
    <p:extLst>
      <p:ext uri="{BB962C8B-B14F-4D97-AF65-F5344CB8AC3E}">
        <p14:creationId xmlns:p14="http://schemas.microsoft.com/office/powerpoint/2010/main" val="207654214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4224875"/>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48" name="Rectangle 47">
            <a:extLst>
              <a:ext uri="{FF2B5EF4-FFF2-40B4-BE49-F238E27FC236}">
                <a16:creationId xmlns:a16="http://schemas.microsoft.com/office/drawing/2014/main" id="{A7018953-7B73-6C44-BBDF-D1388AF6A99D}"/>
              </a:ext>
            </a:extLst>
          </p:cNvPr>
          <p:cNvSpPr/>
          <p:nvPr/>
        </p:nvSpPr>
        <p:spPr>
          <a:xfrm>
            <a:off x="409983" y="3077901"/>
            <a:ext cx="11782017" cy="353655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5FF08AD-3549-3941-80A8-6635186DB7AC}"/>
              </a:ext>
            </a:extLst>
          </p:cNvPr>
          <p:cNvSpPr/>
          <p:nvPr/>
        </p:nvSpPr>
        <p:spPr>
          <a:xfrm>
            <a:off x="312317" y="1017112"/>
            <a:ext cx="11782017" cy="1275017"/>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4" name="Rectangular Callout 1">
            <a:extLst>
              <a:ext uri="{FF2B5EF4-FFF2-40B4-BE49-F238E27FC236}">
                <a16:creationId xmlns:a16="http://schemas.microsoft.com/office/drawing/2014/main" id="{1397412B-B917-8645-94EB-70E2A8753479}"/>
              </a:ext>
            </a:extLst>
          </p:cNvPr>
          <p:cNvSpPr/>
          <p:nvPr/>
        </p:nvSpPr>
        <p:spPr>
          <a:xfrm rot="5400000" flipV="1">
            <a:off x="5065718" y="993"/>
            <a:ext cx="2353579" cy="6891786"/>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3837627" y="2185078"/>
                </a:lnTo>
                <a:lnTo>
                  <a:pt x="1741524" y="2548105"/>
                </a:lnTo>
                <a:lnTo>
                  <a:pt x="1768188" y="2175343"/>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501FC1A3-2B40-1F40-B69D-94BA60D207AC}"/>
                  </a:ext>
                </a:extLst>
              </p:cNvPr>
              <p:cNvSpPr txBox="1"/>
              <p:nvPr/>
            </p:nvSpPr>
            <p:spPr>
              <a:xfrm flipH="1">
                <a:off x="3208371" y="2555454"/>
                <a:ext cx="5088814" cy="1595309"/>
              </a:xfrm>
              <a:prstGeom prst="rect">
                <a:avLst/>
              </a:prstGeom>
              <a:noFill/>
            </p:spPr>
            <p:txBody>
              <a:bodyPr wrap="square" rtlCol="0">
                <a:spAutoFit/>
              </a:bodyPr>
              <a:lstStyle/>
              <a:p>
                <a:pPr>
                  <a:lnSpc>
                    <a:spcPts val="4000"/>
                  </a:lnSpc>
                </a:pPr>
                <a:r>
                  <a:rPr lang="en-US" sz="2400" dirty="0">
                    <a:latin typeface="Avenir Next" panose="020B0503020202020204" pitchFamily="34" charset="0"/>
                  </a:rPr>
                  <a:t>Given training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oMath>
                </a14:m>
                <a:r>
                  <a:rPr lang="en-US" sz="2400" dirty="0">
                    <a:latin typeface="Avenir Next" panose="020B0503020202020204" pitchFamily="34" charset="0"/>
                  </a:rPr>
                  <a:t>, learns to discriminate between possible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rPr>
                  <a:t> values (quantitative or categorical)</a:t>
                </a:r>
                <a:endParaRPr lang="en-US" sz="2400" dirty="0"/>
              </a:p>
            </p:txBody>
          </p:sp>
        </mc:Choice>
        <mc:Fallback xmlns="">
          <p:sp>
            <p:nvSpPr>
              <p:cNvPr id="46" name="TextBox 45">
                <a:extLst>
                  <a:ext uri="{FF2B5EF4-FFF2-40B4-BE49-F238E27FC236}">
                    <a16:creationId xmlns:a16="http://schemas.microsoft.com/office/drawing/2014/main" id="{501FC1A3-2B40-1F40-B69D-94BA60D207AC}"/>
                  </a:ext>
                </a:extLst>
              </p:cNvPr>
              <p:cNvSpPr txBox="1">
                <a:spLocks noRot="1" noChangeAspect="1" noMove="1" noResize="1" noEditPoints="1" noAdjustHandles="1" noChangeArrowheads="1" noChangeShapeType="1" noTextEdit="1"/>
              </p:cNvSpPr>
              <p:nvPr/>
            </p:nvSpPr>
            <p:spPr>
              <a:xfrm flipH="1">
                <a:off x="3208371" y="2555454"/>
                <a:ext cx="5088814" cy="1595309"/>
              </a:xfrm>
              <a:prstGeom prst="rect">
                <a:avLst/>
              </a:prstGeom>
              <a:blipFill>
                <a:blip r:embed="rId2"/>
                <a:stretch>
                  <a:fillRect l="-1746" b="-7874"/>
                </a:stretch>
              </a:blipFill>
            </p:spPr>
            <p:txBody>
              <a:bodyPr/>
              <a:lstStyle/>
              <a:p>
                <a:r>
                  <a:rPr lang="en-US">
                    <a:noFill/>
                  </a:rPr>
                  <a:t> </a:t>
                </a:r>
              </a:p>
            </p:txBody>
          </p:sp>
        </mc:Fallback>
      </mc:AlternateContent>
    </p:spTree>
    <p:extLst>
      <p:ext uri="{BB962C8B-B14F-4D97-AF65-F5344CB8AC3E}">
        <p14:creationId xmlns:p14="http://schemas.microsoft.com/office/powerpoint/2010/main" val="23287016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4224875"/>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48" name="Rectangle 47">
            <a:extLst>
              <a:ext uri="{FF2B5EF4-FFF2-40B4-BE49-F238E27FC236}">
                <a16:creationId xmlns:a16="http://schemas.microsoft.com/office/drawing/2014/main" id="{E1AC609A-3778-FA49-8B52-3231C172738C}"/>
              </a:ext>
            </a:extLst>
          </p:cNvPr>
          <p:cNvSpPr/>
          <p:nvPr/>
        </p:nvSpPr>
        <p:spPr>
          <a:xfrm>
            <a:off x="312317" y="3805409"/>
            <a:ext cx="11782017" cy="2577453"/>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32DBE99-61DA-0546-A215-EA911958E979}"/>
              </a:ext>
            </a:extLst>
          </p:cNvPr>
          <p:cNvSpPr/>
          <p:nvPr/>
        </p:nvSpPr>
        <p:spPr>
          <a:xfrm>
            <a:off x="312316" y="998201"/>
            <a:ext cx="11782017" cy="1964978"/>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4" name="Rectangular Callout 1">
            <a:extLst>
              <a:ext uri="{FF2B5EF4-FFF2-40B4-BE49-F238E27FC236}">
                <a16:creationId xmlns:a16="http://schemas.microsoft.com/office/drawing/2014/main" id="{1397412B-B917-8645-94EB-70E2A8753479}"/>
              </a:ext>
            </a:extLst>
          </p:cNvPr>
          <p:cNvSpPr/>
          <p:nvPr/>
        </p:nvSpPr>
        <p:spPr>
          <a:xfrm rot="5400000" flipV="1">
            <a:off x="4982524" y="780526"/>
            <a:ext cx="2519969" cy="6891786"/>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3837627" y="2185078"/>
                </a:lnTo>
                <a:lnTo>
                  <a:pt x="1741524" y="2548105"/>
                </a:lnTo>
                <a:lnTo>
                  <a:pt x="1768188" y="2175343"/>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501FC1A3-2B40-1F40-B69D-94BA60D207AC}"/>
                  </a:ext>
                </a:extLst>
              </p:cNvPr>
              <p:cNvSpPr txBox="1"/>
              <p:nvPr/>
            </p:nvSpPr>
            <p:spPr>
              <a:xfrm flipH="1">
                <a:off x="3182766" y="3112179"/>
                <a:ext cx="5088814" cy="2108269"/>
              </a:xfrm>
              <a:prstGeom prst="rect">
                <a:avLst/>
              </a:prstGeom>
              <a:noFill/>
            </p:spPr>
            <p:txBody>
              <a:bodyPr wrap="square" rtlCol="0">
                <a:spAutoFit/>
              </a:bodyPr>
              <a:lstStyle/>
              <a:p>
                <a:pPr>
                  <a:lnSpc>
                    <a:spcPts val="4000"/>
                  </a:lnSpc>
                </a:pPr>
                <a:r>
                  <a:rPr lang="en-US" sz="2400" dirty="0">
                    <a:latin typeface="Avenir Next" panose="020B0503020202020204" pitchFamily="34" charset="0"/>
                  </a:rPr>
                  <a:t>Given training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𝑿</m:t>
                    </m:r>
                  </m:oMath>
                </a14:m>
                <a:r>
                  <a:rPr lang="en-US" sz="2400" dirty="0">
                    <a:latin typeface="Avenir Next" panose="020B0503020202020204" pitchFamily="34" charset="0"/>
                  </a:rPr>
                  <a:t>, learns decision boundaries so as to discriminate between possible </a:t>
                </a:r>
                <a14:m>
                  <m:oMath xmlns:m="http://schemas.openxmlformats.org/officeDocument/2006/math">
                    <m:r>
                      <a:rPr lang="en-US" sz="2400" b="1" i="1" dirty="0" smtClean="0">
                        <a:solidFill>
                          <a:schemeClr val="accent1">
                            <a:lumMod val="75000"/>
                          </a:schemeClr>
                        </a:solidFill>
                        <a:latin typeface="Cambria Math" panose="02040503050406030204" pitchFamily="18" charset="0"/>
                      </a:rPr>
                      <m:t>𝒀</m:t>
                    </m:r>
                  </m:oMath>
                </a14:m>
                <a:r>
                  <a:rPr lang="en-US" sz="2400" dirty="0">
                    <a:latin typeface="Avenir Next" panose="020B0503020202020204" pitchFamily="34" charset="0"/>
                  </a:rPr>
                  <a:t> values (quantitative or categorical)</a:t>
                </a:r>
                <a:endParaRPr lang="en-US" sz="2400" dirty="0"/>
              </a:p>
            </p:txBody>
          </p:sp>
        </mc:Choice>
        <mc:Fallback xmlns="">
          <p:sp>
            <p:nvSpPr>
              <p:cNvPr id="46" name="TextBox 45">
                <a:extLst>
                  <a:ext uri="{FF2B5EF4-FFF2-40B4-BE49-F238E27FC236}">
                    <a16:creationId xmlns:a16="http://schemas.microsoft.com/office/drawing/2014/main" id="{501FC1A3-2B40-1F40-B69D-94BA60D207AC}"/>
                  </a:ext>
                </a:extLst>
              </p:cNvPr>
              <p:cNvSpPr txBox="1">
                <a:spLocks noRot="1" noChangeAspect="1" noMove="1" noResize="1" noEditPoints="1" noAdjustHandles="1" noChangeArrowheads="1" noChangeShapeType="1" noTextEdit="1"/>
              </p:cNvSpPr>
              <p:nvPr/>
            </p:nvSpPr>
            <p:spPr>
              <a:xfrm flipH="1">
                <a:off x="3182766" y="3112179"/>
                <a:ext cx="5088814" cy="2108269"/>
              </a:xfrm>
              <a:prstGeom prst="rect">
                <a:avLst/>
              </a:prstGeom>
              <a:blipFill>
                <a:blip r:embed="rId2"/>
                <a:stretch>
                  <a:fillRect l="-1995" b="-5988"/>
                </a:stretch>
              </a:blipFill>
            </p:spPr>
            <p:txBody>
              <a:bodyPr/>
              <a:lstStyle/>
              <a:p>
                <a:r>
                  <a:rPr lang="en-US">
                    <a:noFill/>
                  </a:rPr>
                  <a:t> </a:t>
                </a:r>
              </a:p>
            </p:txBody>
          </p:sp>
        </mc:Fallback>
      </mc:AlternateContent>
    </p:spTree>
    <p:extLst>
      <p:ext uri="{BB962C8B-B14F-4D97-AF65-F5344CB8AC3E}">
        <p14:creationId xmlns:p14="http://schemas.microsoft.com/office/powerpoint/2010/main" val="28603981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4224875"/>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48" name="Rectangle 47">
            <a:extLst>
              <a:ext uri="{FF2B5EF4-FFF2-40B4-BE49-F238E27FC236}">
                <a16:creationId xmlns:a16="http://schemas.microsoft.com/office/drawing/2014/main" id="{9D922212-F8D8-D546-9D9F-D374AAD5125B}"/>
              </a:ext>
            </a:extLst>
          </p:cNvPr>
          <p:cNvSpPr/>
          <p:nvPr/>
        </p:nvSpPr>
        <p:spPr>
          <a:xfrm>
            <a:off x="312317" y="1027206"/>
            <a:ext cx="11782017" cy="2577453"/>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2C9233F3-9B11-C94F-A0BC-D4B9ED0F1595}"/>
              </a:ext>
            </a:extLst>
          </p:cNvPr>
          <p:cNvSpPr/>
          <p:nvPr/>
        </p:nvSpPr>
        <p:spPr>
          <a:xfrm>
            <a:off x="312316" y="4614583"/>
            <a:ext cx="11782017" cy="2153587"/>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4" name="Rectangular Callout 1">
            <a:extLst>
              <a:ext uri="{FF2B5EF4-FFF2-40B4-BE49-F238E27FC236}">
                <a16:creationId xmlns:a16="http://schemas.microsoft.com/office/drawing/2014/main" id="{1397412B-B917-8645-94EB-70E2A8753479}"/>
              </a:ext>
            </a:extLst>
          </p:cNvPr>
          <p:cNvSpPr/>
          <p:nvPr/>
        </p:nvSpPr>
        <p:spPr>
          <a:xfrm rot="5400000" flipV="1">
            <a:off x="5522118" y="1450289"/>
            <a:ext cx="2378981" cy="6850210"/>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633122"/>
              <a:gd name="connsiteY0" fmla="*/ 0 h 2548105"/>
              <a:gd name="connsiteX1" fmla="*/ 1753264 w 10633122"/>
              <a:gd name="connsiteY1" fmla="*/ 0 h 2548105"/>
              <a:gd name="connsiteX2" fmla="*/ 1753264 w 10633122"/>
              <a:gd name="connsiteY2" fmla="*/ 0 h 2548105"/>
              <a:gd name="connsiteX3" fmla="*/ 4383160 w 10633122"/>
              <a:gd name="connsiteY3" fmla="*/ 0 h 2548105"/>
              <a:gd name="connsiteX4" fmla="*/ 10519585 w 10633122"/>
              <a:gd name="connsiteY4" fmla="*/ 0 h 2548105"/>
              <a:gd name="connsiteX5" fmla="*/ 10519585 w 10633122"/>
              <a:gd name="connsiteY5" fmla="*/ 1267046 h 2548105"/>
              <a:gd name="connsiteX6" fmla="*/ 10519585 w 10633122"/>
              <a:gd name="connsiteY6" fmla="*/ 1267046 h 2548105"/>
              <a:gd name="connsiteX7" fmla="*/ 10519585 w 10633122"/>
              <a:gd name="connsiteY7" fmla="*/ 1810065 h 2548105"/>
              <a:gd name="connsiteX8" fmla="*/ 10633124 w 10633122"/>
              <a:gd name="connsiteY8" fmla="*/ 2323249 h 2548105"/>
              <a:gd name="connsiteX9" fmla="*/ 3837627 w 10633122"/>
              <a:gd name="connsiteY9" fmla="*/ 2185078 h 2548105"/>
              <a:gd name="connsiteX10" fmla="*/ 1741524 w 10633122"/>
              <a:gd name="connsiteY10" fmla="*/ 2548105 h 2548105"/>
              <a:gd name="connsiteX11" fmla="*/ 1768188 w 10633122"/>
              <a:gd name="connsiteY11" fmla="*/ 2175343 h 2548105"/>
              <a:gd name="connsiteX12" fmla="*/ 0 w 10633122"/>
              <a:gd name="connsiteY12" fmla="*/ 2172078 h 2548105"/>
              <a:gd name="connsiteX13" fmla="*/ 0 w 10633122"/>
              <a:gd name="connsiteY13" fmla="*/ 1810065 h 2548105"/>
              <a:gd name="connsiteX14" fmla="*/ 0 w 10633122"/>
              <a:gd name="connsiteY14" fmla="*/ 1267046 h 2548105"/>
              <a:gd name="connsiteX15" fmla="*/ 0 w 10633122"/>
              <a:gd name="connsiteY15" fmla="*/ 1267046 h 2548105"/>
              <a:gd name="connsiteX16" fmla="*/ 0 w 10633122"/>
              <a:gd name="connsiteY16" fmla="*/ 0 h 2548105"/>
              <a:gd name="connsiteX0" fmla="*/ 0 w 10633122"/>
              <a:gd name="connsiteY0" fmla="*/ 0 h 2548105"/>
              <a:gd name="connsiteX1" fmla="*/ 1753264 w 10633122"/>
              <a:gd name="connsiteY1" fmla="*/ 0 h 2548105"/>
              <a:gd name="connsiteX2" fmla="*/ 1753264 w 10633122"/>
              <a:gd name="connsiteY2" fmla="*/ 0 h 2548105"/>
              <a:gd name="connsiteX3" fmla="*/ 4383160 w 10633122"/>
              <a:gd name="connsiteY3" fmla="*/ 0 h 2548105"/>
              <a:gd name="connsiteX4" fmla="*/ 10519585 w 10633122"/>
              <a:gd name="connsiteY4" fmla="*/ 0 h 2548105"/>
              <a:gd name="connsiteX5" fmla="*/ 10519585 w 10633122"/>
              <a:gd name="connsiteY5" fmla="*/ 1267046 h 2548105"/>
              <a:gd name="connsiteX6" fmla="*/ 10519585 w 10633122"/>
              <a:gd name="connsiteY6" fmla="*/ 1267046 h 2548105"/>
              <a:gd name="connsiteX7" fmla="*/ 10519585 w 10633122"/>
              <a:gd name="connsiteY7" fmla="*/ 1810065 h 2548105"/>
              <a:gd name="connsiteX8" fmla="*/ 10633124 w 10633122"/>
              <a:gd name="connsiteY8" fmla="*/ 2323249 h 2548105"/>
              <a:gd name="connsiteX9" fmla="*/ 3497053 w 10633122"/>
              <a:gd name="connsiteY9" fmla="*/ 2326801 h 2548105"/>
              <a:gd name="connsiteX10" fmla="*/ 1741524 w 10633122"/>
              <a:gd name="connsiteY10" fmla="*/ 2548105 h 2548105"/>
              <a:gd name="connsiteX11" fmla="*/ 1768188 w 10633122"/>
              <a:gd name="connsiteY11" fmla="*/ 2175343 h 2548105"/>
              <a:gd name="connsiteX12" fmla="*/ 0 w 10633122"/>
              <a:gd name="connsiteY12" fmla="*/ 2172078 h 2548105"/>
              <a:gd name="connsiteX13" fmla="*/ 0 w 10633122"/>
              <a:gd name="connsiteY13" fmla="*/ 1810065 h 2548105"/>
              <a:gd name="connsiteX14" fmla="*/ 0 w 10633122"/>
              <a:gd name="connsiteY14" fmla="*/ 1267046 h 2548105"/>
              <a:gd name="connsiteX15" fmla="*/ 0 w 10633122"/>
              <a:gd name="connsiteY15" fmla="*/ 1267046 h 2548105"/>
              <a:gd name="connsiteX16" fmla="*/ 0 w 10633122"/>
              <a:gd name="connsiteY16" fmla="*/ 0 h 2548105"/>
              <a:gd name="connsiteX0" fmla="*/ 0 w 10633122"/>
              <a:gd name="connsiteY0" fmla="*/ 0 h 2548105"/>
              <a:gd name="connsiteX1" fmla="*/ 1753264 w 10633122"/>
              <a:gd name="connsiteY1" fmla="*/ 0 h 2548105"/>
              <a:gd name="connsiteX2" fmla="*/ 1753264 w 10633122"/>
              <a:gd name="connsiteY2" fmla="*/ 0 h 2548105"/>
              <a:gd name="connsiteX3" fmla="*/ 4383160 w 10633122"/>
              <a:gd name="connsiteY3" fmla="*/ 0 h 2548105"/>
              <a:gd name="connsiteX4" fmla="*/ 10519585 w 10633122"/>
              <a:gd name="connsiteY4" fmla="*/ 0 h 2548105"/>
              <a:gd name="connsiteX5" fmla="*/ 10519585 w 10633122"/>
              <a:gd name="connsiteY5" fmla="*/ 1267046 h 2548105"/>
              <a:gd name="connsiteX6" fmla="*/ 10519585 w 10633122"/>
              <a:gd name="connsiteY6" fmla="*/ 1267046 h 2548105"/>
              <a:gd name="connsiteX7" fmla="*/ 10519585 w 10633122"/>
              <a:gd name="connsiteY7" fmla="*/ 1810065 h 2548105"/>
              <a:gd name="connsiteX8" fmla="*/ 10633124 w 10633122"/>
              <a:gd name="connsiteY8" fmla="*/ 2323249 h 2548105"/>
              <a:gd name="connsiteX9" fmla="*/ 3497053 w 10633122"/>
              <a:gd name="connsiteY9" fmla="*/ 2326801 h 2548105"/>
              <a:gd name="connsiteX10" fmla="*/ 1741524 w 10633122"/>
              <a:gd name="connsiteY10" fmla="*/ 2548105 h 2548105"/>
              <a:gd name="connsiteX11" fmla="*/ 1938477 w 10633122"/>
              <a:gd name="connsiteY11" fmla="*/ 2335963 h 2548105"/>
              <a:gd name="connsiteX12" fmla="*/ 0 w 10633122"/>
              <a:gd name="connsiteY12" fmla="*/ 2172078 h 2548105"/>
              <a:gd name="connsiteX13" fmla="*/ 0 w 10633122"/>
              <a:gd name="connsiteY13" fmla="*/ 1810065 h 2548105"/>
              <a:gd name="connsiteX14" fmla="*/ 0 w 10633122"/>
              <a:gd name="connsiteY14" fmla="*/ 1267046 h 2548105"/>
              <a:gd name="connsiteX15" fmla="*/ 0 w 10633122"/>
              <a:gd name="connsiteY15" fmla="*/ 1267046 h 2548105"/>
              <a:gd name="connsiteX16" fmla="*/ 0 w 10633122"/>
              <a:gd name="connsiteY16" fmla="*/ 0 h 2548105"/>
              <a:gd name="connsiteX0" fmla="*/ 0 w 10633122"/>
              <a:gd name="connsiteY0" fmla="*/ 0 h 2548105"/>
              <a:gd name="connsiteX1" fmla="*/ 1753264 w 10633122"/>
              <a:gd name="connsiteY1" fmla="*/ 0 h 2548105"/>
              <a:gd name="connsiteX2" fmla="*/ 1753264 w 10633122"/>
              <a:gd name="connsiteY2" fmla="*/ 0 h 2548105"/>
              <a:gd name="connsiteX3" fmla="*/ 4383160 w 10633122"/>
              <a:gd name="connsiteY3" fmla="*/ 0 h 2548105"/>
              <a:gd name="connsiteX4" fmla="*/ 10519585 w 10633122"/>
              <a:gd name="connsiteY4" fmla="*/ 0 h 2548105"/>
              <a:gd name="connsiteX5" fmla="*/ 10519585 w 10633122"/>
              <a:gd name="connsiteY5" fmla="*/ 1267046 h 2548105"/>
              <a:gd name="connsiteX6" fmla="*/ 10519585 w 10633122"/>
              <a:gd name="connsiteY6" fmla="*/ 1267046 h 2548105"/>
              <a:gd name="connsiteX7" fmla="*/ 10519585 w 10633122"/>
              <a:gd name="connsiteY7" fmla="*/ 1810065 h 2548105"/>
              <a:gd name="connsiteX8" fmla="*/ 10633124 w 10633122"/>
              <a:gd name="connsiteY8" fmla="*/ 2323249 h 2548105"/>
              <a:gd name="connsiteX9" fmla="*/ 3497053 w 10633122"/>
              <a:gd name="connsiteY9" fmla="*/ 2326801 h 2548105"/>
              <a:gd name="connsiteX10" fmla="*/ 1741524 w 10633122"/>
              <a:gd name="connsiteY10" fmla="*/ 2548105 h 2548105"/>
              <a:gd name="connsiteX11" fmla="*/ 1938477 w 10633122"/>
              <a:gd name="connsiteY11" fmla="*/ 2335963 h 2548105"/>
              <a:gd name="connsiteX12" fmla="*/ 56762 w 10633122"/>
              <a:gd name="connsiteY12" fmla="*/ 2313801 h 2548105"/>
              <a:gd name="connsiteX13" fmla="*/ 0 w 10633122"/>
              <a:gd name="connsiteY13" fmla="*/ 1810065 h 2548105"/>
              <a:gd name="connsiteX14" fmla="*/ 0 w 10633122"/>
              <a:gd name="connsiteY14" fmla="*/ 1267046 h 2548105"/>
              <a:gd name="connsiteX15" fmla="*/ 0 w 10633122"/>
              <a:gd name="connsiteY15" fmla="*/ 1267046 h 2548105"/>
              <a:gd name="connsiteX16" fmla="*/ 0 w 10633122"/>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633122" h="2548105">
                <a:moveTo>
                  <a:pt x="0" y="0"/>
                </a:moveTo>
                <a:lnTo>
                  <a:pt x="1753264" y="0"/>
                </a:lnTo>
                <a:lnTo>
                  <a:pt x="1753264" y="0"/>
                </a:lnTo>
                <a:lnTo>
                  <a:pt x="4383160" y="0"/>
                </a:lnTo>
                <a:lnTo>
                  <a:pt x="10519585" y="0"/>
                </a:lnTo>
                <a:lnTo>
                  <a:pt x="10519585" y="1267046"/>
                </a:lnTo>
                <a:lnTo>
                  <a:pt x="10519585" y="1267046"/>
                </a:lnTo>
                <a:lnTo>
                  <a:pt x="10519585" y="1810065"/>
                </a:lnTo>
                <a:lnTo>
                  <a:pt x="10633124" y="2323249"/>
                </a:lnTo>
                <a:lnTo>
                  <a:pt x="3497053" y="2326801"/>
                </a:lnTo>
                <a:lnTo>
                  <a:pt x="1741524" y="2548105"/>
                </a:lnTo>
                <a:lnTo>
                  <a:pt x="1938477" y="2335963"/>
                </a:lnTo>
                <a:lnTo>
                  <a:pt x="56762" y="2313801"/>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501FC1A3-2B40-1F40-B69D-94BA60D207AC}"/>
              </a:ext>
            </a:extLst>
          </p:cNvPr>
          <p:cNvSpPr txBox="1"/>
          <p:nvPr/>
        </p:nvSpPr>
        <p:spPr>
          <a:xfrm flipH="1">
            <a:off x="3707994" y="3964254"/>
            <a:ext cx="5474965" cy="1595309"/>
          </a:xfrm>
          <a:prstGeom prst="rect">
            <a:avLst/>
          </a:prstGeom>
          <a:noFill/>
        </p:spPr>
        <p:txBody>
          <a:bodyPr wrap="square" rtlCol="0">
            <a:spAutoFit/>
          </a:bodyPr>
          <a:lstStyle/>
          <a:p>
            <a:pPr>
              <a:lnSpc>
                <a:spcPts val="4000"/>
              </a:lnSpc>
            </a:pPr>
            <a:r>
              <a:rPr lang="en-US" sz="2400" dirty="0">
                <a:latin typeface="Avenir Next" panose="020B0503020202020204" pitchFamily="34" charset="0"/>
              </a:rPr>
              <a:t>PCA is a </a:t>
            </a:r>
            <a:r>
              <a:rPr lang="en-US" sz="2400" b="1" dirty="0">
                <a:latin typeface="Avenir Next" panose="020B0503020202020204" pitchFamily="34" charset="0"/>
              </a:rPr>
              <a:t>process</a:t>
            </a:r>
            <a:r>
              <a:rPr lang="en-US" sz="2400" dirty="0">
                <a:latin typeface="Avenir Next" panose="020B0503020202020204" pitchFamily="34" charset="0"/>
              </a:rPr>
              <a:t>, not a model, so it doesn’t make sense to consider it as a Discriminate or Generative model</a:t>
            </a:r>
            <a:endParaRPr lang="en-US" sz="2400" dirty="0"/>
          </a:p>
        </p:txBody>
      </p:sp>
    </p:spTree>
    <p:extLst>
      <p:ext uri="{BB962C8B-B14F-4D97-AF65-F5344CB8AC3E}">
        <p14:creationId xmlns:p14="http://schemas.microsoft.com/office/powerpoint/2010/main" val="41991959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4224875"/>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Tree>
    <p:extLst>
      <p:ext uri="{BB962C8B-B14F-4D97-AF65-F5344CB8AC3E}">
        <p14:creationId xmlns:p14="http://schemas.microsoft.com/office/powerpoint/2010/main" val="9598106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1B63AD76-BA56-384E-992E-452E1EEF2310}"/>
                  </a:ext>
                </a:extLst>
              </p:cNvPr>
              <p:cNvSpPr txBox="1"/>
              <p:nvPr/>
            </p:nvSpPr>
            <p:spPr>
              <a:xfrm>
                <a:off x="158198" y="649224"/>
                <a:ext cx="4911516" cy="5416868"/>
              </a:xfrm>
              <a:prstGeom prst="rect">
                <a:avLst/>
              </a:prstGeom>
              <a:noFill/>
            </p:spPr>
            <p:txBody>
              <a:bodyPr wrap="square" rtlCol="0">
                <a:spAutoFit/>
              </a:bodyPr>
              <a:lstStyle/>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rPr>
                  <a:t>Returning our data yet again, perhaps we’ve plotted our data </a:t>
                </a:r>
                <a:r>
                  <a:rPr lang="en-US" sz="2400" b="1" dirty="0">
                    <a:solidFill>
                      <a:schemeClr val="accent1">
                        <a:lumMod val="75000"/>
                      </a:schemeClr>
                    </a:solidFill>
                    <a:latin typeface="Avenir Next" panose="020B0503020202020204" pitchFamily="34" charset="0"/>
                  </a:rPr>
                  <a:t>X </a:t>
                </a:r>
                <a:r>
                  <a:rPr lang="en-US" sz="2400" dirty="0">
                    <a:latin typeface="Avenir Next" panose="020B0503020202020204" pitchFamily="34" charset="0"/>
                  </a:rPr>
                  <a:t>and see it’s </a:t>
                </a:r>
                <a:r>
                  <a:rPr lang="en-US" sz="2400" b="1" dirty="0">
                    <a:latin typeface="Avenir Next" panose="020B0503020202020204" pitchFamily="34" charset="0"/>
                  </a:rPr>
                  <a:t>non-linear</a:t>
                </a:r>
              </a:p>
              <a:p>
                <a:pPr marL="342900" indent="-342900">
                  <a:lnSpc>
                    <a:spcPct val="150000"/>
                  </a:lnSpc>
                  <a:spcBef>
                    <a:spcPts val="3000"/>
                  </a:spcBef>
                  <a:buFont typeface="Arial" panose="020B0604020202020204" pitchFamily="34" charset="0"/>
                  <a:buChar char="•"/>
                </a:pPr>
                <a:r>
                  <a:rPr lang="en-US" sz="2400" dirty="0">
                    <a:latin typeface="Avenir Next" panose="020B0503020202020204" pitchFamily="34" charset="0"/>
                  </a:rPr>
                  <a:t>Knowing how unnatural and finnicky polynomial regression can be, we prefer to let our model learn how to make its own non-linear functions for each feature </a:t>
                </a:r>
                <a14:m>
                  <m:oMath xmlns:m="http://schemas.openxmlformats.org/officeDocument/2006/math">
                    <m:sSub>
                      <m:sSubPr>
                        <m:ctrlPr>
                          <a:rPr lang="en-US" sz="2400" b="1" i="1" dirty="0" smtClean="0">
                            <a:solidFill>
                              <a:schemeClr val="accent1">
                                <a:lumMod val="75000"/>
                              </a:schemeClr>
                            </a:solidFill>
                            <a:latin typeface="Cambria Math" panose="02040503050406030204" pitchFamily="18" charset="0"/>
                          </a:rPr>
                        </m:ctrlPr>
                      </m:sSubPr>
                      <m:e>
                        <m:r>
                          <a:rPr lang="en-US" sz="2400" b="1" i="1" dirty="0" smtClean="0">
                            <a:solidFill>
                              <a:schemeClr val="accent1">
                                <a:lumMod val="75000"/>
                              </a:schemeClr>
                            </a:solidFill>
                            <a:latin typeface="Cambria Math" panose="02040503050406030204" pitchFamily="18" charset="0"/>
                          </a:rPr>
                          <m:t>𝒙</m:t>
                        </m:r>
                      </m:e>
                      <m:sub>
                        <m:r>
                          <a:rPr lang="en-US" sz="2400" b="1" i="1" dirty="0" smtClean="0">
                            <a:solidFill>
                              <a:schemeClr val="accent1">
                                <a:lumMod val="75000"/>
                              </a:schemeClr>
                            </a:solidFill>
                            <a:latin typeface="Cambria Math" panose="02040503050406030204" pitchFamily="18" charset="0"/>
                          </a:rPr>
                          <m:t>𝒊</m:t>
                        </m:r>
                      </m:sub>
                    </m:sSub>
                  </m:oMath>
                </a14:m>
                <a:r>
                  <a:rPr lang="en-US" sz="2400" dirty="0">
                    <a:latin typeface="Avenir Next" panose="020B0503020202020204" pitchFamily="34" charset="0"/>
                  </a:rPr>
                  <a:t> </a:t>
                </a:r>
              </a:p>
            </p:txBody>
          </p:sp>
        </mc:Choice>
        <mc:Fallback xmlns="">
          <p:sp>
            <p:nvSpPr>
              <p:cNvPr id="30" name="TextBox 29">
                <a:extLst>
                  <a:ext uri="{FF2B5EF4-FFF2-40B4-BE49-F238E27FC236}">
                    <a16:creationId xmlns:a16="http://schemas.microsoft.com/office/drawing/2014/main" id="{1B63AD76-BA56-384E-992E-452E1EEF2310}"/>
                  </a:ext>
                </a:extLst>
              </p:cNvPr>
              <p:cNvSpPr txBox="1">
                <a:spLocks noRot="1" noChangeAspect="1" noMove="1" noResize="1" noEditPoints="1" noAdjustHandles="1" noChangeArrowheads="1" noChangeShapeType="1" noTextEdit="1"/>
              </p:cNvSpPr>
              <p:nvPr/>
            </p:nvSpPr>
            <p:spPr>
              <a:xfrm>
                <a:off x="158198" y="649224"/>
                <a:ext cx="4911516" cy="5416868"/>
              </a:xfrm>
              <a:prstGeom prst="rect">
                <a:avLst/>
              </a:prstGeom>
              <a:blipFill>
                <a:blip r:embed="rId3"/>
                <a:stretch>
                  <a:fillRect l="-1809" r="-2584" b="-1636"/>
                </a:stretch>
              </a:blipFill>
            </p:spPr>
            <p:txBody>
              <a:bodyPr/>
              <a:lstStyle/>
              <a:p>
                <a:r>
                  <a:rPr lang="en-US">
                    <a:noFill/>
                  </a:rPr>
                  <a:t> </a:t>
                </a:r>
              </a:p>
            </p:txBody>
          </p:sp>
        </mc:Fallback>
      </mc:AlternateContent>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10060076" y="880570"/>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10435746" y="1665397"/>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91881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2771" y="52920"/>
            <a:ext cx="6406457"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Generalized Additive Models (GAMs)</a:t>
            </a:r>
          </a:p>
        </p:txBody>
      </p:sp>
      <p:sp>
        <p:nvSpPr>
          <p:cNvPr id="33" name="TextBox 32">
            <a:extLst>
              <a:ext uri="{FF2B5EF4-FFF2-40B4-BE49-F238E27FC236}">
                <a16:creationId xmlns:a16="http://schemas.microsoft.com/office/drawing/2014/main" id="{95D873C4-77F7-E444-8894-EB0BE5B6F609}"/>
              </a:ext>
            </a:extLst>
          </p:cNvPr>
          <p:cNvSpPr txBox="1"/>
          <p:nvPr/>
        </p:nvSpPr>
        <p:spPr>
          <a:xfrm>
            <a:off x="576140" y="705029"/>
            <a:ext cx="10447460" cy="684803"/>
          </a:xfrm>
          <a:prstGeom prst="rect">
            <a:avLst/>
          </a:prstGeom>
          <a:noFill/>
        </p:spPr>
        <p:txBody>
          <a:bodyPr wrap="square" rtlCol="0">
            <a:spAutoFit/>
          </a:bodyPr>
          <a:lstStyle/>
          <a:p>
            <a:pPr>
              <a:lnSpc>
                <a:spcPct val="150000"/>
              </a:lnSpc>
              <a:spcBef>
                <a:spcPts val="3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Refresher:</a:t>
            </a:r>
            <a:endParaRPr lang="en-US" sz="28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endParaRPr>
          </a:p>
        </p:txBody>
      </p:sp>
      <p:pic>
        <p:nvPicPr>
          <p:cNvPr id="2" name="Picture 1">
            <a:extLst>
              <a:ext uri="{FF2B5EF4-FFF2-40B4-BE49-F238E27FC236}">
                <a16:creationId xmlns:a16="http://schemas.microsoft.com/office/drawing/2014/main" id="{5A283420-41D6-DB4D-A476-759DAC41100A}"/>
              </a:ext>
            </a:extLst>
          </p:cNvPr>
          <p:cNvPicPr>
            <a:picLocks noChangeAspect="1"/>
          </p:cNvPicPr>
          <p:nvPr/>
        </p:nvPicPr>
        <p:blipFill>
          <a:blip r:embed="rId3"/>
          <a:stretch>
            <a:fillRect/>
          </a:stretch>
        </p:blipFill>
        <p:spPr>
          <a:xfrm>
            <a:off x="2886071" y="1735937"/>
            <a:ext cx="6259397" cy="4798213"/>
          </a:xfrm>
          <a:prstGeom prst="rect">
            <a:avLst/>
          </a:prstGeom>
        </p:spPr>
      </p:pic>
      <p:sp>
        <p:nvSpPr>
          <p:cNvPr id="3" name="Rectangle 2">
            <a:extLst>
              <a:ext uri="{FF2B5EF4-FFF2-40B4-BE49-F238E27FC236}">
                <a16:creationId xmlns:a16="http://schemas.microsoft.com/office/drawing/2014/main" id="{93FB111E-25F9-C845-B02D-26AA09BCA6FC}"/>
              </a:ext>
            </a:extLst>
          </p:cNvPr>
          <p:cNvSpPr/>
          <p:nvPr/>
        </p:nvSpPr>
        <p:spPr>
          <a:xfrm>
            <a:off x="3008019" y="1389832"/>
            <a:ext cx="6247929" cy="400110"/>
          </a:xfrm>
          <a:prstGeom prst="rect">
            <a:avLst/>
          </a:prstGeom>
        </p:spPr>
        <p:txBody>
          <a:bodyPr wrap="none">
            <a:spAutoFit/>
          </a:bodyPr>
          <a:lstStyle/>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Not our data, but imagine it’s plotting </a:t>
            </a:r>
            <a:r>
              <a:rPr lang="en-US" sz="2000" b="1" dirty="0">
                <a:latin typeface="Avenir Next" panose="020B0503020202020204" pitchFamily="34" charset="0"/>
                <a:ea typeface="MingLiU_HKSCS" panose="02020500000000000000" pitchFamily="18" charset="-120"/>
                <a:cs typeface="Arial" panose="020B0604020202020204" pitchFamily="34" charset="0"/>
              </a:rPr>
              <a:t>age</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 vs </a:t>
            </a:r>
            <a:r>
              <a:rPr lang="en-US" sz="2000" b="1" dirty="0">
                <a:latin typeface="Avenir Next" panose="020B0503020202020204" pitchFamily="34" charset="0"/>
                <a:ea typeface="MingLiU_HKSCS" panose="02020500000000000000" pitchFamily="18" charset="-120"/>
                <a:cs typeface="Arial" panose="020B0604020202020204" pitchFamily="34" charset="0"/>
              </a:rPr>
              <a:t>temp</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a:t>
            </a:r>
            <a:endParaRPr lang="en-US" sz="2000" dirty="0">
              <a:solidFill>
                <a:srgbClr val="C00000"/>
              </a:solidFill>
            </a:endParaRPr>
          </a:p>
        </p:txBody>
      </p:sp>
    </p:spTree>
    <p:extLst>
      <p:ext uri="{BB962C8B-B14F-4D97-AF65-F5344CB8AC3E}">
        <p14:creationId xmlns:p14="http://schemas.microsoft.com/office/powerpoint/2010/main" val="261381837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2771" y="52920"/>
            <a:ext cx="6406457"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Generalized Additive Models (GAMs)</a:t>
            </a:r>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95D873C4-77F7-E444-8894-EB0BE5B6F609}"/>
                  </a:ext>
                </a:extLst>
              </p:cNvPr>
              <p:cNvSpPr txBox="1"/>
              <p:nvPr/>
            </p:nvSpPr>
            <p:spPr>
              <a:xfrm>
                <a:off x="576140" y="705029"/>
                <a:ext cx="10447460" cy="3795911"/>
              </a:xfrm>
              <a:prstGeom prst="rect">
                <a:avLst/>
              </a:prstGeom>
              <a:noFill/>
            </p:spPr>
            <p:txBody>
              <a:bodyPr wrap="square" rtlCol="0">
                <a:spAutoFit/>
              </a:bodyPr>
              <a:lstStyle/>
              <a:p>
                <a:pPr>
                  <a:lnSpc>
                    <a:spcPct val="150000"/>
                  </a:lnSpc>
                  <a:spcBef>
                    <a:spcPts val="2000"/>
                  </a:spcBef>
                </a:pPr>
                <a:r>
                  <a:rPr lang="en-US" sz="2800" b="1" dirty="0">
                    <a:latin typeface="Avenir Next" panose="020B0503020202020204" pitchFamily="34" charset="0"/>
                    <a:ea typeface="MingLiU_HKSCS" panose="02020500000000000000" pitchFamily="18" charset="-120"/>
                    <a:cs typeface="Arial" panose="020B0604020202020204" pitchFamily="34" charset="0"/>
                  </a:rPr>
                  <a:t>Refresher:</a:t>
                </a:r>
              </a:p>
              <a:p>
                <a:pPr marL="457200" indent="-457200">
                  <a:lnSpc>
                    <a:spcPct val="150000"/>
                  </a:lnSpc>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We can make the line smoother by using a </a:t>
                </a:r>
                <a:r>
                  <a:rPr lang="en-US" sz="2400" b="1"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cubic spline </a:t>
                </a:r>
                <a:r>
                  <a:rPr lang="en-US" sz="24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or “</a:t>
                </a:r>
                <a:r>
                  <a:rPr lang="en-US" sz="2400" b="1"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B-spline</a:t>
                </a:r>
                <a:r>
                  <a:rPr lang="en-US" sz="2400" dirty="0">
                    <a:solidFill>
                      <a:schemeClr val="tx1">
                        <a:lumMod val="75000"/>
                        <a:lumOff val="25000"/>
                      </a:schemeClr>
                    </a:solidFill>
                    <a:latin typeface="Avenir Next" panose="020B0503020202020204" pitchFamily="34" charset="0"/>
                    <a:ea typeface="MingLiU_HKSCS" panose="02020500000000000000" pitchFamily="18" charset="-120"/>
                    <a:cs typeface="Arial" panose="020B0604020202020204" pitchFamily="34" charset="0"/>
                  </a:rPr>
                  <a:t>”</a:t>
                </a:r>
              </a:p>
              <a:p>
                <a:pPr marL="457200" indent="-457200">
                  <a:spcBef>
                    <a:spcPts val="1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Imagine having 3 of these models:</a:t>
                </a:r>
              </a:p>
              <a:p>
                <a:pPr marL="914400" lvl="1" indent="-457200">
                  <a:spcBef>
                    <a:spcPts val="1500"/>
                  </a:spcBef>
                  <a:buFont typeface="Arial" panose="020B0604020202020204" pitchFamily="34" charset="0"/>
                  <a:buChar char="•"/>
                </a:pPr>
                <a14:m>
                  <m:oMath xmlns:m="http://schemas.openxmlformats.org/officeDocument/2006/math">
                    <m:sSub>
                      <m:sSubPr>
                        <m:ctrlP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𝟏</m:t>
                        </m:r>
                      </m:sub>
                    </m:sSub>
                    <m:d>
                      <m:dPr>
                        <m:ctrlP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𝒂𝒈𝒆</m:t>
                        </m:r>
                      </m:e>
                    </m:d>
                  </m:oMath>
                </a14:m>
                <a:endParaRPr lang="en-US" sz="2400" b="1" i="1" dirty="0">
                  <a:solidFill>
                    <a:srgbClr val="C00000"/>
                  </a:solidFill>
                  <a:latin typeface="Cambria Math" panose="02040503050406030204" pitchFamily="18" charset="0"/>
                  <a:ea typeface="MingLiU_HKSCS" panose="02020500000000000000" pitchFamily="18" charset="-120"/>
                  <a:cs typeface="Arial" panose="020B0604020202020204" pitchFamily="34" charset="0"/>
                </a:endParaRPr>
              </a:p>
              <a:p>
                <a:pPr marL="914400" lvl="1" indent="-457200">
                  <a:spcBef>
                    <a:spcPts val="1500"/>
                  </a:spcBef>
                  <a:buFont typeface="Arial" panose="020B0604020202020204" pitchFamily="34" charset="0"/>
                  <a:buChar char="•"/>
                </a:pPr>
                <a14:m>
                  <m:oMath xmlns:m="http://schemas.openxmlformats.org/officeDocument/2006/math">
                    <m:sSub>
                      <m:sSubPr>
                        <m:ctrlP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𝟐</m:t>
                        </m:r>
                      </m:sub>
                    </m:sSub>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m:t>
                    </m:r>
                    <m:d>
                      <m:dPr>
                        <m:ctrlP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𝒑𝒍𝒂𝒚</m:t>
                        </m:r>
                      </m:e>
                    </m:d>
                  </m:oMath>
                </a14:m>
                <a:endParaRPr lang="en-US" sz="2400" b="1" i="1" dirty="0">
                  <a:solidFill>
                    <a:srgbClr val="C00000"/>
                  </a:solidFill>
                  <a:latin typeface="Cambria Math" panose="02040503050406030204" pitchFamily="18" charset="0"/>
                  <a:ea typeface="MingLiU_HKSCS" panose="02020500000000000000" pitchFamily="18" charset="-120"/>
                  <a:cs typeface="Arial" panose="020B0604020202020204" pitchFamily="34" charset="0"/>
                </a:endParaRPr>
              </a:p>
              <a:p>
                <a:pPr marL="914400" lvl="1" indent="-457200">
                  <a:spcBef>
                    <a:spcPts val="1500"/>
                  </a:spcBef>
                  <a:buFont typeface="Arial" panose="020B0604020202020204" pitchFamily="34" charset="0"/>
                  <a:buChar char="•"/>
                </a:pPr>
                <a14:m>
                  <m:oMath xmlns:m="http://schemas.openxmlformats.org/officeDocument/2006/math">
                    <m:sSub>
                      <m:sSubPr>
                        <m:ctrlP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𝟑</m:t>
                        </m:r>
                      </m:sub>
                    </m:sSub>
                    <m:d>
                      <m:dPr>
                        <m:ctrlP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𝒓𝒂𝒊𝒏𝒚</m:t>
                        </m:r>
                      </m:e>
                    </m:d>
                  </m:oMath>
                </a14:m>
                <a:endParaRPr lang="en-US" sz="2400" b="1" i="1" dirty="0">
                  <a:solidFill>
                    <a:schemeClr val="tx1"/>
                  </a:solidFill>
                  <a:latin typeface="Cambria Math" panose="02040503050406030204" pitchFamily="18" charset="0"/>
                  <a:ea typeface="MingLiU_HKSCS" panose="02020500000000000000" pitchFamily="18" charset="-120"/>
                  <a:cs typeface="Arial" panose="020B0604020202020204" pitchFamily="34" charset="0"/>
                </a:endParaRPr>
              </a:p>
            </p:txBody>
          </p:sp>
        </mc:Choice>
        <mc:Fallback xmlns="">
          <p:sp>
            <p:nvSpPr>
              <p:cNvPr id="33" name="TextBox 32">
                <a:extLst>
                  <a:ext uri="{FF2B5EF4-FFF2-40B4-BE49-F238E27FC236}">
                    <a16:creationId xmlns:a16="http://schemas.microsoft.com/office/drawing/2014/main" id="{95D873C4-77F7-E444-8894-EB0BE5B6F609}"/>
                  </a:ext>
                </a:extLst>
              </p:cNvPr>
              <p:cNvSpPr txBox="1">
                <a:spLocks noRot="1" noChangeAspect="1" noMove="1" noResize="1" noEditPoints="1" noAdjustHandles="1" noChangeArrowheads="1" noChangeShapeType="1" noTextEdit="1"/>
              </p:cNvSpPr>
              <p:nvPr/>
            </p:nvSpPr>
            <p:spPr>
              <a:xfrm>
                <a:off x="576140" y="705029"/>
                <a:ext cx="10447460" cy="3795911"/>
              </a:xfrm>
              <a:prstGeom prst="rect">
                <a:avLst/>
              </a:prstGeom>
              <a:blipFill>
                <a:blip r:embed="rId3"/>
                <a:stretch>
                  <a:fillRect l="-1092" b="-2007"/>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5A283420-41D6-DB4D-A476-759DAC41100A}"/>
              </a:ext>
            </a:extLst>
          </p:cNvPr>
          <p:cNvPicPr>
            <a:picLocks noChangeAspect="1"/>
          </p:cNvPicPr>
          <p:nvPr/>
        </p:nvPicPr>
        <p:blipFill>
          <a:blip r:embed="rId4"/>
          <a:stretch>
            <a:fillRect/>
          </a:stretch>
        </p:blipFill>
        <p:spPr>
          <a:xfrm>
            <a:off x="7747000" y="3457132"/>
            <a:ext cx="4312267" cy="3305618"/>
          </a:xfrm>
          <a:prstGeom prst="rect">
            <a:avLst/>
          </a:prstGeom>
        </p:spPr>
      </p:pic>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9EBA142-9CDB-934B-888E-138C8CEA597B}"/>
                  </a:ext>
                </a:extLst>
              </p:cNvPr>
              <p:cNvSpPr/>
              <p:nvPr/>
            </p:nvSpPr>
            <p:spPr>
              <a:xfrm>
                <a:off x="393700" y="5577008"/>
                <a:ext cx="6878371" cy="46166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n-US" sz="2400" b="1" dirty="0" smtClean="0">
                          <a:latin typeface="Avenir Next" panose="020B0503020202020204" pitchFamily="34" charset="0"/>
                          <a:ea typeface="MingLiU_HKSCS" panose="02020500000000000000" pitchFamily="18" charset="-120"/>
                          <a:cs typeface="Arial" panose="020B0604020202020204" pitchFamily="34" charset="0"/>
                        </a:rPr>
                        <m:t>Temp</m:t>
                      </m:r>
                      <m:r>
                        <a:rPr lang="en-US" sz="2400" b="1" i="1">
                          <a:latin typeface="Cambria Math" panose="02040503050406030204" pitchFamily="18" charset="0"/>
                          <a:ea typeface="MingLiU_HKSCS" panose="02020500000000000000" pitchFamily="18" charset="-120"/>
                          <a:cs typeface="Arial" panose="020B0604020202020204" pitchFamily="34" charset="0"/>
                        </a:rPr>
                        <m:t>=</m:t>
                      </m:r>
                      <m:sSub>
                        <m:sSubPr>
                          <m:ctrlP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𝜷</m:t>
                          </m:r>
                        </m:e>
                        <m:sub>
                          <m: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𝟎</m:t>
                          </m:r>
                        </m:sub>
                      </m:sSub>
                      <m: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t>𝟏</m:t>
                          </m:r>
                        </m:sub>
                      </m:sSub>
                      <m:d>
                        <m:dPr>
                          <m:ctrlPr>
                            <a:rPr lang="en-US" sz="2400" b="1" i="1">
                              <a:latin typeface="Cambria Math" panose="02040503050406030204" pitchFamily="18" charset="0"/>
                              <a:ea typeface="MingLiU_HKSCS" panose="02020500000000000000" pitchFamily="18" charset="-120"/>
                              <a:cs typeface="Arial" panose="020B0604020202020204" pitchFamily="34" charset="0"/>
                            </a:rPr>
                          </m:ctrlPr>
                        </m:dPr>
                        <m:e>
                          <m:r>
                            <a:rPr lang="en-US" sz="2400" b="1" i="1">
                              <a:latin typeface="Cambria Math" panose="02040503050406030204" pitchFamily="18" charset="0"/>
                              <a:ea typeface="MingLiU_HKSCS" panose="02020500000000000000" pitchFamily="18" charset="-120"/>
                              <a:cs typeface="Arial" panose="020B0604020202020204" pitchFamily="34" charset="0"/>
                            </a:rPr>
                            <m:t>𝒂𝒈𝒆</m:t>
                          </m:r>
                        </m:e>
                      </m:d>
                      <m:r>
                        <a:rPr lang="en-US" sz="2400" b="1" i="1">
                          <a:latin typeface="Cambria Math" panose="02040503050406030204" pitchFamily="18" charset="0"/>
                          <a:ea typeface="MingLiU_HKSCS" panose="02020500000000000000" pitchFamily="18" charset="-120"/>
                          <a:cs typeface="Arial" panose="020B0604020202020204" pitchFamily="34" charset="0"/>
                        </a:rPr>
                        <m:t>+</m:t>
                      </m:r>
                      <m:sSub>
                        <m:sSubPr>
                          <m:ctrlP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t>𝟐</m:t>
                          </m:r>
                        </m:sub>
                      </m:sSub>
                      <m:d>
                        <m:dPr>
                          <m:ctrlPr>
                            <a:rPr lang="en-US" sz="2400" b="1" i="1">
                              <a:latin typeface="Cambria Math" panose="02040503050406030204" pitchFamily="18" charset="0"/>
                              <a:ea typeface="MingLiU_HKSCS" panose="02020500000000000000" pitchFamily="18" charset="-120"/>
                              <a:cs typeface="Arial" panose="020B0604020202020204" pitchFamily="34" charset="0"/>
                            </a:rPr>
                          </m:ctrlPr>
                        </m:dPr>
                        <m:e>
                          <m:r>
                            <a:rPr lang="en-US" sz="2400" b="1" i="1">
                              <a:latin typeface="Cambria Math" panose="02040503050406030204" pitchFamily="18" charset="0"/>
                              <a:ea typeface="MingLiU_HKSCS" panose="02020500000000000000" pitchFamily="18" charset="-120"/>
                              <a:cs typeface="Arial" panose="020B0604020202020204" pitchFamily="34" charset="0"/>
                            </a:rPr>
                            <m:t>𝒑𝒍𝒂𝒚</m:t>
                          </m:r>
                        </m:e>
                      </m:d>
                      <m:r>
                        <a:rPr lang="en-US" sz="2400" b="1" i="1">
                          <a:latin typeface="Cambria Math" panose="02040503050406030204" pitchFamily="18" charset="0"/>
                          <a:ea typeface="MingLiU_HKSCS" panose="02020500000000000000" pitchFamily="18" charset="-120"/>
                          <a:cs typeface="Arial" panose="020B0604020202020204" pitchFamily="34" charset="0"/>
                        </a:rPr>
                        <m:t>+</m:t>
                      </m:r>
                      <m:sSub>
                        <m:sSubPr>
                          <m:ctrlP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t>𝟑</m:t>
                          </m:r>
                        </m:sub>
                      </m:sSub>
                      <m:d>
                        <m:dPr>
                          <m:ctrlPr>
                            <a:rPr lang="en-US" sz="2400" b="1" i="1">
                              <a:latin typeface="Cambria Math" panose="02040503050406030204" pitchFamily="18" charset="0"/>
                              <a:ea typeface="MingLiU_HKSCS" panose="02020500000000000000" pitchFamily="18" charset="-120"/>
                              <a:cs typeface="Arial" panose="020B0604020202020204" pitchFamily="34" charset="0"/>
                            </a:rPr>
                          </m:ctrlPr>
                        </m:dPr>
                        <m:e>
                          <m:r>
                            <a:rPr lang="en-US" sz="2400" b="1" i="1">
                              <a:latin typeface="Cambria Math" panose="02040503050406030204" pitchFamily="18" charset="0"/>
                              <a:ea typeface="MingLiU_HKSCS" panose="02020500000000000000" pitchFamily="18" charset="-120"/>
                              <a:cs typeface="Arial" panose="020B0604020202020204" pitchFamily="34" charset="0"/>
                            </a:rPr>
                            <m:t>𝒓𝒂𝒊𝒏𝒚</m:t>
                          </m:r>
                        </m:e>
                      </m:d>
                    </m:oMath>
                  </m:oMathPara>
                </a14:m>
                <a:endParaRPr lang="en-US" sz="2400" dirty="0"/>
              </a:p>
            </p:txBody>
          </p:sp>
        </mc:Choice>
        <mc:Fallback xmlns="">
          <p:sp>
            <p:nvSpPr>
              <p:cNvPr id="4" name="Rectangle 3">
                <a:extLst>
                  <a:ext uri="{FF2B5EF4-FFF2-40B4-BE49-F238E27FC236}">
                    <a16:creationId xmlns:a16="http://schemas.microsoft.com/office/drawing/2014/main" id="{E9EBA142-9CDB-934B-888E-138C8CEA597B}"/>
                  </a:ext>
                </a:extLst>
              </p:cNvPr>
              <p:cNvSpPr>
                <a:spLocks noRot="1" noChangeAspect="1" noMove="1" noResize="1" noEditPoints="1" noAdjustHandles="1" noChangeArrowheads="1" noChangeShapeType="1" noTextEdit="1"/>
              </p:cNvSpPr>
              <p:nvPr/>
            </p:nvSpPr>
            <p:spPr>
              <a:xfrm>
                <a:off x="393700" y="5577008"/>
                <a:ext cx="6878371" cy="461665"/>
              </a:xfrm>
              <a:prstGeom prst="rect">
                <a:avLst/>
              </a:prstGeom>
              <a:blipFill>
                <a:blip r:embed="rId5"/>
                <a:stretch>
                  <a:fillRect b="-21622"/>
                </a:stretch>
              </a:blipFill>
            </p:spPr>
            <p:txBody>
              <a:bodyPr/>
              <a:lstStyle/>
              <a:p>
                <a:r>
                  <a:rPr lang="en-US">
                    <a:noFill/>
                  </a:rPr>
                  <a:t> </a:t>
                </a:r>
              </a:p>
            </p:txBody>
          </p:sp>
        </mc:Fallback>
      </mc:AlternateContent>
      <p:sp>
        <p:nvSpPr>
          <p:cNvPr id="5" name="Rectangle 4">
            <a:extLst>
              <a:ext uri="{FF2B5EF4-FFF2-40B4-BE49-F238E27FC236}">
                <a16:creationId xmlns:a16="http://schemas.microsoft.com/office/drawing/2014/main" id="{21D00137-D155-E84F-A7FD-40DE4863F995}"/>
              </a:ext>
            </a:extLst>
          </p:cNvPr>
          <p:cNvSpPr/>
          <p:nvPr/>
        </p:nvSpPr>
        <p:spPr>
          <a:xfrm>
            <a:off x="576140" y="4879108"/>
            <a:ext cx="4039311" cy="461665"/>
          </a:xfrm>
          <a:prstGeom prst="rect">
            <a:avLst/>
          </a:prstGeom>
        </p:spPr>
        <p:txBody>
          <a:bodyPr wrap="none">
            <a:spAutoFit/>
          </a:bodyPr>
          <a:lstStyle/>
          <a:p>
            <a:pPr marL="457200" indent="-457200">
              <a:spcBef>
                <a:spcPts val="15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We can model </a:t>
            </a:r>
            <a:r>
              <a:rPr lang="en-US" sz="2400" b="1" dirty="0">
                <a:latin typeface="Avenir Next" panose="020B0503020202020204" pitchFamily="34" charset="0"/>
                <a:ea typeface="MingLiU_HKSCS" panose="02020500000000000000" pitchFamily="18" charset="-120"/>
                <a:cs typeface="Arial" panose="020B0604020202020204" pitchFamily="34" charset="0"/>
              </a:rPr>
              <a:t>Temp</a:t>
            </a:r>
            <a:r>
              <a:rPr lang="en-US" sz="2400" dirty="0">
                <a:latin typeface="Avenir Next" panose="020B0503020202020204" pitchFamily="34" charset="0"/>
                <a:ea typeface="MingLiU_HKSCS" panose="02020500000000000000" pitchFamily="18" charset="-120"/>
                <a:cs typeface="Arial" panose="020B0604020202020204" pitchFamily="34" charset="0"/>
              </a:rPr>
              <a:t> as:</a:t>
            </a:r>
            <a:endParaRPr lang="en-US" sz="2400" b="1" i="1" dirty="0">
              <a:latin typeface="Cambria Math" panose="02040503050406030204" pitchFamily="18" charset="0"/>
              <a:ea typeface="MingLiU_HKSCS" panose="02020500000000000000" pitchFamily="18" charset="-120"/>
              <a:cs typeface="Arial" panose="020B0604020202020204" pitchFamily="34" charset="0"/>
            </a:endParaRPr>
          </a:p>
        </p:txBody>
      </p:sp>
      <p:sp>
        <p:nvSpPr>
          <p:cNvPr id="9" name="Rectangle 8">
            <a:extLst>
              <a:ext uri="{FF2B5EF4-FFF2-40B4-BE49-F238E27FC236}">
                <a16:creationId xmlns:a16="http://schemas.microsoft.com/office/drawing/2014/main" id="{7D4B8A15-4DAA-514F-853C-E23268C893D3}"/>
              </a:ext>
            </a:extLst>
          </p:cNvPr>
          <p:cNvSpPr/>
          <p:nvPr/>
        </p:nvSpPr>
        <p:spPr>
          <a:xfrm>
            <a:off x="8556933" y="2696324"/>
            <a:ext cx="3251200" cy="707886"/>
          </a:xfrm>
          <a:prstGeom prst="rect">
            <a:avLst/>
          </a:prstGeom>
        </p:spPr>
        <p:txBody>
          <a:bodyPr wrap="square">
            <a:spAutoFit/>
          </a:bodyPr>
          <a:lstStyle/>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Not our data, but imagine it’s plotting </a:t>
            </a:r>
            <a:r>
              <a:rPr lang="en-US" sz="2000" b="1" dirty="0">
                <a:latin typeface="Avenir Next" panose="020B0503020202020204" pitchFamily="34" charset="0"/>
                <a:ea typeface="MingLiU_HKSCS" panose="02020500000000000000" pitchFamily="18" charset="-120"/>
                <a:cs typeface="Arial" panose="020B0604020202020204" pitchFamily="34" charset="0"/>
              </a:rPr>
              <a:t>age</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 vs </a:t>
            </a:r>
            <a:r>
              <a:rPr lang="en-US" sz="2000" b="1" dirty="0">
                <a:latin typeface="Avenir Next" panose="020B0503020202020204" pitchFamily="34" charset="0"/>
                <a:ea typeface="MingLiU_HKSCS" panose="02020500000000000000" pitchFamily="18" charset="-120"/>
                <a:cs typeface="Arial" panose="020B0604020202020204" pitchFamily="34" charset="0"/>
              </a:rPr>
              <a:t>Temp</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a:t>
            </a:r>
            <a:endParaRPr lang="en-US" sz="2000" dirty="0">
              <a:solidFill>
                <a:srgbClr val="C00000"/>
              </a:solidFill>
            </a:endParaRPr>
          </a:p>
        </p:txBody>
      </p:sp>
    </p:spTree>
    <p:extLst>
      <p:ext uri="{BB962C8B-B14F-4D97-AF65-F5344CB8AC3E}">
        <p14:creationId xmlns:p14="http://schemas.microsoft.com/office/powerpoint/2010/main" val="71843783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2D131A75-141C-9F44-8421-9CD9923E0FED}"/>
              </a:ext>
            </a:extLst>
          </p:cNvPr>
          <p:cNvSpPr/>
          <p:nvPr/>
        </p:nvSpPr>
        <p:spPr>
          <a:xfrm>
            <a:off x="10349975" y="1717288"/>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27C165E0-8ACA-724A-8348-EAFCA271DD77}"/>
              </a:ext>
            </a:extLst>
          </p:cNvPr>
          <p:cNvSpPr txBox="1"/>
          <p:nvPr/>
        </p:nvSpPr>
        <p:spPr>
          <a:xfrm>
            <a:off x="589755" y="5444029"/>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X</a:t>
            </a:r>
          </a:p>
        </p:txBody>
      </p:sp>
      <p:sp>
        <p:nvSpPr>
          <p:cNvPr id="62" name="TextBox 61">
            <a:extLst>
              <a:ext uri="{FF2B5EF4-FFF2-40B4-BE49-F238E27FC236}">
                <a16:creationId xmlns:a16="http://schemas.microsoft.com/office/drawing/2014/main" id="{25956463-FEF2-F249-8A72-0E8345BD75AA}"/>
              </a:ext>
            </a:extLst>
          </p:cNvPr>
          <p:cNvSpPr txBox="1"/>
          <p:nvPr/>
        </p:nvSpPr>
        <p:spPr>
          <a:xfrm>
            <a:off x="589755" y="917193"/>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Y</a:t>
            </a: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EB4FB92D-337B-6449-AD9F-A5F8E5E6E101}"/>
                  </a:ext>
                </a:extLst>
              </p:cNvPr>
              <p:cNvSpPr/>
              <p:nvPr/>
            </p:nvSpPr>
            <p:spPr>
              <a:xfrm>
                <a:off x="447464" y="3211389"/>
                <a:ext cx="1229824"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i="1">
                          <a:latin typeface="Cambria Math" panose="02040503050406030204" pitchFamily="18" charset="0"/>
                        </a:rPr>
                        <m:t>𝑓</m:t>
                      </m:r>
                      <m:d>
                        <m:dPr>
                          <m:ctrlPr>
                            <a:rPr lang="en-US" sz="3200" b="1" i="1">
                              <a:latin typeface="Cambria Math" panose="02040503050406030204" pitchFamily="18" charset="0"/>
                            </a:rPr>
                          </m:ctrlPr>
                        </m:dPr>
                        <m:e>
                          <m:r>
                            <a:rPr lang="en-US" sz="3200" b="1" i="1">
                              <a:solidFill>
                                <a:schemeClr val="accent1">
                                  <a:lumMod val="75000"/>
                                </a:schemeClr>
                              </a:solidFill>
                              <a:latin typeface="Cambria Math" panose="02040503050406030204" pitchFamily="18" charset="0"/>
                            </a:rPr>
                            <m:t>𝑿</m:t>
                          </m:r>
                        </m:e>
                      </m:d>
                      <m:r>
                        <a:rPr lang="en-US" sz="3200" i="1">
                          <a:latin typeface="Cambria Math" panose="02040503050406030204" pitchFamily="18" charset="0"/>
                        </a:rPr>
                        <m:t> </m:t>
                      </m:r>
                    </m:oMath>
                  </m:oMathPara>
                </a14:m>
                <a:endParaRPr lang="en-US" sz="3200" dirty="0"/>
              </a:p>
            </p:txBody>
          </p:sp>
        </mc:Choice>
        <mc:Fallback xmlns="">
          <p:sp>
            <p:nvSpPr>
              <p:cNvPr id="10" name="Rectangle 9">
                <a:extLst>
                  <a:ext uri="{FF2B5EF4-FFF2-40B4-BE49-F238E27FC236}">
                    <a16:creationId xmlns:a16="http://schemas.microsoft.com/office/drawing/2014/main" id="{EB4FB92D-337B-6449-AD9F-A5F8E5E6E101}"/>
                  </a:ext>
                </a:extLst>
              </p:cNvPr>
              <p:cNvSpPr>
                <a:spLocks noRot="1" noChangeAspect="1" noMove="1" noResize="1" noEditPoints="1" noAdjustHandles="1" noChangeArrowheads="1" noChangeShapeType="1" noTextEdit="1"/>
              </p:cNvSpPr>
              <p:nvPr/>
            </p:nvSpPr>
            <p:spPr>
              <a:xfrm>
                <a:off x="447464" y="3211389"/>
                <a:ext cx="1229824" cy="584775"/>
              </a:xfrm>
              <a:prstGeom prst="rect">
                <a:avLst/>
              </a:prstGeom>
              <a:blipFill>
                <a:blip r:embed="rId2"/>
                <a:stretch>
                  <a:fillRect l="-3061" r="-4082" b="-21277"/>
                </a:stretch>
              </a:blipFill>
            </p:spPr>
            <p:txBody>
              <a:bodyPr/>
              <a:lstStyle/>
              <a:p>
                <a:r>
                  <a:rPr lang="en-US">
                    <a:noFill/>
                  </a:rPr>
                  <a:t> </a:t>
                </a:r>
              </a:p>
            </p:txBody>
          </p:sp>
        </mc:Fallback>
      </mc:AlternateContent>
      <p:sp>
        <p:nvSpPr>
          <p:cNvPr id="65" name="TextBox 64">
            <a:extLst>
              <a:ext uri="{FF2B5EF4-FFF2-40B4-BE49-F238E27FC236}">
                <a16:creationId xmlns:a16="http://schemas.microsoft.com/office/drawing/2014/main" id="{A18DBD3B-38A2-1F4E-A773-8CF63D72413E}"/>
              </a:ext>
            </a:extLst>
          </p:cNvPr>
          <p:cNvSpPr txBox="1"/>
          <p:nvPr/>
        </p:nvSpPr>
        <p:spPr>
          <a:xfrm>
            <a:off x="71653" y="6202053"/>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High-level</a:t>
            </a:r>
          </a:p>
        </p:txBody>
      </p:sp>
      <p:sp>
        <p:nvSpPr>
          <p:cNvPr id="13" name="Down Arrow 12">
            <a:extLst>
              <a:ext uri="{FF2B5EF4-FFF2-40B4-BE49-F238E27FC236}">
                <a16:creationId xmlns:a16="http://schemas.microsoft.com/office/drawing/2014/main" id="{4824E457-3654-A441-9276-7E10E047B08A}"/>
              </a:ext>
            </a:extLst>
          </p:cNvPr>
          <p:cNvSpPr/>
          <p:nvPr/>
        </p:nvSpPr>
        <p:spPr>
          <a:xfrm rot="10800000">
            <a:off x="861319" y="404179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Down Arrow 68">
            <a:extLst>
              <a:ext uri="{FF2B5EF4-FFF2-40B4-BE49-F238E27FC236}">
                <a16:creationId xmlns:a16="http://schemas.microsoft.com/office/drawing/2014/main" id="{7A4222E2-16AE-5642-9120-73D8A9548100}"/>
              </a:ext>
            </a:extLst>
          </p:cNvPr>
          <p:cNvSpPr/>
          <p:nvPr/>
        </p:nvSpPr>
        <p:spPr>
          <a:xfrm rot="10800000">
            <a:off x="861319" y="180915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BA581E7E-AB32-FA44-8E70-A26E1FC29C8D}"/>
              </a:ext>
            </a:extLst>
          </p:cNvPr>
          <p:cNvSpPr/>
          <p:nvPr/>
        </p:nvSpPr>
        <p:spPr>
          <a:xfrm>
            <a:off x="3340167" y="5142059"/>
            <a:ext cx="4144116" cy="906888"/>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41A72F06-8A68-4146-901B-3CCAC6D5FFE4}"/>
              </a:ext>
            </a:extLst>
          </p:cNvPr>
          <p:cNvSpPr txBox="1"/>
          <p:nvPr/>
        </p:nvSpPr>
        <p:spPr>
          <a:xfrm>
            <a:off x="3843281" y="5207294"/>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22</a:t>
            </a:r>
          </a:p>
        </p:txBody>
      </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22AF7387-8DB7-BD42-BDB0-0C017D79E98B}"/>
                  </a:ext>
                </a:extLst>
              </p:cNvPr>
              <p:cNvSpPr txBox="1"/>
              <p:nvPr/>
            </p:nvSpPr>
            <p:spPr>
              <a:xfrm>
                <a:off x="3543804" y="5557989"/>
                <a:ext cx="1069849"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72" name="TextBox 71">
                <a:extLst>
                  <a:ext uri="{FF2B5EF4-FFF2-40B4-BE49-F238E27FC236}">
                    <a16:creationId xmlns:a16="http://schemas.microsoft.com/office/drawing/2014/main" id="{22AF7387-8DB7-BD42-BDB0-0C017D79E98B}"/>
                  </a:ext>
                </a:extLst>
              </p:cNvPr>
              <p:cNvSpPr txBox="1">
                <a:spLocks noRot="1" noChangeAspect="1" noMove="1" noResize="1" noEditPoints="1" noAdjustHandles="1" noChangeArrowheads="1" noChangeShapeType="1" noTextEdit="1"/>
              </p:cNvSpPr>
              <p:nvPr/>
            </p:nvSpPr>
            <p:spPr>
              <a:xfrm>
                <a:off x="3543804" y="5557989"/>
                <a:ext cx="1069849" cy="40011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4" name="TextBox 73">
                <a:extLst>
                  <a:ext uri="{FF2B5EF4-FFF2-40B4-BE49-F238E27FC236}">
                    <a16:creationId xmlns:a16="http://schemas.microsoft.com/office/drawing/2014/main" id="{0869745D-9F73-A341-8531-BDD173440460}"/>
                  </a:ext>
                </a:extLst>
              </p:cNvPr>
              <p:cNvSpPr txBox="1"/>
              <p:nvPr/>
            </p:nvSpPr>
            <p:spPr>
              <a:xfrm>
                <a:off x="4802965" y="5557989"/>
                <a:ext cx="1195060"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74" name="TextBox 73">
                <a:extLst>
                  <a:ext uri="{FF2B5EF4-FFF2-40B4-BE49-F238E27FC236}">
                    <a16:creationId xmlns:a16="http://schemas.microsoft.com/office/drawing/2014/main" id="{0869745D-9F73-A341-8531-BDD173440460}"/>
                  </a:ext>
                </a:extLst>
              </p:cNvPr>
              <p:cNvSpPr txBox="1">
                <a:spLocks noRot="1" noChangeAspect="1" noMove="1" noResize="1" noEditPoints="1" noAdjustHandles="1" noChangeArrowheads="1" noChangeShapeType="1" noTextEdit="1"/>
              </p:cNvSpPr>
              <p:nvPr/>
            </p:nvSpPr>
            <p:spPr>
              <a:xfrm>
                <a:off x="4802965" y="5557989"/>
                <a:ext cx="1195060" cy="40011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4AB8085A-FD83-7B49-A629-70AA063A366B}"/>
                  </a:ext>
                </a:extLst>
              </p:cNvPr>
              <p:cNvSpPr txBox="1"/>
              <p:nvPr/>
            </p:nvSpPr>
            <p:spPr>
              <a:xfrm>
                <a:off x="6187337" y="5557989"/>
                <a:ext cx="1296946"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75" name="TextBox 74">
                <a:extLst>
                  <a:ext uri="{FF2B5EF4-FFF2-40B4-BE49-F238E27FC236}">
                    <a16:creationId xmlns:a16="http://schemas.microsoft.com/office/drawing/2014/main" id="{4AB8085A-FD83-7B49-A629-70AA063A366B}"/>
                  </a:ext>
                </a:extLst>
              </p:cNvPr>
              <p:cNvSpPr txBox="1">
                <a:spLocks noRot="1" noChangeAspect="1" noMove="1" noResize="1" noEditPoints="1" noAdjustHandles="1" noChangeArrowheads="1" noChangeShapeType="1" noTextEdit="1"/>
              </p:cNvSpPr>
              <p:nvPr/>
            </p:nvSpPr>
            <p:spPr>
              <a:xfrm>
                <a:off x="6187337" y="5557989"/>
                <a:ext cx="1296946" cy="400110"/>
              </a:xfrm>
              <a:prstGeom prst="rect">
                <a:avLst/>
              </a:prstGeom>
              <a:blipFill>
                <a:blip r:embed="rId5"/>
                <a:stretch>
                  <a:fillRect/>
                </a:stretch>
              </a:blipFill>
            </p:spPr>
            <p:txBody>
              <a:bodyPr/>
              <a:lstStyle/>
              <a:p>
                <a:r>
                  <a:rPr lang="en-US">
                    <a:noFill/>
                  </a:rPr>
                  <a:t> </a:t>
                </a:r>
              </a:p>
            </p:txBody>
          </p:sp>
        </mc:Fallback>
      </mc:AlternateContent>
      <p:sp>
        <p:nvSpPr>
          <p:cNvPr id="76" name="TextBox 75">
            <a:extLst>
              <a:ext uri="{FF2B5EF4-FFF2-40B4-BE49-F238E27FC236}">
                <a16:creationId xmlns:a16="http://schemas.microsoft.com/office/drawing/2014/main" id="{2105693B-B913-564B-B6C1-0E7536056967}"/>
              </a:ext>
            </a:extLst>
          </p:cNvPr>
          <p:cNvSpPr txBox="1"/>
          <p:nvPr/>
        </p:nvSpPr>
        <p:spPr>
          <a:xfrm>
            <a:off x="5165226" y="5207293"/>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N</a:t>
            </a:r>
          </a:p>
        </p:txBody>
      </p:sp>
      <p:sp>
        <p:nvSpPr>
          <p:cNvPr id="77" name="TextBox 76">
            <a:extLst>
              <a:ext uri="{FF2B5EF4-FFF2-40B4-BE49-F238E27FC236}">
                <a16:creationId xmlns:a16="http://schemas.microsoft.com/office/drawing/2014/main" id="{3372116B-65AB-F442-969F-007AFD4ED7EF}"/>
              </a:ext>
            </a:extLst>
          </p:cNvPr>
          <p:cNvSpPr txBox="1"/>
          <p:nvPr/>
        </p:nvSpPr>
        <p:spPr>
          <a:xfrm>
            <a:off x="6619733" y="5207292"/>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Y</a:t>
            </a:r>
          </a:p>
        </p:txBody>
      </p:sp>
      <p:sp>
        <p:nvSpPr>
          <p:cNvPr id="78" name="TextBox 77">
            <a:extLst>
              <a:ext uri="{FF2B5EF4-FFF2-40B4-BE49-F238E27FC236}">
                <a16:creationId xmlns:a16="http://schemas.microsoft.com/office/drawing/2014/main" id="{ABD4DD25-95C9-BA42-89E1-D95EB2A56660}"/>
              </a:ext>
            </a:extLst>
          </p:cNvPr>
          <p:cNvSpPr txBox="1"/>
          <p:nvPr/>
        </p:nvSpPr>
        <p:spPr>
          <a:xfrm>
            <a:off x="4302654" y="6190397"/>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Mathematically</a:t>
            </a:r>
          </a:p>
        </p:txBody>
      </p:sp>
      <p:sp>
        <p:nvSpPr>
          <p:cNvPr id="80" name="Rectangle 79">
            <a:extLst>
              <a:ext uri="{FF2B5EF4-FFF2-40B4-BE49-F238E27FC236}">
                <a16:creationId xmlns:a16="http://schemas.microsoft.com/office/drawing/2014/main" id="{F7D8E047-C669-BE4B-910A-450E763E4CF7}"/>
              </a:ext>
            </a:extLst>
          </p:cNvPr>
          <p:cNvSpPr/>
          <p:nvPr/>
        </p:nvSpPr>
        <p:spPr>
          <a:xfrm>
            <a:off x="2976581" y="3199710"/>
            <a:ext cx="4754182" cy="793206"/>
          </a:xfrm>
          <a:prstGeom prst="rect">
            <a:avLst/>
          </a:prstGeom>
          <a:solidFill>
            <a:schemeClr val="bg2">
              <a:lumMod val="25000"/>
            </a:schemeClr>
          </a:solidFill>
          <a:ln w="1016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F03A2E7C-E83D-E247-B01F-E88A30F82232}"/>
              </a:ext>
            </a:extLst>
          </p:cNvPr>
          <p:cNvSpPr/>
          <p:nvPr/>
        </p:nvSpPr>
        <p:spPr>
          <a:xfrm>
            <a:off x="4511831" y="1074737"/>
            <a:ext cx="1486194" cy="92567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2E41A396-94A1-B147-AB04-8567810FABBA}"/>
              </a:ext>
            </a:extLst>
          </p:cNvPr>
          <p:cNvSpPr/>
          <p:nvPr/>
        </p:nvSpPr>
        <p:spPr>
          <a:xfrm>
            <a:off x="4676563" y="1140531"/>
            <a:ext cx="1157213" cy="810708"/>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F76130BE-3088-D443-875B-8BFE54152ABD}"/>
                  </a:ext>
                </a:extLst>
              </p:cNvPr>
              <p:cNvSpPr txBox="1"/>
              <p:nvPr/>
            </p:nvSpPr>
            <p:spPr>
              <a:xfrm>
                <a:off x="4640002" y="1516648"/>
                <a:ext cx="1279069"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solidFill>
                            <a:schemeClr val="accent1">
                              <a:lumMod val="75000"/>
                            </a:schemeClr>
                          </a:solidFill>
                          <a:latin typeface="Cambria Math" panose="02040503050406030204" pitchFamily="18" charset="0"/>
                        </a:rPr>
                        <m:t>𝑦</m:t>
                      </m:r>
                    </m:oMath>
                  </m:oMathPara>
                </a14:m>
                <a:endParaRPr lang="en-US"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F76130BE-3088-D443-875B-8BFE54152ABD}"/>
                  </a:ext>
                </a:extLst>
              </p:cNvPr>
              <p:cNvSpPr txBox="1">
                <a:spLocks noRot="1" noChangeAspect="1" noMove="1" noResize="1" noEditPoints="1" noAdjustHandles="1" noChangeArrowheads="1" noChangeShapeType="1" noTextEdit="1"/>
              </p:cNvSpPr>
              <p:nvPr/>
            </p:nvSpPr>
            <p:spPr>
              <a:xfrm>
                <a:off x="4640002" y="1516648"/>
                <a:ext cx="1279069" cy="369332"/>
              </a:xfrm>
              <a:prstGeom prst="rect">
                <a:avLst/>
              </a:prstGeom>
              <a:blipFill>
                <a:blip r:embed="rId6"/>
                <a:stretch>
                  <a:fillRect/>
                </a:stretch>
              </a:blipFill>
            </p:spPr>
            <p:txBody>
              <a:bodyPr/>
              <a:lstStyle/>
              <a:p>
                <a:r>
                  <a:rPr lang="en-US">
                    <a:noFill/>
                  </a:rPr>
                  <a:t> </a:t>
                </a:r>
              </a:p>
            </p:txBody>
          </p:sp>
        </mc:Fallback>
      </mc:AlternateContent>
      <p:sp>
        <p:nvSpPr>
          <p:cNvPr id="86" name="TextBox 85">
            <a:extLst>
              <a:ext uri="{FF2B5EF4-FFF2-40B4-BE49-F238E27FC236}">
                <a16:creationId xmlns:a16="http://schemas.microsoft.com/office/drawing/2014/main" id="{75893A95-FD0A-D04A-8DAB-AFAF337910E9}"/>
              </a:ext>
            </a:extLst>
          </p:cNvPr>
          <p:cNvSpPr txBox="1"/>
          <p:nvPr/>
        </p:nvSpPr>
        <p:spPr>
          <a:xfrm>
            <a:off x="5078480" y="1165952"/>
            <a:ext cx="526251" cy="409301"/>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91</a:t>
            </a:r>
          </a:p>
        </p:txBody>
      </p:sp>
      <p:sp>
        <p:nvSpPr>
          <p:cNvPr id="88" name="Down Arrow 87">
            <a:extLst>
              <a:ext uri="{FF2B5EF4-FFF2-40B4-BE49-F238E27FC236}">
                <a16:creationId xmlns:a16="http://schemas.microsoft.com/office/drawing/2014/main" id="{EDF7B4F6-9EE4-7846-A32A-A58618E43DF6}"/>
              </a:ext>
            </a:extLst>
          </p:cNvPr>
          <p:cNvSpPr/>
          <p:nvPr/>
        </p:nvSpPr>
        <p:spPr>
          <a:xfrm rot="10800000">
            <a:off x="5147184" y="4095443"/>
            <a:ext cx="402114" cy="926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AA4BA94-BD09-7E41-9A8D-3F559827AFCE}"/>
              </a:ext>
            </a:extLst>
          </p:cNvPr>
          <p:cNvSpPr/>
          <p:nvPr/>
        </p:nvSpPr>
        <p:spPr>
          <a:xfrm>
            <a:off x="9372296" y="5280611"/>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9441860" y="528215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9441860" y="5282159"/>
                <a:ext cx="401005" cy="400110"/>
              </a:xfrm>
              <a:prstGeom prst="rect">
                <a:avLst/>
              </a:prstGeom>
              <a:blipFill>
                <a:blip r:embed="rId7"/>
                <a:stretch>
                  <a:fillRect/>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10326979" y="5276328"/>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10396543" y="5277876"/>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10396543" y="5277876"/>
                <a:ext cx="401005" cy="400110"/>
              </a:xfrm>
              <a:prstGeom prst="rect">
                <a:avLst/>
              </a:prstGeom>
              <a:blipFill>
                <a:blip r:embed="rId8"/>
                <a:stretch>
                  <a:fillRect l="-6250"/>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323372" y="5282929"/>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392936" y="5284477"/>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392936" y="5284477"/>
                <a:ext cx="401005" cy="400110"/>
              </a:xfrm>
              <a:prstGeom prst="rect">
                <a:avLst/>
              </a:prstGeom>
              <a:blipFill>
                <a:blip r:embed="rId9"/>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9362713" y="313708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9430945" y="3163539"/>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𝑓</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9430945" y="3163539"/>
                <a:ext cx="397618" cy="400110"/>
              </a:xfrm>
              <a:prstGeom prst="rect">
                <a:avLst/>
              </a:prstGeom>
              <a:blipFill>
                <a:blip r:embed="rId10"/>
                <a:stretch>
                  <a:fillRect l="-12500" b="-9091"/>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0800000">
            <a:off x="9409017" y="3631440"/>
            <a:ext cx="397123" cy="162716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10440201" y="176804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𝚺</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10440201" y="1768040"/>
                <a:ext cx="397618" cy="400110"/>
              </a:xfrm>
              <a:prstGeom prst="rect">
                <a:avLst/>
              </a:prstGeom>
              <a:blipFill>
                <a:blip r:embed="rId11"/>
                <a:stretch>
                  <a:fillRect/>
                </a:stretch>
              </a:blipFill>
            </p:spPr>
            <p:txBody>
              <a:bodyPr/>
              <a:lstStyle/>
              <a:p>
                <a:r>
                  <a:rPr lang="en-US">
                    <a:noFill/>
                  </a:rPr>
                  <a:t> </a:t>
                </a:r>
              </a:p>
            </p:txBody>
          </p:sp>
        </mc:Fallback>
      </mc:AlternateContent>
      <p:sp>
        <p:nvSpPr>
          <p:cNvPr id="36" name="Down Arrow 35">
            <a:extLst>
              <a:ext uri="{FF2B5EF4-FFF2-40B4-BE49-F238E27FC236}">
                <a16:creationId xmlns:a16="http://schemas.microsoft.com/office/drawing/2014/main" id="{FA994E86-F457-3C4E-A54C-D11BBC018769}"/>
              </a:ext>
            </a:extLst>
          </p:cNvPr>
          <p:cNvSpPr/>
          <p:nvPr/>
        </p:nvSpPr>
        <p:spPr>
          <a:xfrm rot="10800000">
            <a:off x="10382821" y="3669736"/>
            <a:ext cx="402114" cy="1570170"/>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Down Arrow 36">
            <a:extLst>
              <a:ext uri="{FF2B5EF4-FFF2-40B4-BE49-F238E27FC236}">
                <a16:creationId xmlns:a16="http://schemas.microsoft.com/office/drawing/2014/main" id="{D41B5647-54FD-5941-BB29-51721E145FA2}"/>
              </a:ext>
            </a:extLst>
          </p:cNvPr>
          <p:cNvSpPr/>
          <p:nvPr/>
        </p:nvSpPr>
        <p:spPr>
          <a:xfrm rot="10800000">
            <a:off x="11323372" y="3596313"/>
            <a:ext cx="354199" cy="163847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9287895" y="428543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9287895" y="4285430"/>
                <a:ext cx="401005" cy="400110"/>
              </a:xfrm>
              <a:prstGeom prst="rect">
                <a:avLst/>
              </a:prstGeom>
              <a:blipFill>
                <a:blip r:embed="rId12"/>
                <a:stretch>
                  <a:fillRect/>
                </a:stretch>
              </a:blipFill>
            </p:spPr>
            <p:txBody>
              <a:bodyPr/>
              <a:lstStyle/>
              <a:p>
                <a:r>
                  <a:rPr lang="en-US">
                    <a:noFill/>
                  </a:rPr>
                  <a:t> </a:t>
                </a:r>
              </a:p>
            </p:txBody>
          </p:sp>
        </mc:Fallback>
      </mc:AlternateContent>
      <p:sp>
        <p:nvSpPr>
          <p:cNvPr id="41" name="Down Arrow 40">
            <a:extLst>
              <a:ext uri="{FF2B5EF4-FFF2-40B4-BE49-F238E27FC236}">
                <a16:creationId xmlns:a16="http://schemas.microsoft.com/office/drawing/2014/main" id="{DA4705A6-3359-004A-93FB-C75E5C395E86}"/>
              </a:ext>
            </a:extLst>
          </p:cNvPr>
          <p:cNvSpPr/>
          <p:nvPr/>
        </p:nvSpPr>
        <p:spPr>
          <a:xfrm rot="10800000">
            <a:off x="5116294" y="2109322"/>
            <a:ext cx="402114" cy="926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FCC21DA4-FFB4-A241-BDF3-098C52D15918}"/>
              </a:ext>
            </a:extLst>
          </p:cNvPr>
          <p:cNvSpPr txBox="1"/>
          <p:nvPr/>
        </p:nvSpPr>
        <p:spPr>
          <a:xfrm>
            <a:off x="9441860" y="5988732"/>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4410928">
            <a:off x="9366347" y="1726033"/>
            <a:ext cx="294943" cy="1745001"/>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CD641830-8353-7A4E-AC95-20689DF726EB}"/>
                  </a:ext>
                </a:extLst>
              </p:cNvPr>
              <p:cNvSpPr txBox="1"/>
              <p:nvPr/>
            </p:nvSpPr>
            <p:spPr>
              <a:xfrm>
                <a:off x="8942188" y="2243134"/>
                <a:ext cx="632716"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𝛽</m:t>
                          </m:r>
                        </m:e>
                        <m:sub>
                          <m:r>
                            <a:rPr lang="en-US" sz="2000" b="0" i="1" smtClean="0">
                              <a:solidFill>
                                <a:schemeClr val="accent1">
                                  <a:lumMod val="75000"/>
                                </a:schemeClr>
                              </a:solidFill>
                              <a:latin typeface="Cambria Math" panose="02040503050406030204" pitchFamily="18" charset="0"/>
                            </a:rPr>
                            <m:t>0</m:t>
                          </m:r>
                        </m:sub>
                      </m:sSub>
                    </m:oMath>
                  </m:oMathPara>
                </a14:m>
                <a:endParaRPr lang="en-US" sz="2000" b="1" dirty="0">
                  <a:latin typeface="Avenir Next" panose="020B0503020202020204" pitchFamily="34" charset="0"/>
                </a:endParaRPr>
              </a:p>
            </p:txBody>
          </p:sp>
        </mc:Choice>
        <mc:Fallback xmlns="">
          <p:sp>
            <p:nvSpPr>
              <p:cNvPr id="44" name="TextBox 43">
                <a:extLst>
                  <a:ext uri="{FF2B5EF4-FFF2-40B4-BE49-F238E27FC236}">
                    <a16:creationId xmlns:a16="http://schemas.microsoft.com/office/drawing/2014/main" id="{CD641830-8353-7A4E-AC95-20689DF726EB}"/>
                  </a:ext>
                </a:extLst>
              </p:cNvPr>
              <p:cNvSpPr txBox="1">
                <a:spLocks noRot="1" noChangeAspect="1" noMove="1" noResize="1" noEditPoints="1" noAdjustHandles="1" noChangeArrowheads="1" noChangeShapeType="1" noTextEdit="1"/>
              </p:cNvSpPr>
              <p:nvPr/>
            </p:nvSpPr>
            <p:spPr>
              <a:xfrm>
                <a:off x="8942188" y="2243134"/>
                <a:ext cx="632716" cy="400110"/>
              </a:xfrm>
              <a:prstGeom prst="rect">
                <a:avLst/>
              </a:prstGeom>
              <a:blipFill>
                <a:blip r:embed="rId13"/>
                <a:stretch>
                  <a:fillRect b="-9375"/>
                </a:stretch>
              </a:blipFill>
            </p:spPr>
            <p:txBody>
              <a:bodyPr/>
              <a:lstStyle/>
              <a:p>
                <a:r>
                  <a:rPr lang="en-US">
                    <a:noFill/>
                  </a:rPr>
                  <a:t> </a:t>
                </a:r>
              </a:p>
            </p:txBody>
          </p:sp>
        </mc:Fallback>
      </mc:AlternateContent>
      <p:cxnSp>
        <p:nvCxnSpPr>
          <p:cNvPr id="3" name="Straight Connector 2">
            <a:extLst>
              <a:ext uri="{FF2B5EF4-FFF2-40B4-BE49-F238E27FC236}">
                <a16:creationId xmlns:a16="http://schemas.microsoft.com/office/drawing/2014/main" id="{6733BA5A-040F-5E4A-84C5-B809A8DDCDAE}"/>
              </a:ext>
            </a:extLst>
          </p:cNvPr>
          <p:cNvCxnSpPr/>
          <p:nvPr/>
        </p:nvCxnSpPr>
        <p:spPr>
          <a:xfrm>
            <a:off x="2185416" y="0"/>
            <a:ext cx="0" cy="685800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4EEE359-106B-284A-A545-0F6659125369}"/>
              </a:ext>
            </a:extLst>
          </p:cNvPr>
          <p:cNvCxnSpPr/>
          <p:nvPr/>
        </p:nvCxnSpPr>
        <p:spPr>
          <a:xfrm>
            <a:off x="8167116" y="0"/>
            <a:ext cx="0" cy="685800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45B8E2BF-34E5-1546-92CD-C5A067E2CE9D}"/>
              </a:ext>
            </a:extLst>
          </p:cNvPr>
          <p:cNvSpPr txBox="1"/>
          <p:nvPr/>
        </p:nvSpPr>
        <p:spPr>
          <a:xfrm>
            <a:off x="2892771" y="52920"/>
            <a:ext cx="6406457"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Generalized Additive Models (GAMs)</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CBC0E60A-708B-A64C-BB92-131B893C7AB3}"/>
                  </a:ext>
                </a:extLst>
              </p:cNvPr>
              <p:cNvSpPr/>
              <p:nvPr/>
            </p:nvSpPr>
            <p:spPr>
              <a:xfrm>
                <a:off x="3055138" y="3386737"/>
                <a:ext cx="463440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rPr>
                        <m:t>𝑦</m:t>
                      </m:r>
                      <m:r>
                        <a:rPr lang="en-US" b="1" i="1">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chemeClr val="accent4">
                                  <a:lumMod val="20000"/>
                                  <a:lumOff val="80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chemeClr val="accent4">
                                  <a:lumMod val="20000"/>
                                  <a:lumOff val="80000"/>
                                </a:schemeClr>
                              </a:solidFill>
                              <a:latin typeface="Cambria Math" panose="02040503050406030204" pitchFamily="18" charset="0"/>
                              <a:ea typeface="MingLiU_HKSCS" panose="02020500000000000000" pitchFamily="18" charset="-120"/>
                              <a:cs typeface="Arial" panose="020B0604020202020204" pitchFamily="34" charset="0"/>
                            </a:rPr>
                            <m:t>𝜷</m:t>
                          </m:r>
                        </m:e>
                        <m:sub>
                          <m:r>
                            <a:rPr lang="en-US" b="1" i="1">
                              <a:solidFill>
                                <a:schemeClr val="accent4">
                                  <a:lumMod val="20000"/>
                                  <a:lumOff val="80000"/>
                                </a:schemeClr>
                              </a:solidFill>
                              <a:latin typeface="Cambria Math" panose="02040503050406030204" pitchFamily="18" charset="0"/>
                              <a:ea typeface="MingLiU_HKSCS" panose="02020500000000000000" pitchFamily="18" charset="-120"/>
                              <a:cs typeface="Arial" panose="020B0604020202020204" pitchFamily="34" charset="0"/>
                            </a:rPr>
                            <m:t>𝟎</m:t>
                          </m:r>
                        </m:sub>
                      </m:sSub>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rgbClr val="FFFF00"/>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𝟏</m:t>
                          </m:r>
                        </m:sub>
                      </m:sSub>
                      <m:d>
                        <m:dPr>
                          <m:ctrlP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ctrlPr>
                        </m:dPr>
                        <m:e>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𝒂𝒈𝒆</m:t>
                          </m:r>
                        </m:e>
                      </m:d>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rgbClr val="FFFF00"/>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𝟐</m:t>
                          </m:r>
                        </m:sub>
                      </m:sSub>
                      <m:d>
                        <m:dPr>
                          <m:ctrlP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ctrlPr>
                        </m:dPr>
                        <m:e>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𝒑𝒍𝒂𝒚</m:t>
                          </m:r>
                        </m:e>
                      </m:d>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rgbClr val="FFFF00"/>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𝟑</m:t>
                          </m:r>
                        </m:sub>
                      </m:sSub>
                      <m:d>
                        <m:dPr>
                          <m:ctrlP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ctrlPr>
                        </m:dPr>
                        <m:e>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𝒓𝒂𝒊𝒏𝒚</m:t>
                          </m:r>
                        </m:e>
                      </m:d>
                    </m:oMath>
                  </m:oMathPara>
                </a14:m>
                <a:endParaRPr lang="en-US" dirty="0"/>
              </a:p>
            </p:txBody>
          </p:sp>
        </mc:Choice>
        <mc:Fallback xmlns="">
          <p:sp>
            <p:nvSpPr>
              <p:cNvPr id="2" name="Rectangle 1">
                <a:extLst>
                  <a:ext uri="{FF2B5EF4-FFF2-40B4-BE49-F238E27FC236}">
                    <a16:creationId xmlns:a16="http://schemas.microsoft.com/office/drawing/2014/main" id="{CBC0E60A-708B-A64C-BB92-131B893C7AB3}"/>
                  </a:ext>
                </a:extLst>
              </p:cNvPr>
              <p:cNvSpPr>
                <a:spLocks noRot="1" noChangeAspect="1" noMove="1" noResize="1" noEditPoints="1" noAdjustHandles="1" noChangeArrowheads="1" noChangeShapeType="1" noTextEdit="1"/>
              </p:cNvSpPr>
              <p:nvPr/>
            </p:nvSpPr>
            <p:spPr>
              <a:xfrm>
                <a:off x="3055138" y="3386737"/>
                <a:ext cx="4634409" cy="369332"/>
              </a:xfrm>
              <a:prstGeom prst="rect">
                <a:avLst/>
              </a:prstGeom>
              <a:blipFill>
                <a:blip r:embed="rId14"/>
                <a:stretch>
                  <a:fillRect b="-1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C4DB927F-2D59-9A49-BFE2-8075E10A528E}"/>
                  </a:ext>
                </a:extLst>
              </p:cNvPr>
              <p:cNvSpPr txBox="1"/>
              <p:nvPr/>
            </p:nvSpPr>
            <p:spPr>
              <a:xfrm>
                <a:off x="10180269" y="426913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50" name="TextBox 49">
                <a:extLst>
                  <a:ext uri="{FF2B5EF4-FFF2-40B4-BE49-F238E27FC236}">
                    <a16:creationId xmlns:a16="http://schemas.microsoft.com/office/drawing/2014/main" id="{C4DB927F-2D59-9A49-BFE2-8075E10A528E}"/>
                  </a:ext>
                </a:extLst>
              </p:cNvPr>
              <p:cNvSpPr txBox="1">
                <a:spLocks noRot="1" noChangeAspect="1" noMove="1" noResize="1" noEditPoints="1" noAdjustHandles="1" noChangeArrowheads="1" noChangeShapeType="1" noTextEdit="1"/>
              </p:cNvSpPr>
              <p:nvPr/>
            </p:nvSpPr>
            <p:spPr>
              <a:xfrm>
                <a:off x="10180269" y="4269138"/>
                <a:ext cx="401005"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551E314C-573E-7845-9C8B-87D575BF9B23}"/>
                  </a:ext>
                </a:extLst>
              </p:cNvPr>
              <p:cNvSpPr txBox="1"/>
              <p:nvPr/>
            </p:nvSpPr>
            <p:spPr>
              <a:xfrm>
                <a:off x="11111946" y="427913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51" name="TextBox 50">
                <a:extLst>
                  <a:ext uri="{FF2B5EF4-FFF2-40B4-BE49-F238E27FC236}">
                    <a16:creationId xmlns:a16="http://schemas.microsoft.com/office/drawing/2014/main" id="{551E314C-573E-7845-9C8B-87D575BF9B23}"/>
                  </a:ext>
                </a:extLst>
              </p:cNvPr>
              <p:cNvSpPr txBox="1">
                <a:spLocks noRot="1" noChangeAspect="1" noMove="1" noResize="1" noEditPoints="1" noAdjustHandles="1" noChangeArrowheads="1" noChangeShapeType="1" noTextEdit="1"/>
              </p:cNvSpPr>
              <p:nvPr/>
            </p:nvSpPr>
            <p:spPr>
              <a:xfrm>
                <a:off x="11111946" y="4279134"/>
                <a:ext cx="401005" cy="400110"/>
              </a:xfrm>
              <a:prstGeom prst="rect">
                <a:avLst/>
              </a:prstGeom>
              <a:blipFill>
                <a:blip r:embed="rId16"/>
                <a:stretch>
                  <a:fillRect/>
                </a:stretch>
              </a:blipFill>
            </p:spPr>
            <p:txBody>
              <a:bodyPr/>
              <a:lstStyle/>
              <a:p>
                <a:r>
                  <a:rPr lang="en-US">
                    <a:noFill/>
                  </a:rPr>
                  <a:t> </a:t>
                </a:r>
              </a:p>
            </p:txBody>
          </p:sp>
        </mc:Fallback>
      </mc:AlternateContent>
      <p:sp>
        <p:nvSpPr>
          <p:cNvPr id="52" name="Rectangle 51">
            <a:extLst>
              <a:ext uri="{FF2B5EF4-FFF2-40B4-BE49-F238E27FC236}">
                <a16:creationId xmlns:a16="http://schemas.microsoft.com/office/drawing/2014/main" id="{32F36BAE-2CE1-8E43-8A3B-59EFA93C5F25}"/>
              </a:ext>
            </a:extLst>
          </p:cNvPr>
          <p:cNvSpPr/>
          <p:nvPr/>
        </p:nvSpPr>
        <p:spPr>
          <a:xfrm>
            <a:off x="10349975" y="31489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5653A6BD-6F2B-3C4B-8BD1-3D43BFAC5D64}"/>
                  </a:ext>
                </a:extLst>
              </p:cNvPr>
              <p:cNvSpPr txBox="1"/>
              <p:nvPr/>
            </p:nvSpPr>
            <p:spPr>
              <a:xfrm>
                <a:off x="10418207" y="317539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𝑓</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53" name="TextBox 52">
                <a:extLst>
                  <a:ext uri="{FF2B5EF4-FFF2-40B4-BE49-F238E27FC236}">
                    <a16:creationId xmlns:a16="http://schemas.microsoft.com/office/drawing/2014/main" id="{5653A6BD-6F2B-3C4B-8BD1-3D43BFAC5D64}"/>
                  </a:ext>
                </a:extLst>
              </p:cNvPr>
              <p:cNvSpPr txBox="1">
                <a:spLocks noRot="1" noChangeAspect="1" noMove="1" noResize="1" noEditPoints="1" noAdjustHandles="1" noChangeArrowheads="1" noChangeShapeType="1" noTextEdit="1"/>
              </p:cNvSpPr>
              <p:nvPr/>
            </p:nvSpPr>
            <p:spPr>
              <a:xfrm>
                <a:off x="10418207" y="3175390"/>
                <a:ext cx="397618" cy="400110"/>
              </a:xfrm>
              <a:prstGeom prst="rect">
                <a:avLst/>
              </a:prstGeom>
              <a:blipFill>
                <a:blip r:embed="rId17"/>
                <a:stretch>
                  <a:fillRect l="-12121" b="-6061"/>
                </a:stretch>
              </a:blipFill>
            </p:spPr>
            <p:txBody>
              <a:bodyPr/>
              <a:lstStyle/>
              <a:p>
                <a:r>
                  <a:rPr lang="en-US">
                    <a:noFill/>
                  </a:rPr>
                  <a:t> </a:t>
                </a:r>
              </a:p>
            </p:txBody>
          </p:sp>
        </mc:Fallback>
      </mc:AlternateContent>
      <p:sp>
        <p:nvSpPr>
          <p:cNvPr id="54" name="Rectangle 53">
            <a:extLst>
              <a:ext uri="{FF2B5EF4-FFF2-40B4-BE49-F238E27FC236}">
                <a16:creationId xmlns:a16="http://schemas.microsoft.com/office/drawing/2014/main" id="{3B95C49C-C426-7F4E-89A3-90FA3245D096}"/>
              </a:ext>
            </a:extLst>
          </p:cNvPr>
          <p:cNvSpPr/>
          <p:nvPr/>
        </p:nvSpPr>
        <p:spPr>
          <a:xfrm>
            <a:off x="11255140" y="3131899"/>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B23C0AE2-318A-E347-9D8D-5AC892A2D59A}"/>
                  </a:ext>
                </a:extLst>
              </p:cNvPr>
              <p:cNvSpPr txBox="1"/>
              <p:nvPr/>
            </p:nvSpPr>
            <p:spPr>
              <a:xfrm>
                <a:off x="11323372" y="315835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𝑓</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B23C0AE2-318A-E347-9D8D-5AC892A2D59A}"/>
                  </a:ext>
                </a:extLst>
              </p:cNvPr>
              <p:cNvSpPr txBox="1">
                <a:spLocks noRot="1" noChangeAspect="1" noMove="1" noResize="1" noEditPoints="1" noAdjustHandles="1" noChangeArrowheads="1" noChangeShapeType="1" noTextEdit="1"/>
              </p:cNvSpPr>
              <p:nvPr/>
            </p:nvSpPr>
            <p:spPr>
              <a:xfrm>
                <a:off x="11323372" y="3158356"/>
                <a:ext cx="397618" cy="400110"/>
              </a:xfrm>
              <a:prstGeom prst="rect">
                <a:avLst/>
              </a:prstGeom>
              <a:blipFill>
                <a:blip r:embed="rId18"/>
                <a:stretch>
                  <a:fillRect l="-12500" b="-93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72B9DC2C-01CB-7F47-8312-EFC9420011ED}"/>
                  </a:ext>
                </a:extLst>
              </p:cNvPr>
              <p:cNvSpPr txBox="1"/>
              <p:nvPr/>
            </p:nvSpPr>
            <p:spPr>
              <a:xfrm>
                <a:off x="10861682" y="1699815"/>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𝑦</m:t>
                      </m:r>
                    </m:oMath>
                  </m:oMathPara>
                </a14:m>
                <a:endParaRPr lang="en-US" sz="2000" b="1" dirty="0">
                  <a:latin typeface="Avenir Next" panose="020B0503020202020204" pitchFamily="34" charset="0"/>
                </a:endParaRPr>
              </a:p>
            </p:txBody>
          </p:sp>
        </mc:Choice>
        <mc:Fallback xmlns="">
          <p:sp>
            <p:nvSpPr>
              <p:cNvPr id="57" name="TextBox 56">
                <a:extLst>
                  <a:ext uri="{FF2B5EF4-FFF2-40B4-BE49-F238E27FC236}">
                    <a16:creationId xmlns:a16="http://schemas.microsoft.com/office/drawing/2014/main" id="{72B9DC2C-01CB-7F47-8312-EFC9420011ED}"/>
                  </a:ext>
                </a:extLst>
              </p:cNvPr>
              <p:cNvSpPr txBox="1">
                <a:spLocks noRot="1" noChangeAspect="1" noMove="1" noResize="1" noEditPoints="1" noAdjustHandles="1" noChangeArrowheads="1" noChangeShapeType="1" noTextEdit="1"/>
              </p:cNvSpPr>
              <p:nvPr/>
            </p:nvSpPr>
            <p:spPr>
              <a:xfrm>
                <a:off x="10861682" y="1699815"/>
                <a:ext cx="397618" cy="400110"/>
              </a:xfrm>
              <a:prstGeom prst="rect">
                <a:avLst/>
              </a:prstGeom>
              <a:blipFill>
                <a:blip r:embed="rId19"/>
                <a:stretch>
                  <a:fillRect b="-3125"/>
                </a:stretch>
              </a:blipFill>
            </p:spPr>
            <p:txBody>
              <a:bodyPr/>
              <a:lstStyle/>
              <a:p>
                <a:r>
                  <a:rPr lang="en-US">
                    <a:noFill/>
                  </a:rPr>
                  <a:t> </a:t>
                </a:r>
              </a:p>
            </p:txBody>
          </p:sp>
        </mc:Fallback>
      </mc:AlternateContent>
      <p:sp>
        <p:nvSpPr>
          <p:cNvPr id="58" name="Down Arrow 57">
            <a:extLst>
              <a:ext uri="{FF2B5EF4-FFF2-40B4-BE49-F238E27FC236}">
                <a16:creationId xmlns:a16="http://schemas.microsoft.com/office/drawing/2014/main" id="{B7AA2A59-E1DD-6E4E-9FBF-8652D5B3173C}"/>
              </a:ext>
            </a:extLst>
          </p:cNvPr>
          <p:cNvSpPr/>
          <p:nvPr/>
        </p:nvSpPr>
        <p:spPr>
          <a:xfrm rot="10800000">
            <a:off x="10420885" y="2227000"/>
            <a:ext cx="322912" cy="92115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Down Arrow 58">
            <a:extLst>
              <a:ext uri="{FF2B5EF4-FFF2-40B4-BE49-F238E27FC236}">
                <a16:creationId xmlns:a16="http://schemas.microsoft.com/office/drawing/2014/main" id="{CB344865-1031-8340-8E27-4AF8AB53B28F}"/>
              </a:ext>
            </a:extLst>
          </p:cNvPr>
          <p:cNvSpPr/>
          <p:nvPr/>
        </p:nvSpPr>
        <p:spPr>
          <a:xfrm rot="13461913">
            <a:off x="9898264" y="2098387"/>
            <a:ext cx="352677" cy="119876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01AF9826-7142-1549-87F1-B2B6756EB286}"/>
              </a:ext>
            </a:extLst>
          </p:cNvPr>
          <p:cNvSpPr/>
          <p:nvPr/>
        </p:nvSpPr>
        <p:spPr>
          <a:xfrm rot="8439819">
            <a:off x="11031267" y="2088835"/>
            <a:ext cx="307749" cy="1178211"/>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64F046F2-D1EC-4D43-9E34-4C9D3F52C382}"/>
                  </a:ext>
                </a:extLst>
              </p:cNvPr>
              <p:cNvSpPr txBox="1"/>
              <p:nvPr/>
            </p:nvSpPr>
            <p:spPr>
              <a:xfrm>
                <a:off x="9544742" y="264276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64F046F2-D1EC-4D43-9E34-4C9D3F52C382}"/>
                  </a:ext>
                </a:extLst>
              </p:cNvPr>
              <p:cNvSpPr txBox="1">
                <a:spLocks noRot="1" noChangeAspect="1" noMove="1" noResize="1" noEditPoints="1" noAdjustHandles="1" noChangeArrowheads="1" noChangeShapeType="1" noTextEdit="1"/>
              </p:cNvSpPr>
              <p:nvPr/>
            </p:nvSpPr>
            <p:spPr>
              <a:xfrm>
                <a:off x="9544742" y="2642769"/>
                <a:ext cx="401005" cy="400110"/>
              </a:xfrm>
              <a:prstGeom prst="rect">
                <a:avLst/>
              </a:prstGeom>
              <a:blipFill>
                <a:blip r:embed="rId2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9D5AEEE9-E1E3-B34E-A949-CE85BE89B03E}"/>
                  </a:ext>
                </a:extLst>
              </p:cNvPr>
              <p:cNvSpPr txBox="1"/>
              <p:nvPr/>
            </p:nvSpPr>
            <p:spPr>
              <a:xfrm>
                <a:off x="10281454" y="2667616"/>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64" name="TextBox 63">
                <a:extLst>
                  <a:ext uri="{FF2B5EF4-FFF2-40B4-BE49-F238E27FC236}">
                    <a16:creationId xmlns:a16="http://schemas.microsoft.com/office/drawing/2014/main" id="{9D5AEEE9-E1E3-B34E-A949-CE85BE89B03E}"/>
                  </a:ext>
                </a:extLst>
              </p:cNvPr>
              <p:cNvSpPr txBox="1">
                <a:spLocks noRot="1" noChangeAspect="1" noMove="1" noResize="1" noEditPoints="1" noAdjustHandles="1" noChangeArrowheads="1" noChangeShapeType="1" noTextEdit="1"/>
              </p:cNvSpPr>
              <p:nvPr/>
            </p:nvSpPr>
            <p:spPr>
              <a:xfrm>
                <a:off x="10281454" y="2667616"/>
                <a:ext cx="401005" cy="400110"/>
              </a:xfrm>
              <a:prstGeom prst="rect">
                <a:avLst/>
              </a:prstGeom>
              <a:blipFill>
                <a:blip r:embed="rId2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5793B263-26EA-4C46-85B2-D6553A7DDC93}"/>
                  </a:ext>
                </a:extLst>
              </p:cNvPr>
              <p:cNvSpPr txBox="1"/>
              <p:nvPr/>
            </p:nvSpPr>
            <p:spPr>
              <a:xfrm>
                <a:off x="10916173" y="26564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5793B263-26EA-4C46-85B2-D6553A7DDC93}"/>
                  </a:ext>
                </a:extLst>
              </p:cNvPr>
              <p:cNvSpPr txBox="1">
                <a:spLocks noRot="1" noChangeAspect="1" noMove="1" noResize="1" noEditPoints="1" noAdjustHandles="1" noChangeArrowheads="1" noChangeShapeType="1" noTextEdit="1"/>
              </p:cNvSpPr>
              <p:nvPr/>
            </p:nvSpPr>
            <p:spPr>
              <a:xfrm>
                <a:off x="10916173" y="2656481"/>
                <a:ext cx="401005" cy="400110"/>
              </a:xfrm>
              <a:prstGeom prst="rect">
                <a:avLst/>
              </a:prstGeom>
              <a:blipFill>
                <a:blip r:embed="rId20"/>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5825831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AD72E6D-CCF7-A246-9CCA-6E1610BD1462}"/>
              </a:ext>
            </a:extLst>
          </p:cNvPr>
          <p:cNvGrpSpPr/>
          <p:nvPr/>
        </p:nvGrpSpPr>
        <p:grpSpPr>
          <a:xfrm>
            <a:off x="5316273" y="649224"/>
            <a:ext cx="6159447" cy="5918322"/>
            <a:chOff x="3496617" y="439833"/>
            <a:chExt cx="6159447" cy="6146002"/>
          </a:xfrm>
        </p:grpSpPr>
        <p:sp>
          <p:nvSpPr>
            <p:cNvPr id="4" name="Parallelogram 3">
              <a:extLst>
                <a:ext uri="{FF2B5EF4-FFF2-40B4-BE49-F238E27FC236}">
                  <a16:creationId xmlns:a16="http://schemas.microsoft.com/office/drawing/2014/main" id="{048BA96C-C7C6-0945-8069-F45EDDED3756}"/>
                </a:ext>
              </a:extLst>
            </p:cNvPr>
            <p:cNvSpPr/>
            <p:nvPr/>
          </p:nvSpPr>
          <p:spPr>
            <a:xfrm flipH="1">
              <a:off x="5788151" y="439833"/>
              <a:ext cx="3867913" cy="1370679"/>
            </a:xfrm>
            <a:prstGeom prst="parallelogram">
              <a:avLst>
                <a:gd name="adj" fmla="val 45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181572" y="5084064"/>
              <a:ext cx="2474492" cy="1501771"/>
            </a:xfrm>
            <a:prstGeom prst="parallelogram">
              <a:avLst>
                <a:gd name="adj" fmla="val 39869"/>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3496617" y="439833"/>
              <a:ext cx="5532043" cy="61460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a:extLst>
              <a:ext uri="{FF2B5EF4-FFF2-40B4-BE49-F238E27FC236}">
                <a16:creationId xmlns:a16="http://schemas.microsoft.com/office/drawing/2014/main" id="{C42F3F73-4563-784B-B87B-E33DFDBEAD96}"/>
              </a:ext>
            </a:extLst>
          </p:cNvPr>
          <p:cNvSpPr/>
          <p:nvPr/>
        </p:nvSpPr>
        <p:spPr>
          <a:xfrm>
            <a:off x="9501317" y="883764"/>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p:nvPr/>
        </p:nvCxnSpPr>
        <p:spPr>
          <a:xfrm>
            <a:off x="5537719" y="1536192"/>
            <a:ext cx="5078465"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9446740" y="910834"/>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9822410" y="1695661"/>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0" name="TextBox 19">
            <a:extLst>
              <a:ext uri="{FF2B5EF4-FFF2-40B4-BE49-F238E27FC236}">
                <a16:creationId xmlns:a16="http://schemas.microsoft.com/office/drawing/2014/main" id="{28E408F3-D7E9-0B48-AF3B-21805283AE32}"/>
              </a:ext>
            </a:extLst>
          </p:cNvPr>
          <p:cNvSpPr txBox="1"/>
          <p:nvPr/>
        </p:nvSpPr>
        <p:spPr>
          <a:xfrm>
            <a:off x="6911862" y="126004"/>
            <a:ext cx="2340864" cy="523220"/>
          </a:xfrm>
          <a:prstGeom prst="rect">
            <a:avLst/>
          </a:prstGeom>
          <a:noFill/>
        </p:spPr>
        <p:txBody>
          <a:bodyPr wrap="square" rtlCol="0">
            <a:spAutoFit/>
          </a:bodyPr>
          <a:lstStyle/>
          <a:p>
            <a:pPr algn="ctr"/>
            <a:r>
              <a:rPr lang="en-US" sz="2800" b="1" dirty="0">
                <a:latin typeface="Avenir Next" panose="020B0503020202020204" pitchFamily="34" charset="0"/>
              </a:rPr>
              <a:t>Your Data </a:t>
            </a:r>
            <a:r>
              <a:rPr lang="en-US" sz="2800" b="1" dirty="0">
                <a:solidFill>
                  <a:schemeClr val="accent1">
                    <a:lumMod val="75000"/>
                  </a:schemeClr>
                </a:solidFill>
                <a:latin typeface="Avenir Next" panose="020B0503020202020204" pitchFamily="34" charset="0"/>
              </a:rPr>
              <a:t>X</a:t>
            </a:r>
          </a:p>
        </p:txBody>
      </p:sp>
      <p:sp>
        <p:nvSpPr>
          <p:cNvPr id="21" name="TextBox 20">
            <a:extLst>
              <a:ext uri="{FF2B5EF4-FFF2-40B4-BE49-F238E27FC236}">
                <a16:creationId xmlns:a16="http://schemas.microsoft.com/office/drawing/2014/main" id="{AC602474-7611-B24F-A62E-639827D08B9F}"/>
              </a:ext>
            </a:extLst>
          </p:cNvPr>
          <p:cNvSpPr txBox="1"/>
          <p:nvPr/>
        </p:nvSpPr>
        <p:spPr>
          <a:xfrm>
            <a:off x="68546" y="545724"/>
            <a:ext cx="5110669" cy="2092881"/>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 (e.g. </a:t>
            </a:r>
            <a:r>
              <a:rPr lang="en-US" sz="2400" b="1" dirty="0">
                <a:latin typeface="Avenir Next" panose="020B0503020202020204" pitchFamily="34" charset="0"/>
              </a:rPr>
              <a:t>Temp</a:t>
            </a:r>
            <a:r>
              <a:rPr lang="en-US" sz="2400" dirty="0">
                <a:latin typeface="Avenir Next" panose="020B0503020202020204" pitchFamily="34" charset="0"/>
              </a:rPr>
              <a:t>)</a:t>
            </a:r>
          </a:p>
        </p:txBody>
      </p:sp>
    </p:spTree>
    <p:extLst>
      <p:ext uri="{BB962C8B-B14F-4D97-AF65-F5344CB8AC3E}">
        <p14:creationId xmlns:p14="http://schemas.microsoft.com/office/powerpoint/2010/main" val="62752726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2D131A75-141C-9F44-8421-9CD9923E0FED}"/>
              </a:ext>
            </a:extLst>
          </p:cNvPr>
          <p:cNvSpPr/>
          <p:nvPr/>
        </p:nvSpPr>
        <p:spPr>
          <a:xfrm>
            <a:off x="10349975" y="1717288"/>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27C165E0-8ACA-724A-8348-EAFCA271DD77}"/>
              </a:ext>
            </a:extLst>
          </p:cNvPr>
          <p:cNvSpPr txBox="1"/>
          <p:nvPr/>
        </p:nvSpPr>
        <p:spPr>
          <a:xfrm>
            <a:off x="589755" y="5444029"/>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X</a:t>
            </a:r>
          </a:p>
        </p:txBody>
      </p:sp>
      <p:sp>
        <p:nvSpPr>
          <p:cNvPr id="62" name="TextBox 61">
            <a:extLst>
              <a:ext uri="{FF2B5EF4-FFF2-40B4-BE49-F238E27FC236}">
                <a16:creationId xmlns:a16="http://schemas.microsoft.com/office/drawing/2014/main" id="{25956463-FEF2-F249-8A72-0E8345BD75AA}"/>
              </a:ext>
            </a:extLst>
          </p:cNvPr>
          <p:cNvSpPr txBox="1"/>
          <p:nvPr/>
        </p:nvSpPr>
        <p:spPr>
          <a:xfrm>
            <a:off x="589755" y="917193"/>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Y</a:t>
            </a: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EB4FB92D-337B-6449-AD9F-A5F8E5E6E101}"/>
                  </a:ext>
                </a:extLst>
              </p:cNvPr>
              <p:cNvSpPr/>
              <p:nvPr/>
            </p:nvSpPr>
            <p:spPr>
              <a:xfrm>
                <a:off x="447464" y="3211389"/>
                <a:ext cx="1229824"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i="1">
                          <a:latin typeface="Cambria Math" panose="02040503050406030204" pitchFamily="18" charset="0"/>
                        </a:rPr>
                        <m:t>𝑓</m:t>
                      </m:r>
                      <m:d>
                        <m:dPr>
                          <m:ctrlPr>
                            <a:rPr lang="en-US" sz="3200" b="1" i="1">
                              <a:latin typeface="Cambria Math" panose="02040503050406030204" pitchFamily="18" charset="0"/>
                            </a:rPr>
                          </m:ctrlPr>
                        </m:dPr>
                        <m:e>
                          <m:r>
                            <a:rPr lang="en-US" sz="3200" b="1" i="1">
                              <a:solidFill>
                                <a:schemeClr val="accent1">
                                  <a:lumMod val="75000"/>
                                </a:schemeClr>
                              </a:solidFill>
                              <a:latin typeface="Cambria Math" panose="02040503050406030204" pitchFamily="18" charset="0"/>
                            </a:rPr>
                            <m:t>𝑿</m:t>
                          </m:r>
                        </m:e>
                      </m:d>
                      <m:r>
                        <a:rPr lang="en-US" sz="3200" i="1">
                          <a:latin typeface="Cambria Math" panose="02040503050406030204" pitchFamily="18" charset="0"/>
                        </a:rPr>
                        <m:t> </m:t>
                      </m:r>
                    </m:oMath>
                  </m:oMathPara>
                </a14:m>
                <a:endParaRPr lang="en-US" sz="3200" dirty="0"/>
              </a:p>
            </p:txBody>
          </p:sp>
        </mc:Choice>
        <mc:Fallback xmlns="">
          <p:sp>
            <p:nvSpPr>
              <p:cNvPr id="10" name="Rectangle 9">
                <a:extLst>
                  <a:ext uri="{FF2B5EF4-FFF2-40B4-BE49-F238E27FC236}">
                    <a16:creationId xmlns:a16="http://schemas.microsoft.com/office/drawing/2014/main" id="{EB4FB92D-337B-6449-AD9F-A5F8E5E6E101}"/>
                  </a:ext>
                </a:extLst>
              </p:cNvPr>
              <p:cNvSpPr>
                <a:spLocks noRot="1" noChangeAspect="1" noMove="1" noResize="1" noEditPoints="1" noAdjustHandles="1" noChangeArrowheads="1" noChangeShapeType="1" noTextEdit="1"/>
              </p:cNvSpPr>
              <p:nvPr/>
            </p:nvSpPr>
            <p:spPr>
              <a:xfrm>
                <a:off x="447464" y="3211389"/>
                <a:ext cx="1229824" cy="584775"/>
              </a:xfrm>
              <a:prstGeom prst="rect">
                <a:avLst/>
              </a:prstGeom>
              <a:blipFill>
                <a:blip r:embed="rId2"/>
                <a:stretch>
                  <a:fillRect l="-3061" r="-4082" b="-21277"/>
                </a:stretch>
              </a:blipFill>
            </p:spPr>
            <p:txBody>
              <a:bodyPr/>
              <a:lstStyle/>
              <a:p>
                <a:r>
                  <a:rPr lang="en-US">
                    <a:noFill/>
                  </a:rPr>
                  <a:t> </a:t>
                </a:r>
              </a:p>
            </p:txBody>
          </p:sp>
        </mc:Fallback>
      </mc:AlternateContent>
      <p:sp>
        <p:nvSpPr>
          <p:cNvPr id="65" name="TextBox 64">
            <a:extLst>
              <a:ext uri="{FF2B5EF4-FFF2-40B4-BE49-F238E27FC236}">
                <a16:creationId xmlns:a16="http://schemas.microsoft.com/office/drawing/2014/main" id="{A18DBD3B-38A2-1F4E-A773-8CF63D72413E}"/>
              </a:ext>
            </a:extLst>
          </p:cNvPr>
          <p:cNvSpPr txBox="1"/>
          <p:nvPr/>
        </p:nvSpPr>
        <p:spPr>
          <a:xfrm>
            <a:off x="71653" y="6202053"/>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High-level</a:t>
            </a:r>
          </a:p>
        </p:txBody>
      </p:sp>
      <p:sp>
        <p:nvSpPr>
          <p:cNvPr id="13" name="Down Arrow 12">
            <a:extLst>
              <a:ext uri="{FF2B5EF4-FFF2-40B4-BE49-F238E27FC236}">
                <a16:creationId xmlns:a16="http://schemas.microsoft.com/office/drawing/2014/main" id="{4824E457-3654-A441-9276-7E10E047B08A}"/>
              </a:ext>
            </a:extLst>
          </p:cNvPr>
          <p:cNvSpPr/>
          <p:nvPr/>
        </p:nvSpPr>
        <p:spPr>
          <a:xfrm rot="10800000">
            <a:off x="861319" y="404179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Down Arrow 68">
            <a:extLst>
              <a:ext uri="{FF2B5EF4-FFF2-40B4-BE49-F238E27FC236}">
                <a16:creationId xmlns:a16="http://schemas.microsoft.com/office/drawing/2014/main" id="{7A4222E2-16AE-5642-9120-73D8A9548100}"/>
              </a:ext>
            </a:extLst>
          </p:cNvPr>
          <p:cNvSpPr/>
          <p:nvPr/>
        </p:nvSpPr>
        <p:spPr>
          <a:xfrm rot="10800000">
            <a:off x="861319" y="180915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BA581E7E-AB32-FA44-8E70-A26E1FC29C8D}"/>
              </a:ext>
            </a:extLst>
          </p:cNvPr>
          <p:cNvSpPr/>
          <p:nvPr/>
        </p:nvSpPr>
        <p:spPr>
          <a:xfrm>
            <a:off x="3340167" y="5142059"/>
            <a:ext cx="4144116" cy="906888"/>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41A72F06-8A68-4146-901B-3CCAC6D5FFE4}"/>
              </a:ext>
            </a:extLst>
          </p:cNvPr>
          <p:cNvSpPr txBox="1"/>
          <p:nvPr/>
        </p:nvSpPr>
        <p:spPr>
          <a:xfrm>
            <a:off x="3843281" y="5207294"/>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22</a:t>
            </a:r>
          </a:p>
        </p:txBody>
      </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22AF7387-8DB7-BD42-BDB0-0C017D79E98B}"/>
                  </a:ext>
                </a:extLst>
              </p:cNvPr>
              <p:cNvSpPr txBox="1"/>
              <p:nvPr/>
            </p:nvSpPr>
            <p:spPr>
              <a:xfrm>
                <a:off x="3543804" y="5557989"/>
                <a:ext cx="1069849"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72" name="TextBox 71">
                <a:extLst>
                  <a:ext uri="{FF2B5EF4-FFF2-40B4-BE49-F238E27FC236}">
                    <a16:creationId xmlns:a16="http://schemas.microsoft.com/office/drawing/2014/main" id="{22AF7387-8DB7-BD42-BDB0-0C017D79E98B}"/>
                  </a:ext>
                </a:extLst>
              </p:cNvPr>
              <p:cNvSpPr txBox="1">
                <a:spLocks noRot="1" noChangeAspect="1" noMove="1" noResize="1" noEditPoints="1" noAdjustHandles="1" noChangeArrowheads="1" noChangeShapeType="1" noTextEdit="1"/>
              </p:cNvSpPr>
              <p:nvPr/>
            </p:nvSpPr>
            <p:spPr>
              <a:xfrm>
                <a:off x="3543804" y="5557989"/>
                <a:ext cx="1069849" cy="40011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4" name="TextBox 73">
                <a:extLst>
                  <a:ext uri="{FF2B5EF4-FFF2-40B4-BE49-F238E27FC236}">
                    <a16:creationId xmlns:a16="http://schemas.microsoft.com/office/drawing/2014/main" id="{0869745D-9F73-A341-8531-BDD173440460}"/>
                  </a:ext>
                </a:extLst>
              </p:cNvPr>
              <p:cNvSpPr txBox="1"/>
              <p:nvPr/>
            </p:nvSpPr>
            <p:spPr>
              <a:xfrm>
                <a:off x="4802965" y="5557989"/>
                <a:ext cx="1195060"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74" name="TextBox 73">
                <a:extLst>
                  <a:ext uri="{FF2B5EF4-FFF2-40B4-BE49-F238E27FC236}">
                    <a16:creationId xmlns:a16="http://schemas.microsoft.com/office/drawing/2014/main" id="{0869745D-9F73-A341-8531-BDD173440460}"/>
                  </a:ext>
                </a:extLst>
              </p:cNvPr>
              <p:cNvSpPr txBox="1">
                <a:spLocks noRot="1" noChangeAspect="1" noMove="1" noResize="1" noEditPoints="1" noAdjustHandles="1" noChangeArrowheads="1" noChangeShapeType="1" noTextEdit="1"/>
              </p:cNvSpPr>
              <p:nvPr/>
            </p:nvSpPr>
            <p:spPr>
              <a:xfrm>
                <a:off x="4802965" y="5557989"/>
                <a:ext cx="1195060" cy="40011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4AB8085A-FD83-7B49-A629-70AA063A366B}"/>
                  </a:ext>
                </a:extLst>
              </p:cNvPr>
              <p:cNvSpPr txBox="1"/>
              <p:nvPr/>
            </p:nvSpPr>
            <p:spPr>
              <a:xfrm>
                <a:off x="6187337" y="5557989"/>
                <a:ext cx="1296946"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75" name="TextBox 74">
                <a:extLst>
                  <a:ext uri="{FF2B5EF4-FFF2-40B4-BE49-F238E27FC236}">
                    <a16:creationId xmlns:a16="http://schemas.microsoft.com/office/drawing/2014/main" id="{4AB8085A-FD83-7B49-A629-70AA063A366B}"/>
                  </a:ext>
                </a:extLst>
              </p:cNvPr>
              <p:cNvSpPr txBox="1">
                <a:spLocks noRot="1" noChangeAspect="1" noMove="1" noResize="1" noEditPoints="1" noAdjustHandles="1" noChangeArrowheads="1" noChangeShapeType="1" noTextEdit="1"/>
              </p:cNvSpPr>
              <p:nvPr/>
            </p:nvSpPr>
            <p:spPr>
              <a:xfrm>
                <a:off x="6187337" y="5557989"/>
                <a:ext cx="1296946" cy="400110"/>
              </a:xfrm>
              <a:prstGeom prst="rect">
                <a:avLst/>
              </a:prstGeom>
              <a:blipFill>
                <a:blip r:embed="rId5"/>
                <a:stretch>
                  <a:fillRect/>
                </a:stretch>
              </a:blipFill>
            </p:spPr>
            <p:txBody>
              <a:bodyPr/>
              <a:lstStyle/>
              <a:p>
                <a:r>
                  <a:rPr lang="en-US">
                    <a:noFill/>
                  </a:rPr>
                  <a:t> </a:t>
                </a:r>
              </a:p>
            </p:txBody>
          </p:sp>
        </mc:Fallback>
      </mc:AlternateContent>
      <p:sp>
        <p:nvSpPr>
          <p:cNvPr id="76" name="TextBox 75">
            <a:extLst>
              <a:ext uri="{FF2B5EF4-FFF2-40B4-BE49-F238E27FC236}">
                <a16:creationId xmlns:a16="http://schemas.microsoft.com/office/drawing/2014/main" id="{2105693B-B913-564B-B6C1-0E7536056967}"/>
              </a:ext>
            </a:extLst>
          </p:cNvPr>
          <p:cNvSpPr txBox="1"/>
          <p:nvPr/>
        </p:nvSpPr>
        <p:spPr>
          <a:xfrm>
            <a:off x="5165226" y="5207293"/>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N</a:t>
            </a:r>
          </a:p>
        </p:txBody>
      </p:sp>
      <p:sp>
        <p:nvSpPr>
          <p:cNvPr id="77" name="TextBox 76">
            <a:extLst>
              <a:ext uri="{FF2B5EF4-FFF2-40B4-BE49-F238E27FC236}">
                <a16:creationId xmlns:a16="http://schemas.microsoft.com/office/drawing/2014/main" id="{3372116B-65AB-F442-969F-007AFD4ED7EF}"/>
              </a:ext>
            </a:extLst>
          </p:cNvPr>
          <p:cNvSpPr txBox="1"/>
          <p:nvPr/>
        </p:nvSpPr>
        <p:spPr>
          <a:xfrm>
            <a:off x="6619733" y="5207292"/>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Y</a:t>
            </a:r>
          </a:p>
        </p:txBody>
      </p:sp>
      <p:sp>
        <p:nvSpPr>
          <p:cNvPr id="78" name="TextBox 77">
            <a:extLst>
              <a:ext uri="{FF2B5EF4-FFF2-40B4-BE49-F238E27FC236}">
                <a16:creationId xmlns:a16="http://schemas.microsoft.com/office/drawing/2014/main" id="{ABD4DD25-95C9-BA42-89E1-D95EB2A56660}"/>
              </a:ext>
            </a:extLst>
          </p:cNvPr>
          <p:cNvSpPr txBox="1"/>
          <p:nvPr/>
        </p:nvSpPr>
        <p:spPr>
          <a:xfrm>
            <a:off x="4302654" y="6190397"/>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Mathematically</a:t>
            </a:r>
          </a:p>
        </p:txBody>
      </p:sp>
      <p:sp>
        <p:nvSpPr>
          <p:cNvPr id="83" name="Rectangle 82">
            <a:extLst>
              <a:ext uri="{FF2B5EF4-FFF2-40B4-BE49-F238E27FC236}">
                <a16:creationId xmlns:a16="http://schemas.microsoft.com/office/drawing/2014/main" id="{F03A2E7C-E83D-E247-B01F-E88A30F82232}"/>
              </a:ext>
            </a:extLst>
          </p:cNvPr>
          <p:cNvSpPr/>
          <p:nvPr/>
        </p:nvSpPr>
        <p:spPr>
          <a:xfrm>
            <a:off x="4511831" y="1074737"/>
            <a:ext cx="1486194" cy="92567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2E41A396-94A1-B147-AB04-8567810FABBA}"/>
              </a:ext>
            </a:extLst>
          </p:cNvPr>
          <p:cNvSpPr/>
          <p:nvPr/>
        </p:nvSpPr>
        <p:spPr>
          <a:xfrm>
            <a:off x="4676563" y="1140531"/>
            <a:ext cx="1157213" cy="810708"/>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F76130BE-3088-D443-875B-8BFE54152ABD}"/>
                  </a:ext>
                </a:extLst>
              </p:cNvPr>
              <p:cNvSpPr txBox="1"/>
              <p:nvPr/>
            </p:nvSpPr>
            <p:spPr>
              <a:xfrm>
                <a:off x="4640002" y="1516648"/>
                <a:ext cx="1279069"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solidFill>
                            <a:schemeClr val="accent1">
                              <a:lumMod val="75000"/>
                            </a:schemeClr>
                          </a:solidFill>
                          <a:latin typeface="Cambria Math" panose="02040503050406030204" pitchFamily="18" charset="0"/>
                        </a:rPr>
                        <m:t>𝑦</m:t>
                      </m:r>
                    </m:oMath>
                  </m:oMathPara>
                </a14:m>
                <a:endParaRPr lang="en-US"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F76130BE-3088-D443-875B-8BFE54152ABD}"/>
                  </a:ext>
                </a:extLst>
              </p:cNvPr>
              <p:cNvSpPr txBox="1">
                <a:spLocks noRot="1" noChangeAspect="1" noMove="1" noResize="1" noEditPoints="1" noAdjustHandles="1" noChangeArrowheads="1" noChangeShapeType="1" noTextEdit="1"/>
              </p:cNvSpPr>
              <p:nvPr/>
            </p:nvSpPr>
            <p:spPr>
              <a:xfrm>
                <a:off x="4640002" y="1516648"/>
                <a:ext cx="1279069" cy="369332"/>
              </a:xfrm>
              <a:prstGeom prst="rect">
                <a:avLst/>
              </a:prstGeom>
              <a:blipFill>
                <a:blip r:embed="rId6"/>
                <a:stretch>
                  <a:fillRect/>
                </a:stretch>
              </a:blipFill>
            </p:spPr>
            <p:txBody>
              <a:bodyPr/>
              <a:lstStyle/>
              <a:p>
                <a:r>
                  <a:rPr lang="en-US">
                    <a:noFill/>
                  </a:rPr>
                  <a:t> </a:t>
                </a:r>
              </a:p>
            </p:txBody>
          </p:sp>
        </mc:Fallback>
      </mc:AlternateContent>
      <p:sp>
        <p:nvSpPr>
          <p:cNvPr id="86" name="TextBox 85">
            <a:extLst>
              <a:ext uri="{FF2B5EF4-FFF2-40B4-BE49-F238E27FC236}">
                <a16:creationId xmlns:a16="http://schemas.microsoft.com/office/drawing/2014/main" id="{75893A95-FD0A-D04A-8DAB-AFAF337910E9}"/>
              </a:ext>
            </a:extLst>
          </p:cNvPr>
          <p:cNvSpPr txBox="1"/>
          <p:nvPr/>
        </p:nvSpPr>
        <p:spPr>
          <a:xfrm>
            <a:off x="5078480" y="1165952"/>
            <a:ext cx="526251" cy="409301"/>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91</a:t>
            </a:r>
          </a:p>
        </p:txBody>
      </p:sp>
      <p:sp>
        <p:nvSpPr>
          <p:cNvPr id="88" name="Down Arrow 87">
            <a:extLst>
              <a:ext uri="{FF2B5EF4-FFF2-40B4-BE49-F238E27FC236}">
                <a16:creationId xmlns:a16="http://schemas.microsoft.com/office/drawing/2014/main" id="{EDF7B4F6-9EE4-7846-A32A-A58618E43DF6}"/>
              </a:ext>
            </a:extLst>
          </p:cNvPr>
          <p:cNvSpPr/>
          <p:nvPr/>
        </p:nvSpPr>
        <p:spPr>
          <a:xfrm rot="10800000">
            <a:off x="5147184" y="4095443"/>
            <a:ext cx="402114" cy="926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AA4BA94-BD09-7E41-9A8D-3F559827AFCE}"/>
              </a:ext>
            </a:extLst>
          </p:cNvPr>
          <p:cNvSpPr/>
          <p:nvPr/>
        </p:nvSpPr>
        <p:spPr>
          <a:xfrm>
            <a:off x="9372296" y="5280611"/>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9441860" y="528215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9441860" y="5282159"/>
                <a:ext cx="401005" cy="400110"/>
              </a:xfrm>
              <a:prstGeom prst="rect">
                <a:avLst/>
              </a:prstGeom>
              <a:blipFill>
                <a:blip r:embed="rId7"/>
                <a:stretch>
                  <a:fillRect/>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10326979" y="5276328"/>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10396543" y="5277876"/>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10396543" y="5277876"/>
                <a:ext cx="401005" cy="400110"/>
              </a:xfrm>
              <a:prstGeom prst="rect">
                <a:avLst/>
              </a:prstGeom>
              <a:blipFill>
                <a:blip r:embed="rId8"/>
                <a:stretch>
                  <a:fillRect l="-6250"/>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323372" y="5282929"/>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392936" y="5284477"/>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392936" y="5284477"/>
                <a:ext cx="401005" cy="400110"/>
              </a:xfrm>
              <a:prstGeom prst="rect">
                <a:avLst/>
              </a:prstGeom>
              <a:blipFill>
                <a:blip r:embed="rId9"/>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9362713" y="313708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9430945" y="3163539"/>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𝑓</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9430945" y="3163539"/>
                <a:ext cx="397618" cy="400110"/>
              </a:xfrm>
              <a:prstGeom prst="rect">
                <a:avLst/>
              </a:prstGeom>
              <a:blipFill>
                <a:blip r:embed="rId10"/>
                <a:stretch>
                  <a:fillRect l="-12500" b="-9091"/>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0800000">
            <a:off x="9409017" y="3631440"/>
            <a:ext cx="397123" cy="162716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10440201" y="176804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𝚺</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10440201" y="1768040"/>
                <a:ext cx="397618" cy="400110"/>
              </a:xfrm>
              <a:prstGeom prst="rect">
                <a:avLst/>
              </a:prstGeom>
              <a:blipFill>
                <a:blip r:embed="rId11"/>
                <a:stretch>
                  <a:fillRect/>
                </a:stretch>
              </a:blipFill>
            </p:spPr>
            <p:txBody>
              <a:bodyPr/>
              <a:lstStyle/>
              <a:p>
                <a:r>
                  <a:rPr lang="en-US">
                    <a:noFill/>
                  </a:rPr>
                  <a:t> </a:t>
                </a:r>
              </a:p>
            </p:txBody>
          </p:sp>
        </mc:Fallback>
      </mc:AlternateContent>
      <p:sp>
        <p:nvSpPr>
          <p:cNvPr id="36" name="Down Arrow 35">
            <a:extLst>
              <a:ext uri="{FF2B5EF4-FFF2-40B4-BE49-F238E27FC236}">
                <a16:creationId xmlns:a16="http://schemas.microsoft.com/office/drawing/2014/main" id="{FA994E86-F457-3C4E-A54C-D11BBC018769}"/>
              </a:ext>
            </a:extLst>
          </p:cNvPr>
          <p:cNvSpPr/>
          <p:nvPr/>
        </p:nvSpPr>
        <p:spPr>
          <a:xfrm rot="10800000">
            <a:off x="10382821" y="3669736"/>
            <a:ext cx="402114" cy="1570170"/>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Down Arrow 36">
            <a:extLst>
              <a:ext uri="{FF2B5EF4-FFF2-40B4-BE49-F238E27FC236}">
                <a16:creationId xmlns:a16="http://schemas.microsoft.com/office/drawing/2014/main" id="{D41B5647-54FD-5941-BB29-51721E145FA2}"/>
              </a:ext>
            </a:extLst>
          </p:cNvPr>
          <p:cNvSpPr/>
          <p:nvPr/>
        </p:nvSpPr>
        <p:spPr>
          <a:xfrm rot="10800000">
            <a:off x="11323372" y="3596313"/>
            <a:ext cx="354199" cy="163847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9287895" y="428543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9287895" y="4285430"/>
                <a:ext cx="401005" cy="400110"/>
              </a:xfrm>
              <a:prstGeom prst="rect">
                <a:avLst/>
              </a:prstGeom>
              <a:blipFill>
                <a:blip r:embed="rId12"/>
                <a:stretch>
                  <a:fillRect/>
                </a:stretch>
              </a:blipFill>
            </p:spPr>
            <p:txBody>
              <a:bodyPr/>
              <a:lstStyle/>
              <a:p>
                <a:r>
                  <a:rPr lang="en-US">
                    <a:noFill/>
                  </a:rPr>
                  <a:t> </a:t>
                </a:r>
              </a:p>
            </p:txBody>
          </p:sp>
        </mc:Fallback>
      </mc:AlternateContent>
      <p:sp>
        <p:nvSpPr>
          <p:cNvPr id="41" name="Down Arrow 40">
            <a:extLst>
              <a:ext uri="{FF2B5EF4-FFF2-40B4-BE49-F238E27FC236}">
                <a16:creationId xmlns:a16="http://schemas.microsoft.com/office/drawing/2014/main" id="{DA4705A6-3359-004A-93FB-C75E5C395E86}"/>
              </a:ext>
            </a:extLst>
          </p:cNvPr>
          <p:cNvSpPr/>
          <p:nvPr/>
        </p:nvSpPr>
        <p:spPr>
          <a:xfrm rot="10800000">
            <a:off x="5116294" y="2109322"/>
            <a:ext cx="402114" cy="926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FCC21DA4-FFB4-A241-BDF3-098C52D15918}"/>
              </a:ext>
            </a:extLst>
          </p:cNvPr>
          <p:cNvSpPr txBox="1"/>
          <p:nvPr/>
        </p:nvSpPr>
        <p:spPr>
          <a:xfrm>
            <a:off x="9441860" y="5988732"/>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4410928">
            <a:off x="9366347" y="1726033"/>
            <a:ext cx="294943" cy="1745001"/>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CD641830-8353-7A4E-AC95-20689DF726EB}"/>
                  </a:ext>
                </a:extLst>
              </p:cNvPr>
              <p:cNvSpPr txBox="1"/>
              <p:nvPr/>
            </p:nvSpPr>
            <p:spPr>
              <a:xfrm>
                <a:off x="8942188" y="2243134"/>
                <a:ext cx="632716"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𝛽</m:t>
                          </m:r>
                        </m:e>
                        <m:sub>
                          <m:r>
                            <a:rPr lang="en-US" sz="2000" b="0" i="1" smtClean="0">
                              <a:solidFill>
                                <a:schemeClr val="accent1">
                                  <a:lumMod val="75000"/>
                                </a:schemeClr>
                              </a:solidFill>
                              <a:latin typeface="Cambria Math" panose="02040503050406030204" pitchFamily="18" charset="0"/>
                            </a:rPr>
                            <m:t>0</m:t>
                          </m:r>
                        </m:sub>
                      </m:sSub>
                    </m:oMath>
                  </m:oMathPara>
                </a14:m>
                <a:endParaRPr lang="en-US" sz="2000" b="1" dirty="0">
                  <a:latin typeface="Avenir Next" panose="020B0503020202020204" pitchFamily="34" charset="0"/>
                </a:endParaRPr>
              </a:p>
            </p:txBody>
          </p:sp>
        </mc:Choice>
        <mc:Fallback xmlns="">
          <p:sp>
            <p:nvSpPr>
              <p:cNvPr id="44" name="TextBox 43">
                <a:extLst>
                  <a:ext uri="{FF2B5EF4-FFF2-40B4-BE49-F238E27FC236}">
                    <a16:creationId xmlns:a16="http://schemas.microsoft.com/office/drawing/2014/main" id="{CD641830-8353-7A4E-AC95-20689DF726EB}"/>
                  </a:ext>
                </a:extLst>
              </p:cNvPr>
              <p:cNvSpPr txBox="1">
                <a:spLocks noRot="1" noChangeAspect="1" noMove="1" noResize="1" noEditPoints="1" noAdjustHandles="1" noChangeArrowheads="1" noChangeShapeType="1" noTextEdit="1"/>
              </p:cNvSpPr>
              <p:nvPr/>
            </p:nvSpPr>
            <p:spPr>
              <a:xfrm>
                <a:off x="8942188" y="2243134"/>
                <a:ext cx="632716" cy="400110"/>
              </a:xfrm>
              <a:prstGeom prst="rect">
                <a:avLst/>
              </a:prstGeom>
              <a:blipFill>
                <a:blip r:embed="rId13"/>
                <a:stretch>
                  <a:fillRect b="-9375"/>
                </a:stretch>
              </a:blipFill>
            </p:spPr>
            <p:txBody>
              <a:bodyPr/>
              <a:lstStyle/>
              <a:p>
                <a:r>
                  <a:rPr lang="en-US">
                    <a:noFill/>
                  </a:rPr>
                  <a:t> </a:t>
                </a:r>
              </a:p>
            </p:txBody>
          </p:sp>
        </mc:Fallback>
      </mc:AlternateContent>
      <p:cxnSp>
        <p:nvCxnSpPr>
          <p:cNvPr id="3" name="Straight Connector 2">
            <a:extLst>
              <a:ext uri="{FF2B5EF4-FFF2-40B4-BE49-F238E27FC236}">
                <a16:creationId xmlns:a16="http://schemas.microsoft.com/office/drawing/2014/main" id="{6733BA5A-040F-5E4A-84C5-B809A8DDCDAE}"/>
              </a:ext>
            </a:extLst>
          </p:cNvPr>
          <p:cNvCxnSpPr/>
          <p:nvPr/>
        </p:nvCxnSpPr>
        <p:spPr>
          <a:xfrm>
            <a:off x="2185416" y="0"/>
            <a:ext cx="0" cy="685800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4EEE359-106B-284A-A545-0F6659125369}"/>
              </a:ext>
            </a:extLst>
          </p:cNvPr>
          <p:cNvCxnSpPr/>
          <p:nvPr/>
        </p:nvCxnSpPr>
        <p:spPr>
          <a:xfrm>
            <a:off x="8167116" y="0"/>
            <a:ext cx="0" cy="685800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45B8E2BF-34E5-1546-92CD-C5A067E2CE9D}"/>
              </a:ext>
            </a:extLst>
          </p:cNvPr>
          <p:cNvSpPr txBox="1"/>
          <p:nvPr/>
        </p:nvSpPr>
        <p:spPr>
          <a:xfrm>
            <a:off x="2892771" y="52920"/>
            <a:ext cx="6406457"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Generalized Additive Models (GAMs)</a:t>
            </a:r>
          </a:p>
        </p:txBody>
      </p:sp>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C4DB927F-2D59-9A49-BFE2-8075E10A528E}"/>
                  </a:ext>
                </a:extLst>
              </p:cNvPr>
              <p:cNvSpPr txBox="1"/>
              <p:nvPr/>
            </p:nvSpPr>
            <p:spPr>
              <a:xfrm>
                <a:off x="10180269" y="426913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50" name="TextBox 49">
                <a:extLst>
                  <a:ext uri="{FF2B5EF4-FFF2-40B4-BE49-F238E27FC236}">
                    <a16:creationId xmlns:a16="http://schemas.microsoft.com/office/drawing/2014/main" id="{C4DB927F-2D59-9A49-BFE2-8075E10A528E}"/>
                  </a:ext>
                </a:extLst>
              </p:cNvPr>
              <p:cNvSpPr txBox="1">
                <a:spLocks noRot="1" noChangeAspect="1" noMove="1" noResize="1" noEditPoints="1" noAdjustHandles="1" noChangeArrowheads="1" noChangeShapeType="1" noTextEdit="1"/>
              </p:cNvSpPr>
              <p:nvPr/>
            </p:nvSpPr>
            <p:spPr>
              <a:xfrm>
                <a:off x="10180269" y="4269138"/>
                <a:ext cx="401005" cy="400110"/>
              </a:xfrm>
              <a:prstGeom prst="rect">
                <a:avLst/>
              </a:prstGeom>
              <a:blipFill>
                <a:blip r:embed="rId1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551E314C-573E-7845-9C8B-87D575BF9B23}"/>
                  </a:ext>
                </a:extLst>
              </p:cNvPr>
              <p:cNvSpPr txBox="1"/>
              <p:nvPr/>
            </p:nvSpPr>
            <p:spPr>
              <a:xfrm>
                <a:off x="11111946" y="427913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51" name="TextBox 50">
                <a:extLst>
                  <a:ext uri="{FF2B5EF4-FFF2-40B4-BE49-F238E27FC236}">
                    <a16:creationId xmlns:a16="http://schemas.microsoft.com/office/drawing/2014/main" id="{551E314C-573E-7845-9C8B-87D575BF9B23}"/>
                  </a:ext>
                </a:extLst>
              </p:cNvPr>
              <p:cNvSpPr txBox="1">
                <a:spLocks noRot="1" noChangeAspect="1" noMove="1" noResize="1" noEditPoints="1" noAdjustHandles="1" noChangeArrowheads="1" noChangeShapeType="1" noTextEdit="1"/>
              </p:cNvSpPr>
              <p:nvPr/>
            </p:nvSpPr>
            <p:spPr>
              <a:xfrm>
                <a:off x="11111946" y="4279134"/>
                <a:ext cx="401005" cy="400110"/>
              </a:xfrm>
              <a:prstGeom prst="rect">
                <a:avLst/>
              </a:prstGeom>
              <a:blipFill>
                <a:blip r:embed="rId15"/>
                <a:stretch>
                  <a:fillRect/>
                </a:stretch>
              </a:blipFill>
            </p:spPr>
            <p:txBody>
              <a:bodyPr/>
              <a:lstStyle/>
              <a:p>
                <a:r>
                  <a:rPr lang="en-US">
                    <a:noFill/>
                  </a:rPr>
                  <a:t> </a:t>
                </a:r>
              </a:p>
            </p:txBody>
          </p:sp>
        </mc:Fallback>
      </mc:AlternateContent>
      <p:sp>
        <p:nvSpPr>
          <p:cNvPr id="52" name="Rectangle 51">
            <a:extLst>
              <a:ext uri="{FF2B5EF4-FFF2-40B4-BE49-F238E27FC236}">
                <a16:creationId xmlns:a16="http://schemas.microsoft.com/office/drawing/2014/main" id="{32F36BAE-2CE1-8E43-8A3B-59EFA93C5F25}"/>
              </a:ext>
            </a:extLst>
          </p:cNvPr>
          <p:cNvSpPr/>
          <p:nvPr/>
        </p:nvSpPr>
        <p:spPr>
          <a:xfrm>
            <a:off x="10349975" y="31489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5653A6BD-6F2B-3C4B-8BD1-3D43BFAC5D64}"/>
                  </a:ext>
                </a:extLst>
              </p:cNvPr>
              <p:cNvSpPr txBox="1"/>
              <p:nvPr/>
            </p:nvSpPr>
            <p:spPr>
              <a:xfrm>
                <a:off x="10418207" y="317539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𝑓</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53" name="TextBox 52">
                <a:extLst>
                  <a:ext uri="{FF2B5EF4-FFF2-40B4-BE49-F238E27FC236}">
                    <a16:creationId xmlns:a16="http://schemas.microsoft.com/office/drawing/2014/main" id="{5653A6BD-6F2B-3C4B-8BD1-3D43BFAC5D64}"/>
                  </a:ext>
                </a:extLst>
              </p:cNvPr>
              <p:cNvSpPr txBox="1">
                <a:spLocks noRot="1" noChangeAspect="1" noMove="1" noResize="1" noEditPoints="1" noAdjustHandles="1" noChangeArrowheads="1" noChangeShapeType="1" noTextEdit="1"/>
              </p:cNvSpPr>
              <p:nvPr/>
            </p:nvSpPr>
            <p:spPr>
              <a:xfrm>
                <a:off x="10418207" y="3175390"/>
                <a:ext cx="397618" cy="400110"/>
              </a:xfrm>
              <a:prstGeom prst="rect">
                <a:avLst/>
              </a:prstGeom>
              <a:blipFill>
                <a:blip r:embed="rId16"/>
                <a:stretch>
                  <a:fillRect l="-12121" b="-6061"/>
                </a:stretch>
              </a:blipFill>
            </p:spPr>
            <p:txBody>
              <a:bodyPr/>
              <a:lstStyle/>
              <a:p>
                <a:r>
                  <a:rPr lang="en-US">
                    <a:noFill/>
                  </a:rPr>
                  <a:t> </a:t>
                </a:r>
              </a:p>
            </p:txBody>
          </p:sp>
        </mc:Fallback>
      </mc:AlternateContent>
      <p:sp>
        <p:nvSpPr>
          <p:cNvPr id="54" name="Rectangle 53">
            <a:extLst>
              <a:ext uri="{FF2B5EF4-FFF2-40B4-BE49-F238E27FC236}">
                <a16:creationId xmlns:a16="http://schemas.microsoft.com/office/drawing/2014/main" id="{3B95C49C-C426-7F4E-89A3-90FA3245D096}"/>
              </a:ext>
            </a:extLst>
          </p:cNvPr>
          <p:cNvSpPr/>
          <p:nvPr/>
        </p:nvSpPr>
        <p:spPr>
          <a:xfrm>
            <a:off x="11255140" y="3131899"/>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B23C0AE2-318A-E347-9D8D-5AC892A2D59A}"/>
                  </a:ext>
                </a:extLst>
              </p:cNvPr>
              <p:cNvSpPr txBox="1"/>
              <p:nvPr/>
            </p:nvSpPr>
            <p:spPr>
              <a:xfrm>
                <a:off x="11323372" y="315835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𝑓</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B23C0AE2-318A-E347-9D8D-5AC892A2D59A}"/>
                  </a:ext>
                </a:extLst>
              </p:cNvPr>
              <p:cNvSpPr txBox="1">
                <a:spLocks noRot="1" noChangeAspect="1" noMove="1" noResize="1" noEditPoints="1" noAdjustHandles="1" noChangeArrowheads="1" noChangeShapeType="1" noTextEdit="1"/>
              </p:cNvSpPr>
              <p:nvPr/>
            </p:nvSpPr>
            <p:spPr>
              <a:xfrm>
                <a:off x="11323372" y="3158356"/>
                <a:ext cx="397618" cy="400110"/>
              </a:xfrm>
              <a:prstGeom prst="rect">
                <a:avLst/>
              </a:prstGeom>
              <a:blipFill>
                <a:blip r:embed="rId17"/>
                <a:stretch>
                  <a:fillRect l="-12500" b="-93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72B9DC2C-01CB-7F47-8312-EFC9420011ED}"/>
                  </a:ext>
                </a:extLst>
              </p:cNvPr>
              <p:cNvSpPr txBox="1"/>
              <p:nvPr/>
            </p:nvSpPr>
            <p:spPr>
              <a:xfrm>
                <a:off x="10861682" y="1699815"/>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𝑦</m:t>
                      </m:r>
                    </m:oMath>
                  </m:oMathPara>
                </a14:m>
                <a:endParaRPr lang="en-US" sz="2000" b="1" dirty="0">
                  <a:latin typeface="Avenir Next" panose="020B0503020202020204" pitchFamily="34" charset="0"/>
                </a:endParaRPr>
              </a:p>
            </p:txBody>
          </p:sp>
        </mc:Choice>
        <mc:Fallback xmlns="">
          <p:sp>
            <p:nvSpPr>
              <p:cNvPr id="57" name="TextBox 56">
                <a:extLst>
                  <a:ext uri="{FF2B5EF4-FFF2-40B4-BE49-F238E27FC236}">
                    <a16:creationId xmlns:a16="http://schemas.microsoft.com/office/drawing/2014/main" id="{72B9DC2C-01CB-7F47-8312-EFC9420011ED}"/>
                  </a:ext>
                </a:extLst>
              </p:cNvPr>
              <p:cNvSpPr txBox="1">
                <a:spLocks noRot="1" noChangeAspect="1" noMove="1" noResize="1" noEditPoints="1" noAdjustHandles="1" noChangeArrowheads="1" noChangeShapeType="1" noTextEdit="1"/>
              </p:cNvSpPr>
              <p:nvPr/>
            </p:nvSpPr>
            <p:spPr>
              <a:xfrm>
                <a:off x="10861682" y="1699815"/>
                <a:ext cx="397618" cy="400110"/>
              </a:xfrm>
              <a:prstGeom prst="rect">
                <a:avLst/>
              </a:prstGeom>
              <a:blipFill>
                <a:blip r:embed="rId18"/>
                <a:stretch>
                  <a:fillRect b="-3125"/>
                </a:stretch>
              </a:blipFill>
            </p:spPr>
            <p:txBody>
              <a:bodyPr/>
              <a:lstStyle/>
              <a:p>
                <a:r>
                  <a:rPr lang="en-US">
                    <a:noFill/>
                  </a:rPr>
                  <a:t> </a:t>
                </a:r>
              </a:p>
            </p:txBody>
          </p:sp>
        </mc:Fallback>
      </mc:AlternateContent>
      <p:sp>
        <p:nvSpPr>
          <p:cNvPr id="58" name="Down Arrow 57">
            <a:extLst>
              <a:ext uri="{FF2B5EF4-FFF2-40B4-BE49-F238E27FC236}">
                <a16:creationId xmlns:a16="http://schemas.microsoft.com/office/drawing/2014/main" id="{B7AA2A59-E1DD-6E4E-9FBF-8652D5B3173C}"/>
              </a:ext>
            </a:extLst>
          </p:cNvPr>
          <p:cNvSpPr/>
          <p:nvPr/>
        </p:nvSpPr>
        <p:spPr>
          <a:xfrm rot="10800000">
            <a:off x="10420885" y="2227000"/>
            <a:ext cx="322912" cy="92115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Down Arrow 58">
            <a:extLst>
              <a:ext uri="{FF2B5EF4-FFF2-40B4-BE49-F238E27FC236}">
                <a16:creationId xmlns:a16="http://schemas.microsoft.com/office/drawing/2014/main" id="{CB344865-1031-8340-8E27-4AF8AB53B28F}"/>
              </a:ext>
            </a:extLst>
          </p:cNvPr>
          <p:cNvSpPr/>
          <p:nvPr/>
        </p:nvSpPr>
        <p:spPr>
          <a:xfrm rot="13461913">
            <a:off x="9898264" y="2098387"/>
            <a:ext cx="352677" cy="119876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01AF9826-7142-1549-87F1-B2B6756EB286}"/>
              </a:ext>
            </a:extLst>
          </p:cNvPr>
          <p:cNvSpPr/>
          <p:nvPr/>
        </p:nvSpPr>
        <p:spPr>
          <a:xfrm rot="8439819">
            <a:off x="11031267" y="2088835"/>
            <a:ext cx="307749" cy="1178211"/>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64F046F2-D1EC-4D43-9E34-4C9D3F52C382}"/>
                  </a:ext>
                </a:extLst>
              </p:cNvPr>
              <p:cNvSpPr txBox="1"/>
              <p:nvPr/>
            </p:nvSpPr>
            <p:spPr>
              <a:xfrm>
                <a:off x="9544742" y="264276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64F046F2-D1EC-4D43-9E34-4C9D3F52C382}"/>
                  </a:ext>
                </a:extLst>
              </p:cNvPr>
              <p:cNvSpPr txBox="1">
                <a:spLocks noRot="1" noChangeAspect="1" noMove="1" noResize="1" noEditPoints="1" noAdjustHandles="1" noChangeArrowheads="1" noChangeShapeType="1" noTextEdit="1"/>
              </p:cNvSpPr>
              <p:nvPr/>
            </p:nvSpPr>
            <p:spPr>
              <a:xfrm>
                <a:off x="9544742" y="2642769"/>
                <a:ext cx="401005" cy="400110"/>
              </a:xfrm>
              <a:prstGeom prst="rect">
                <a:avLst/>
              </a:prstGeom>
              <a:blipFill>
                <a:blip r:embed="rId1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9D5AEEE9-E1E3-B34E-A949-CE85BE89B03E}"/>
                  </a:ext>
                </a:extLst>
              </p:cNvPr>
              <p:cNvSpPr txBox="1"/>
              <p:nvPr/>
            </p:nvSpPr>
            <p:spPr>
              <a:xfrm>
                <a:off x="10281454" y="2667616"/>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64" name="TextBox 63">
                <a:extLst>
                  <a:ext uri="{FF2B5EF4-FFF2-40B4-BE49-F238E27FC236}">
                    <a16:creationId xmlns:a16="http://schemas.microsoft.com/office/drawing/2014/main" id="{9D5AEEE9-E1E3-B34E-A949-CE85BE89B03E}"/>
                  </a:ext>
                </a:extLst>
              </p:cNvPr>
              <p:cNvSpPr txBox="1">
                <a:spLocks noRot="1" noChangeAspect="1" noMove="1" noResize="1" noEditPoints="1" noAdjustHandles="1" noChangeArrowheads="1" noChangeShapeType="1" noTextEdit="1"/>
              </p:cNvSpPr>
              <p:nvPr/>
            </p:nvSpPr>
            <p:spPr>
              <a:xfrm>
                <a:off x="10281454" y="2667616"/>
                <a:ext cx="401005" cy="400110"/>
              </a:xfrm>
              <a:prstGeom prst="rect">
                <a:avLst/>
              </a:prstGeom>
              <a:blipFill>
                <a:blip r:embed="rId1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5793B263-26EA-4C46-85B2-D6553A7DDC93}"/>
                  </a:ext>
                </a:extLst>
              </p:cNvPr>
              <p:cNvSpPr txBox="1"/>
              <p:nvPr/>
            </p:nvSpPr>
            <p:spPr>
              <a:xfrm>
                <a:off x="10916173" y="26564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5793B263-26EA-4C46-85B2-D6553A7DDC93}"/>
                  </a:ext>
                </a:extLst>
              </p:cNvPr>
              <p:cNvSpPr txBox="1">
                <a:spLocks noRot="1" noChangeAspect="1" noMove="1" noResize="1" noEditPoints="1" noAdjustHandles="1" noChangeArrowheads="1" noChangeShapeType="1" noTextEdit="1"/>
              </p:cNvSpPr>
              <p:nvPr/>
            </p:nvSpPr>
            <p:spPr>
              <a:xfrm>
                <a:off x="10916173" y="2656481"/>
                <a:ext cx="401005" cy="400110"/>
              </a:xfrm>
              <a:prstGeom prst="rect">
                <a:avLst/>
              </a:prstGeom>
              <a:blipFill>
                <a:blip r:embed="rId19"/>
                <a:stretch>
                  <a:fillRect/>
                </a:stretch>
              </a:blipFill>
            </p:spPr>
            <p:txBody>
              <a:bodyPr/>
              <a:lstStyle/>
              <a:p>
                <a:r>
                  <a:rPr lang="en-US">
                    <a:noFill/>
                  </a:rPr>
                  <a:t> </a:t>
                </a:r>
              </a:p>
            </p:txBody>
          </p:sp>
        </mc:Fallback>
      </mc:AlternateContent>
      <p:sp>
        <p:nvSpPr>
          <p:cNvPr id="73" name="Rectangle 72">
            <a:extLst>
              <a:ext uri="{FF2B5EF4-FFF2-40B4-BE49-F238E27FC236}">
                <a16:creationId xmlns:a16="http://schemas.microsoft.com/office/drawing/2014/main" id="{35A5967F-B149-0042-85D7-1BDF3CCFBF94}"/>
              </a:ext>
            </a:extLst>
          </p:cNvPr>
          <p:cNvSpPr/>
          <p:nvPr/>
        </p:nvSpPr>
        <p:spPr>
          <a:xfrm>
            <a:off x="0" y="592210"/>
            <a:ext cx="12192000" cy="6292251"/>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F7D8E047-C669-BE4B-910A-450E763E4CF7}"/>
              </a:ext>
            </a:extLst>
          </p:cNvPr>
          <p:cNvSpPr/>
          <p:nvPr/>
        </p:nvSpPr>
        <p:spPr>
          <a:xfrm>
            <a:off x="2976581" y="3199710"/>
            <a:ext cx="4754182" cy="793206"/>
          </a:xfrm>
          <a:prstGeom prst="rect">
            <a:avLst/>
          </a:prstGeom>
          <a:solidFill>
            <a:schemeClr val="bg2">
              <a:lumMod val="25000"/>
            </a:schemeClr>
          </a:solidFill>
          <a:ln w="1016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CBC0E60A-708B-A64C-BB92-131B893C7AB3}"/>
                  </a:ext>
                </a:extLst>
              </p:cNvPr>
              <p:cNvSpPr/>
              <p:nvPr/>
            </p:nvSpPr>
            <p:spPr>
              <a:xfrm>
                <a:off x="3055138" y="3386737"/>
                <a:ext cx="463440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rPr>
                        <m:t>𝑦</m:t>
                      </m:r>
                      <m:r>
                        <a:rPr lang="en-US" b="1" i="1">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chemeClr val="accent4">
                                  <a:lumMod val="20000"/>
                                  <a:lumOff val="80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chemeClr val="accent4">
                                  <a:lumMod val="20000"/>
                                  <a:lumOff val="80000"/>
                                </a:schemeClr>
                              </a:solidFill>
                              <a:latin typeface="Cambria Math" panose="02040503050406030204" pitchFamily="18" charset="0"/>
                              <a:ea typeface="MingLiU_HKSCS" panose="02020500000000000000" pitchFamily="18" charset="-120"/>
                              <a:cs typeface="Arial" panose="020B0604020202020204" pitchFamily="34" charset="0"/>
                            </a:rPr>
                            <m:t>𝜷</m:t>
                          </m:r>
                        </m:e>
                        <m:sub>
                          <m:r>
                            <a:rPr lang="en-US" b="1" i="1">
                              <a:solidFill>
                                <a:schemeClr val="accent4">
                                  <a:lumMod val="20000"/>
                                  <a:lumOff val="80000"/>
                                </a:schemeClr>
                              </a:solidFill>
                              <a:latin typeface="Cambria Math" panose="02040503050406030204" pitchFamily="18" charset="0"/>
                              <a:ea typeface="MingLiU_HKSCS" panose="02020500000000000000" pitchFamily="18" charset="-120"/>
                              <a:cs typeface="Arial" panose="020B0604020202020204" pitchFamily="34" charset="0"/>
                            </a:rPr>
                            <m:t>𝟎</m:t>
                          </m:r>
                        </m:sub>
                      </m:sSub>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rgbClr val="FFFF00"/>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𝟏</m:t>
                          </m:r>
                        </m:sub>
                      </m:sSub>
                      <m:d>
                        <m:dPr>
                          <m:ctrlP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ctrlPr>
                        </m:dPr>
                        <m:e>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𝒂𝒈𝒆</m:t>
                          </m:r>
                        </m:e>
                      </m:d>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rgbClr val="FFFF00"/>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𝟐</m:t>
                          </m:r>
                        </m:sub>
                      </m:sSub>
                      <m:d>
                        <m:dPr>
                          <m:ctrlP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ctrlPr>
                        </m:dPr>
                        <m:e>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𝒑𝒍𝒂𝒚</m:t>
                          </m:r>
                        </m:e>
                      </m:d>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rgbClr val="FFFF00"/>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𝟑</m:t>
                          </m:r>
                        </m:sub>
                      </m:sSub>
                      <m:d>
                        <m:dPr>
                          <m:ctrlP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ctrlPr>
                        </m:dPr>
                        <m:e>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𝒓𝒂𝒊𝒏𝒚</m:t>
                          </m:r>
                        </m:e>
                      </m:d>
                    </m:oMath>
                  </m:oMathPara>
                </a14:m>
                <a:endParaRPr lang="en-US" dirty="0"/>
              </a:p>
            </p:txBody>
          </p:sp>
        </mc:Choice>
        <mc:Fallback xmlns="">
          <p:sp>
            <p:nvSpPr>
              <p:cNvPr id="2" name="Rectangle 1">
                <a:extLst>
                  <a:ext uri="{FF2B5EF4-FFF2-40B4-BE49-F238E27FC236}">
                    <a16:creationId xmlns:a16="http://schemas.microsoft.com/office/drawing/2014/main" id="{CBC0E60A-708B-A64C-BB92-131B893C7AB3}"/>
                  </a:ext>
                </a:extLst>
              </p:cNvPr>
              <p:cNvSpPr>
                <a:spLocks noRot="1" noChangeAspect="1" noMove="1" noResize="1" noEditPoints="1" noAdjustHandles="1" noChangeArrowheads="1" noChangeShapeType="1" noTextEdit="1"/>
              </p:cNvSpPr>
              <p:nvPr/>
            </p:nvSpPr>
            <p:spPr>
              <a:xfrm>
                <a:off x="3055138" y="3386737"/>
                <a:ext cx="4634409" cy="369332"/>
              </a:xfrm>
              <a:prstGeom prst="rect">
                <a:avLst/>
              </a:prstGeom>
              <a:blipFill>
                <a:blip r:embed="rId20"/>
                <a:stretch>
                  <a:fillRect b="-13333"/>
                </a:stretch>
              </a:blipFill>
            </p:spPr>
            <p:txBody>
              <a:bodyPr/>
              <a:lstStyle/>
              <a:p>
                <a:r>
                  <a:rPr lang="en-US">
                    <a:noFill/>
                  </a:rPr>
                  <a:t> </a:t>
                </a:r>
              </a:p>
            </p:txBody>
          </p:sp>
        </mc:Fallback>
      </mc:AlternateContent>
      <p:sp>
        <p:nvSpPr>
          <p:cNvPr id="67" name="Rectangular Callout 1">
            <a:extLst>
              <a:ext uri="{FF2B5EF4-FFF2-40B4-BE49-F238E27FC236}">
                <a16:creationId xmlns:a16="http://schemas.microsoft.com/office/drawing/2014/main" id="{70C3FA37-C8DE-5847-885C-A5F3246F3F00}"/>
              </a:ext>
            </a:extLst>
          </p:cNvPr>
          <p:cNvSpPr/>
          <p:nvPr/>
        </p:nvSpPr>
        <p:spPr>
          <a:xfrm>
            <a:off x="995907" y="804904"/>
            <a:ext cx="9444294" cy="2519784"/>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19784">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2833760" y="2172078"/>
                </a:lnTo>
                <a:lnTo>
                  <a:pt x="2750766" y="2519784"/>
                </a:lnTo>
                <a:lnTo>
                  <a:pt x="2419048" y="2184778"/>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C67B7280-CB27-DB47-8790-E5CD85232C2B}"/>
                  </a:ext>
                </a:extLst>
              </p:cNvPr>
              <p:cNvSpPr txBox="1"/>
              <p:nvPr/>
            </p:nvSpPr>
            <p:spPr>
              <a:xfrm>
                <a:off x="1473803" y="1021182"/>
                <a:ext cx="8525601" cy="1595309"/>
              </a:xfrm>
              <a:prstGeom prst="rect">
                <a:avLst/>
              </a:prstGeom>
              <a:noFill/>
            </p:spPr>
            <p:txBody>
              <a:bodyPr wrap="square" rtlCol="0">
                <a:spAutoFit/>
              </a:bodyPr>
              <a:lstStyle/>
              <a:p>
                <a:pPr>
                  <a:lnSpc>
                    <a:spcPts val="4000"/>
                  </a:lnSpc>
                </a:pPr>
                <a:r>
                  <a:rPr lang="en-US" sz="2400" dirty="0">
                    <a:latin typeface="Avenir Next" panose="020B0503020202020204" pitchFamily="34" charset="0"/>
                  </a:rPr>
                  <a:t>It is called an </a:t>
                </a:r>
                <a:r>
                  <a:rPr lang="en-US" sz="2400" u="sng" dirty="0">
                    <a:latin typeface="Avenir Next" panose="020B0503020202020204" pitchFamily="34" charset="0"/>
                  </a:rPr>
                  <a:t>additive</a:t>
                </a:r>
                <a:r>
                  <a:rPr lang="en-US" sz="2400" dirty="0">
                    <a:latin typeface="Avenir Next" panose="020B0503020202020204" pitchFamily="34" charset="0"/>
                  </a:rPr>
                  <a:t> model because we calculate a separate </a:t>
                </a: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400"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 </a:t>
                </a:r>
                <a:r>
                  <a:rPr lang="en-US" sz="2400" dirty="0">
                    <a:solidFill>
                      <a:schemeClr val="accent1">
                        <a:lumMod val="75000"/>
                      </a:schemeClr>
                    </a:solidFill>
                    <a:latin typeface="Avenir Next" panose="020B0503020202020204" pitchFamily="34" charset="0"/>
                  </a:rPr>
                  <a:t> </a:t>
                </a:r>
                <a:r>
                  <a:rPr lang="en-US" sz="2400" dirty="0">
                    <a:latin typeface="Avenir Next" panose="020B0503020202020204" pitchFamily="34" charset="0"/>
                  </a:rPr>
                  <a:t>for each </a:t>
                </a: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𝒙</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400"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 </a:t>
                </a:r>
                <a:r>
                  <a:rPr lang="en-US" sz="2400" dirty="0">
                    <a:latin typeface="Avenir Next" panose="020B0503020202020204" pitchFamily="34" charset="0"/>
                  </a:rPr>
                  <a:t>, and then add together all of their contributions</a:t>
                </a:r>
                <a:r>
                  <a:rPr lang="en-US" sz="2400" dirty="0"/>
                  <a:t>. </a:t>
                </a:r>
              </a:p>
            </p:txBody>
          </p:sp>
        </mc:Choice>
        <mc:Fallback xmlns="">
          <p:sp>
            <p:nvSpPr>
              <p:cNvPr id="68" name="TextBox 67">
                <a:extLst>
                  <a:ext uri="{FF2B5EF4-FFF2-40B4-BE49-F238E27FC236}">
                    <a16:creationId xmlns:a16="http://schemas.microsoft.com/office/drawing/2014/main" id="{C67B7280-CB27-DB47-8790-E5CD85232C2B}"/>
                  </a:ext>
                </a:extLst>
              </p:cNvPr>
              <p:cNvSpPr txBox="1">
                <a:spLocks noRot="1" noChangeAspect="1" noMove="1" noResize="1" noEditPoints="1" noAdjustHandles="1" noChangeArrowheads="1" noChangeShapeType="1" noTextEdit="1"/>
              </p:cNvSpPr>
              <p:nvPr/>
            </p:nvSpPr>
            <p:spPr>
              <a:xfrm>
                <a:off x="1473803" y="1021182"/>
                <a:ext cx="8525601" cy="1595309"/>
              </a:xfrm>
              <a:prstGeom prst="rect">
                <a:avLst/>
              </a:prstGeom>
              <a:blipFill>
                <a:blip r:embed="rId21"/>
                <a:stretch>
                  <a:fillRect l="-1042" b="-7874"/>
                </a:stretch>
              </a:blipFill>
            </p:spPr>
            <p:txBody>
              <a:bodyPr/>
              <a:lstStyle/>
              <a:p>
                <a:r>
                  <a:rPr lang="en-US">
                    <a:noFill/>
                  </a:rPr>
                  <a:t> </a:t>
                </a:r>
              </a:p>
            </p:txBody>
          </p:sp>
        </mc:Fallback>
      </mc:AlternateContent>
    </p:spTree>
    <p:extLst>
      <p:ext uri="{BB962C8B-B14F-4D97-AF65-F5344CB8AC3E}">
        <p14:creationId xmlns:p14="http://schemas.microsoft.com/office/powerpoint/2010/main" val="322509434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2D131A75-141C-9F44-8421-9CD9923E0FED}"/>
              </a:ext>
            </a:extLst>
          </p:cNvPr>
          <p:cNvSpPr/>
          <p:nvPr/>
        </p:nvSpPr>
        <p:spPr>
          <a:xfrm>
            <a:off x="10349975" y="1717288"/>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27C165E0-8ACA-724A-8348-EAFCA271DD77}"/>
              </a:ext>
            </a:extLst>
          </p:cNvPr>
          <p:cNvSpPr txBox="1"/>
          <p:nvPr/>
        </p:nvSpPr>
        <p:spPr>
          <a:xfrm>
            <a:off x="589755" y="5444029"/>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X</a:t>
            </a:r>
          </a:p>
        </p:txBody>
      </p:sp>
      <p:sp>
        <p:nvSpPr>
          <p:cNvPr id="62" name="TextBox 61">
            <a:extLst>
              <a:ext uri="{FF2B5EF4-FFF2-40B4-BE49-F238E27FC236}">
                <a16:creationId xmlns:a16="http://schemas.microsoft.com/office/drawing/2014/main" id="{25956463-FEF2-F249-8A72-0E8345BD75AA}"/>
              </a:ext>
            </a:extLst>
          </p:cNvPr>
          <p:cNvSpPr txBox="1"/>
          <p:nvPr/>
        </p:nvSpPr>
        <p:spPr>
          <a:xfrm>
            <a:off x="589755" y="917193"/>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Y</a:t>
            </a: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EB4FB92D-337B-6449-AD9F-A5F8E5E6E101}"/>
                  </a:ext>
                </a:extLst>
              </p:cNvPr>
              <p:cNvSpPr/>
              <p:nvPr/>
            </p:nvSpPr>
            <p:spPr>
              <a:xfrm>
                <a:off x="447464" y="3211389"/>
                <a:ext cx="1229824"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i="1">
                          <a:latin typeface="Cambria Math" panose="02040503050406030204" pitchFamily="18" charset="0"/>
                        </a:rPr>
                        <m:t>𝑓</m:t>
                      </m:r>
                      <m:d>
                        <m:dPr>
                          <m:ctrlPr>
                            <a:rPr lang="en-US" sz="3200" b="1" i="1">
                              <a:latin typeface="Cambria Math" panose="02040503050406030204" pitchFamily="18" charset="0"/>
                            </a:rPr>
                          </m:ctrlPr>
                        </m:dPr>
                        <m:e>
                          <m:r>
                            <a:rPr lang="en-US" sz="3200" b="1" i="1">
                              <a:solidFill>
                                <a:schemeClr val="accent1">
                                  <a:lumMod val="75000"/>
                                </a:schemeClr>
                              </a:solidFill>
                              <a:latin typeface="Cambria Math" panose="02040503050406030204" pitchFamily="18" charset="0"/>
                            </a:rPr>
                            <m:t>𝑿</m:t>
                          </m:r>
                        </m:e>
                      </m:d>
                      <m:r>
                        <a:rPr lang="en-US" sz="3200" i="1">
                          <a:latin typeface="Cambria Math" panose="02040503050406030204" pitchFamily="18" charset="0"/>
                        </a:rPr>
                        <m:t> </m:t>
                      </m:r>
                    </m:oMath>
                  </m:oMathPara>
                </a14:m>
                <a:endParaRPr lang="en-US" sz="3200" dirty="0"/>
              </a:p>
            </p:txBody>
          </p:sp>
        </mc:Choice>
        <mc:Fallback xmlns="">
          <p:sp>
            <p:nvSpPr>
              <p:cNvPr id="10" name="Rectangle 9">
                <a:extLst>
                  <a:ext uri="{FF2B5EF4-FFF2-40B4-BE49-F238E27FC236}">
                    <a16:creationId xmlns:a16="http://schemas.microsoft.com/office/drawing/2014/main" id="{EB4FB92D-337B-6449-AD9F-A5F8E5E6E101}"/>
                  </a:ext>
                </a:extLst>
              </p:cNvPr>
              <p:cNvSpPr>
                <a:spLocks noRot="1" noChangeAspect="1" noMove="1" noResize="1" noEditPoints="1" noAdjustHandles="1" noChangeArrowheads="1" noChangeShapeType="1" noTextEdit="1"/>
              </p:cNvSpPr>
              <p:nvPr/>
            </p:nvSpPr>
            <p:spPr>
              <a:xfrm>
                <a:off x="447464" y="3211389"/>
                <a:ext cx="1229824" cy="584775"/>
              </a:xfrm>
              <a:prstGeom prst="rect">
                <a:avLst/>
              </a:prstGeom>
              <a:blipFill>
                <a:blip r:embed="rId2"/>
                <a:stretch>
                  <a:fillRect l="-3061" r="-4082" b="-21277"/>
                </a:stretch>
              </a:blipFill>
            </p:spPr>
            <p:txBody>
              <a:bodyPr/>
              <a:lstStyle/>
              <a:p>
                <a:r>
                  <a:rPr lang="en-US">
                    <a:noFill/>
                  </a:rPr>
                  <a:t> </a:t>
                </a:r>
              </a:p>
            </p:txBody>
          </p:sp>
        </mc:Fallback>
      </mc:AlternateContent>
      <p:sp>
        <p:nvSpPr>
          <p:cNvPr id="65" name="TextBox 64">
            <a:extLst>
              <a:ext uri="{FF2B5EF4-FFF2-40B4-BE49-F238E27FC236}">
                <a16:creationId xmlns:a16="http://schemas.microsoft.com/office/drawing/2014/main" id="{A18DBD3B-38A2-1F4E-A773-8CF63D72413E}"/>
              </a:ext>
            </a:extLst>
          </p:cNvPr>
          <p:cNvSpPr txBox="1"/>
          <p:nvPr/>
        </p:nvSpPr>
        <p:spPr>
          <a:xfrm>
            <a:off x="71653" y="6202053"/>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High-level</a:t>
            </a:r>
          </a:p>
        </p:txBody>
      </p:sp>
      <p:sp>
        <p:nvSpPr>
          <p:cNvPr id="13" name="Down Arrow 12">
            <a:extLst>
              <a:ext uri="{FF2B5EF4-FFF2-40B4-BE49-F238E27FC236}">
                <a16:creationId xmlns:a16="http://schemas.microsoft.com/office/drawing/2014/main" id="{4824E457-3654-A441-9276-7E10E047B08A}"/>
              </a:ext>
            </a:extLst>
          </p:cNvPr>
          <p:cNvSpPr/>
          <p:nvPr/>
        </p:nvSpPr>
        <p:spPr>
          <a:xfrm rot="10800000">
            <a:off x="861319" y="404179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Down Arrow 68">
            <a:extLst>
              <a:ext uri="{FF2B5EF4-FFF2-40B4-BE49-F238E27FC236}">
                <a16:creationId xmlns:a16="http://schemas.microsoft.com/office/drawing/2014/main" id="{7A4222E2-16AE-5642-9120-73D8A9548100}"/>
              </a:ext>
            </a:extLst>
          </p:cNvPr>
          <p:cNvSpPr/>
          <p:nvPr/>
        </p:nvSpPr>
        <p:spPr>
          <a:xfrm rot="10800000">
            <a:off x="861319" y="180915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BA581E7E-AB32-FA44-8E70-A26E1FC29C8D}"/>
              </a:ext>
            </a:extLst>
          </p:cNvPr>
          <p:cNvSpPr/>
          <p:nvPr/>
        </p:nvSpPr>
        <p:spPr>
          <a:xfrm>
            <a:off x="3340167" y="5142059"/>
            <a:ext cx="4144116" cy="906888"/>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41A72F06-8A68-4146-901B-3CCAC6D5FFE4}"/>
              </a:ext>
            </a:extLst>
          </p:cNvPr>
          <p:cNvSpPr txBox="1"/>
          <p:nvPr/>
        </p:nvSpPr>
        <p:spPr>
          <a:xfrm>
            <a:off x="3843281" y="5207294"/>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22</a:t>
            </a:r>
          </a:p>
        </p:txBody>
      </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22AF7387-8DB7-BD42-BDB0-0C017D79E98B}"/>
                  </a:ext>
                </a:extLst>
              </p:cNvPr>
              <p:cNvSpPr txBox="1"/>
              <p:nvPr/>
            </p:nvSpPr>
            <p:spPr>
              <a:xfrm>
                <a:off x="3543804" y="5557989"/>
                <a:ext cx="1069849"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72" name="TextBox 71">
                <a:extLst>
                  <a:ext uri="{FF2B5EF4-FFF2-40B4-BE49-F238E27FC236}">
                    <a16:creationId xmlns:a16="http://schemas.microsoft.com/office/drawing/2014/main" id="{22AF7387-8DB7-BD42-BDB0-0C017D79E98B}"/>
                  </a:ext>
                </a:extLst>
              </p:cNvPr>
              <p:cNvSpPr txBox="1">
                <a:spLocks noRot="1" noChangeAspect="1" noMove="1" noResize="1" noEditPoints="1" noAdjustHandles="1" noChangeArrowheads="1" noChangeShapeType="1" noTextEdit="1"/>
              </p:cNvSpPr>
              <p:nvPr/>
            </p:nvSpPr>
            <p:spPr>
              <a:xfrm>
                <a:off x="3543804" y="5557989"/>
                <a:ext cx="1069849" cy="40011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4" name="TextBox 73">
                <a:extLst>
                  <a:ext uri="{FF2B5EF4-FFF2-40B4-BE49-F238E27FC236}">
                    <a16:creationId xmlns:a16="http://schemas.microsoft.com/office/drawing/2014/main" id="{0869745D-9F73-A341-8531-BDD173440460}"/>
                  </a:ext>
                </a:extLst>
              </p:cNvPr>
              <p:cNvSpPr txBox="1"/>
              <p:nvPr/>
            </p:nvSpPr>
            <p:spPr>
              <a:xfrm>
                <a:off x="4802965" y="5557989"/>
                <a:ext cx="1195060"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74" name="TextBox 73">
                <a:extLst>
                  <a:ext uri="{FF2B5EF4-FFF2-40B4-BE49-F238E27FC236}">
                    <a16:creationId xmlns:a16="http://schemas.microsoft.com/office/drawing/2014/main" id="{0869745D-9F73-A341-8531-BDD173440460}"/>
                  </a:ext>
                </a:extLst>
              </p:cNvPr>
              <p:cNvSpPr txBox="1">
                <a:spLocks noRot="1" noChangeAspect="1" noMove="1" noResize="1" noEditPoints="1" noAdjustHandles="1" noChangeArrowheads="1" noChangeShapeType="1" noTextEdit="1"/>
              </p:cNvSpPr>
              <p:nvPr/>
            </p:nvSpPr>
            <p:spPr>
              <a:xfrm>
                <a:off x="4802965" y="5557989"/>
                <a:ext cx="1195060" cy="40011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4AB8085A-FD83-7B49-A629-70AA063A366B}"/>
                  </a:ext>
                </a:extLst>
              </p:cNvPr>
              <p:cNvSpPr txBox="1"/>
              <p:nvPr/>
            </p:nvSpPr>
            <p:spPr>
              <a:xfrm>
                <a:off x="6187337" y="5557989"/>
                <a:ext cx="1296946"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75" name="TextBox 74">
                <a:extLst>
                  <a:ext uri="{FF2B5EF4-FFF2-40B4-BE49-F238E27FC236}">
                    <a16:creationId xmlns:a16="http://schemas.microsoft.com/office/drawing/2014/main" id="{4AB8085A-FD83-7B49-A629-70AA063A366B}"/>
                  </a:ext>
                </a:extLst>
              </p:cNvPr>
              <p:cNvSpPr txBox="1">
                <a:spLocks noRot="1" noChangeAspect="1" noMove="1" noResize="1" noEditPoints="1" noAdjustHandles="1" noChangeArrowheads="1" noChangeShapeType="1" noTextEdit="1"/>
              </p:cNvSpPr>
              <p:nvPr/>
            </p:nvSpPr>
            <p:spPr>
              <a:xfrm>
                <a:off x="6187337" y="5557989"/>
                <a:ext cx="1296946" cy="400110"/>
              </a:xfrm>
              <a:prstGeom prst="rect">
                <a:avLst/>
              </a:prstGeom>
              <a:blipFill>
                <a:blip r:embed="rId5"/>
                <a:stretch>
                  <a:fillRect/>
                </a:stretch>
              </a:blipFill>
            </p:spPr>
            <p:txBody>
              <a:bodyPr/>
              <a:lstStyle/>
              <a:p>
                <a:r>
                  <a:rPr lang="en-US">
                    <a:noFill/>
                  </a:rPr>
                  <a:t> </a:t>
                </a:r>
              </a:p>
            </p:txBody>
          </p:sp>
        </mc:Fallback>
      </mc:AlternateContent>
      <p:sp>
        <p:nvSpPr>
          <p:cNvPr id="76" name="TextBox 75">
            <a:extLst>
              <a:ext uri="{FF2B5EF4-FFF2-40B4-BE49-F238E27FC236}">
                <a16:creationId xmlns:a16="http://schemas.microsoft.com/office/drawing/2014/main" id="{2105693B-B913-564B-B6C1-0E7536056967}"/>
              </a:ext>
            </a:extLst>
          </p:cNvPr>
          <p:cNvSpPr txBox="1"/>
          <p:nvPr/>
        </p:nvSpPr>
        <p:spPr>
          <a:xfrm>
            <a:off x="5165226" y="5207293"/>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N</a:t>
            </a:r>
          </a:p>
        </p:txBody>
      </p:sp>
      <p:sp>
        <p:nvSpPr>
          <p:cNvPr id="77" name="TextBox 76">
            <a:extLst>
              <a:ext uri="{FF2B5EF4-FFF2-40B4-BE49-F238E27FC236}">
                <a16:creationId xmlns:a16="http://schemas.microsoft.com/office/drawing/2014/main" id="{3372116B-65AB-F442-969F-007AFD4ED7EF}"/>
              </a:ext>
            </a:extLst>
          </p:cNvPr>
          <p:cNvSpPr txBox="1"/>
          <p:nvPr/>
        </p:nvSpPr>
        <p:spPr>
          <a:xfrm>
            <a:off x="6619733" y="5207292"/>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Y</a:t>
            </a:r>
          </a:p>
        </p:txBody>
      </p:sp>
      <p:sp>
        <p:nvSpPr>
          <p:cNvPr id="78" name="TextBox 77">
            <a:extLst>
              <a:ext uri="{FF2B5EF4-FFF2-40B4-BE49-F238E27FC236}">
                <a16:creationId xmlns:a16="http://schemas.microsoft.com/office/drawing/2014/main" id="{ABD4DD25-95C9-BA42-89E1-D95EB2A56660}"/>
              </a:ext>
            </a:extLst>
          </p:cNvPr>
          <p:cNvSpPr txBox="1"/>
          <p:nvPr/>
        </p:nvSpPr>
        <p:spPr>
          <a:xfrm>
            <a:off x="4302654" y="6190397"/>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Mathematically</a:t>
            </a:r>
          </a:p>
        </p:txBody>
      </p:sp>
      <p:sp>
        <p:nvSpPr>
          <p:cNvPr id="83" name="Rectangle 82">
            <a:extLst>
              <a:ext uri="{FF2B5EF4-FFF2-40B4-BE49-F238E27FC236}">
                <a16:creationId xmlns:a16="http://schemas.microsoft.com/office/drawing/2014/main" id="{F03A2E7C-E83D-E247-B01F-E88A30F82232}"/>
              </a:ext>
            </a:extLst>
          </p:cNvPr>
          <p:cNvSpPr/>
          <p:nvPr/>
        </p:nvSpPr>
        <p:spPr>
          <a:xfrm>
            <a:off x="4511831" y="1074737"/>
            <a:ext cx="1486194" cy="92567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2E41A396-94A1-B147-AB04-8567810FABBA}"/>
              </a:ext>
            </a:extLst>
          </p:cNvPr>
          <p:cNvSpPr/>
          <p:nvPr/>
        </p:nvSpPr>
        <p:spPr>
          <a:xfrm>
            <a:off x="4676563" y="1140531"/>
            <a:ext cx="1157213" cy="810708"/>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F76130BE-3088-D443-875B-8BFE54152ABD}"/>
                  </a:ext>
                </a:extLst>
              </p:cNvPr>
              <p:cNvSpPr txBox="1"/>
              <p:nvPr/>
            </p:nvSpPr>
            <p:spPr>
              <a:xfrm>
                <a:off x="4640002" y="1516648"/>
                <a:ext cx="1279069"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solidFill>
                            <a:schemeClr val="accent1">
                              <a:lumMod val="75000"/>
                            </a:schemeClr>
                          </a:solidFill>
                          <a:latin typeface="Cambria Math" panose="02040503050406030204" pitchFamily="18" charset="0"/>
                        </a:rPr>
                        <m:t>𝑦</m:t>
                      </m:r>
                    </m:oMath>
                  </m:oMathPara>
                </a14:m>
                <a:endParaRPr lang="en-US"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F76130BE-3088-D443-875B-8BFE54152ABD}"/>
                  </a:ext>
                </a:extLst>
              </p:cNvPr>
              <p:cNvSpPr txBox="1">
                <a:spLocks noRot="1" noChangeAspect="1" noMove="1" noResize="1" noEditPoints="1" noAdjustHandles="1" noChangeArrowheads="1" noChangeShapeType="1" noTextEdit="1"/>
              </p:cNvSpPr>
              <p:nvPr/>
            </p:nvSpPr>
            <p:spPr>
              <a:xfrm>
                <a:off x="4640002" y="1516648"/>
                <a:ext cx="1279069" cy="369332"/>
              </a:xfrm>
              <a:prstGeom prst="rect">
                <a:avLst/>
              </a:prstGeom>
              <a:blipFill>
                <a:blip r:embed="rId6"/>
                <a:stretch>
                  <a:fillRect/>
                </a:stretch>
              </a:blipFill>
            </p:spPr>
            <p:txBody>
              <a:bodyPr/>
              <a:lstStyle/>
              <a:p>
                <a:r>
                  <a:rPr lang="en-US">
                    <a:noFill/>
                  </a:rPr>
                  <a:t> </a:t>
                </a:r>
              </a:p>
            </p:txBody>
          </p:sp>
        </mc:Fallback>
      </mc:AlternateContent>
      <p:sp>
        <p:nvSpPr>
          <p:cNvPr id="86" name="TextBox 85">
            <a:extLst>
              <a:ext uri="{FF2B5EF4-FFF2-40B4-BE49-F238E27FC236}">
                <a16:creationId xmlns:a16="http://schemas.microsoft.com/office/drawing/2014/main" id="{75893A95-FD0A-D04A-8DAB-AFAF337910E9}"/>
              </a:ext>
            </a:extLst>
          </p:cNvPr>
          <p:cNvSpPr txBox="1"/>
          <p:nvPr/>
        </p:nvSpPr>
        <p:spPr>
          <a:xfrm>
            <a:off x="5078480" y="1165952"/>
            <a:ext cx="526251" cy="409301"/>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91</a:t>
            </a:r>
          </a:p>
        </p:txBody>
      </p:sp>
      <p:sp>
        <p:nvSpPr>
          <p:cNvPr id="88" name="Down Arrow 87">
            <a:extLst>
              <a:ext uri="{FF2B5EF4-FFF2-40B4-BE49-F238E27FC236}">
                <a16:creationId xmlns:a16="http://schemas.microsoft.com/office/drawing/2014/main" id="{EDF7B4F6-9EE4-7846-A32A-A58618E43DF6}"/>
              </a:ext>
            </a:extLst>
          </p:cNvPr>
          <p:cNvSpPr/>
          <p:nvPr/>
        </p:nvSpPr>
        <p:spPr>
          <a:xfrm rot="10800000">
            <a:off x="5147184" y="4095443"/>
            <a:ext cx="402114" cy="926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AA4BA94-BD09-7E41-9A8D-3F559827AFCE}"/>
              </a:ext>
            </a:extLst>
          </p:cNvPr>
          <p:cNvSpPr/>
          <p:nvPr/>
        </p:nvSpPr>
        <p:spPr>
          <a:xfrm>
            <a:off x="9372296" y="5280611"/>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9441860" y="528215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9441860" y="5282159"/>
                <a:ext cx="401005" cy="400110"/>
              </a:xfrm>
              <a:prstGeom prst="rect">
                <a:avLst/>
              </a:prstGeom>
              <a:blipFill>
                <a:blip r:embed="rId7"/>
                <a:stretch>
                  <a:fillRect/>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10326979" y="5276328"/>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10396543" y="5277876"/>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10396543" y="5277876"/>
                <a:ext cx="401005" cy="400110"/>
              </a:xfrm>
              <a:prstGeom prst="rect">
                <a:avLst/>
              </a:prstGeom>
              <a:blipFill>
                <a:blip r:embed="rId8"/>
                <a:stretch>
                  <a:fillRect l="-6250"/>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323372" y="5282929"/>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392936" y="5284477"/>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392936" y="5284477"/>
                <a:ext cx="401005" cy="400110"/>
              </a:xfrm>
              <a:prstGeom prst="rect">
                <a:avLst/>
              </a:prstGeom>
              <a:blipFill>
                <a:blip r:embed="rId9"/>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9362713" y="313708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9430945" y="3163539"/>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𝑓</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9430945" y="3163539"/>
                <a:ext cx="397618" cy="400110"/>
              </a:xfrm>
              <a:prstGeom prst="rect">
                <a:avLst/>
              </a:prstGeom>
              <a:blipFill>
                <a:blip r:embed="rId10"/>
                <a:stretch>
                  <a:fillRect l="-12500" b="-9091"/>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0800000">
            <a:off x="9409017" y="3631440"/>
            <a:ext cx="397123" cy="162716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10440201" y="176804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𝚺</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10440201" y="1768040"/>
                <a:ext cx="397618" cy="400110"/>
              </a:xfrm>
              <a:prstGeom prst="rect">
                <a:avLst/>
              </a:prstGeom>
              <a:blipFill>
                <a:blip r:embed="rId11"/>
                <a:stretch>
                  <a:fillRect/>
                </a:stretch>
              </a:blipFill>
            </p:spPr>
            <p:txBody>
              <a:bodyPr/>
              <a:lstStyle/>
              <a:p>
                <a:r>
                  <a:rPr lang="en-US">
                    <a:noFill/>
                  </a:rPr>
                  <a:t> </a:t>
                </a:r>
              </a:p>
            </p:txBody>
          </p:sp>
        </mc:Fallback>
      </mc:AlternateContent>
      <p:sp>
        <p:nvSpPr>
          <p:cNvPr id="36" name="Down Arrow 35">
            <a:extLst>
              <a:ext uri="{FF2B5EF4-FFF2-40B4-BE49-F238E27FC236}">
                <a16:creationId xmlns:a16="http://schemas.microsoft.com/office/drawing/2014/main" id="{FA994E86-F457-3C4E-A54C-D11BBC018769}"/>
              </a:ext>
            </a:extLst>
          </p:cNvPr>
          <p:cNvSpPr/>
          <p:nvPr/>
        </p:nvSpPr>
        <p:spPr>
          <a:xfrm rot="10800000">
            <a:off x="10382821" y="3669736"/>
            <a:ext cx="402114" cy="1570170"/>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Down Arrow 36">
            <a:extLst>
              <a:ext uri="{FF2B5EF4-FFF2-40B4-BE49-F238E27FC236}">
                <a16:creationId xmlns:a16="http://schemas.microsoft.com/office/drawing/2014/main" id="{D41B5647-54FD-5941-BB29-51721E145FA2}"/>
              </a:ext>
            </a:extLst>
          </p:cNvPr>
          <p:cNvSpPr/>
          <p:nvPr/>
        </p:nvSpPr>
        <p:spPr>
          <a:xfrm rot="10800000">
            <a:off x="11323372" y="3596313"/>
            <a:ext cx="354199" cy="163847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9287895" y="428543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9287895" y="4285430"/>
                <a:ext cx="401005" cy="400110"/>
              </a:xfrm>
              <a:prstGeom prst="rect">
                <a:avLst/>
              </a:prstGeom>
              <a:blipFill>
                <a:blip r:embed="rId12"/>
                <a:stretch>
                  <a:fillRect/>
                </a:stretch>
              </a:blipFill>
            </p:spPr>
            <p:txBody>
              <a:bodyPr/>
              <a:lstStyle/>
              <a:p>
                <a:r>
                  <a:rPr lang="en-US">
                    <a:noFill/>
                  </a:rPr>
                  <a:t> </a:t>
                </a:r>
              </a:p>
            </p:txBody>
          </p:sp>
        </mc:Fallback>
      </mc:AlternateContent>
      <p:sp>
        <p:nvSpPr>
          <p:cNvPr id="41" name="Down Arrow 40">
            <a:extLst>
              <a:ext uri="{FF2B5EF4-FFF2-40B4-BE49-F238E27FC236}">
                <a16:creationId xmlns:a16="http://schemas.microsoft.com/office/drawing/2014/main" id="{DA4705A6-3359-004A-93FB-C75E5C395E86}"/>
              </a:ext>
            </a:extLst>
          </p:cNvPr>
          <p:cNvSpPr/>
          <p:nvPr/>
        </p:nvSpPr>
        <p:spPr>
          <a:xfrm rot="10800000">
            <a:off x="5116294" y="2109322"/>
            <a:ext cx="402114" cy="926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FCC21DA4-FFB4-A241-BDF3-098C52D15918}"/>
              </a:ext>
            </a:extLst>
          </p:cNvPr>
          <p:cNvSpPr txBox="1"/>
          <p:nvPr/>
        </p:nvSpPr>
        <p:spPr>
          <a:xfrm>
            <a:off x="9441860" y="5988732"/>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4410928">
            <a:off x="9366347" y="1726033"/>
            <a:ext cx="294943" cy="1745001"/>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CD641830-8353-7A4E-AC95-20689DF726EB}"/>
                  </a:ext>
                </a:extLst>
              </p:cNvPr>
              <p:cNvSpPr txBox="1"/>
              <p:nvPr/>
            </p:nvSpPr>
            <p:spPr>
              <a:xfrm>
                <a:off x="8942188" y="2243134"/>
                <a:ext cx="632716"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𝛽</m:t>
                          </m:r>
                        </m:e>
                        <m:sub>
                          <m:r>
                            <a:rPr lang="en-US" sz="2000" b="0" i="1" smtClean="0">
                              <a:solidFill>
                                <a:schemeClr val="accent1">
                                  <a:lumMod val="75000"/>
                                </a:schemeClr>
                              </a:solidFill>
                              <a:latin typeface="Cambria Math" panose="02040503050406030204" pitchFamily="18" charset="0"/>
                            </a:rPr>
                            <m:t>0</m:t>
                          </m:r>
                        </m:sub>
                      </m:sSub>
                    </m:oMath>
                  </m:oMathPara>
                </a14:m>
                <a:endParaRPr lang="en-US" sz="2000" b="1" dirty="0">
                  <a:latin typeface="Avenir Next" panose="020B0503020202020204" pitchFamily="34" charset="0"/>
                </a:endParaRPr>
              </a:p>
            </p:txBody>
          </p:sp>
        </mc:Choice>
        <mc:Fallback xmlns="">
          <p:sp>
            <p:nvSpPr>
              <p:cNvPr id="44" name="TextBox 43">
                <a:extLst>
                  <a:ext uri="{FF2B5EF4-FFF2-40B4-BE49-F238E27FC236}">
                    <a16:creationId xmlns:a16="http://schemas.microsoft.com/office/drawing/2014/main" id="{CD641830-8353-7A4E-AC95-20689DF726EB}"/>
                  </a:ext>
                </a:extLst>
              </p:cNvPr>
              <p:cNvSpPr txBox="1">
                <a:spLocks noRot="1" noChangeAspect="1" noMove="1" noResize="1" noEditPoints="1" noAdjustHandles="1" noChangeArrowheads="1" noChangeShapeType="1" noTextEdit="1"/>
              </p:cNvSpPr>
              <p:nvPr/>
            </p:nvSpPr>
            <p:spPr>
              <a:xfrm>
                <a:off x="8942188" y="2243134"/>
                <a:ext cx="632716" cy="400110"/>
              </a:xfrm>
              <a:prstGeom prst="rect">
                <a:avLst/>
              </a:prstGeom>
              <a:blipFill>
                <a:blip r:embed="rId13"/>
                <a:stretch>
                  <a:fillRect b="-9375"/>
                </a:stretch>
              </a:blipFill>
            </p:spPr>
            <p:txBody>
              <a:bodyPr/>
              <a:lstStyle/>
              <a:p>
                <a:r>
                  <a:rPr lang="en-US">
                    <a:noFill/>
                  </a:rPr>
                  <a:t> </a:t>
                </a:r>
              </a:p>
            </p:txBody>
          </p:sp>
        </mc:Fallback>
      </mc:AlternateContent>
      <p:cxnSp>
        <p:nvCxnSpPr>
          <p:cNvPr id="3" name="Straight Connector 2">
            <a:extLst>
              <a:ext uri="{FF2B5EF4-FFF2-40B4-BE49-F238E27FC236}">
                <a16:creationId xmlns:a16="http://schemas.microsoft.com/office/drawing/2014/main" id="{6733BA5A-040F-5E4A-84C5-B809A8DDCDAE}"/>
              </a:ext>
            </a:extLst>
          </p:cNvPr>
          <p:cNvCxnSpPr/>
          <p:nvPr/>
        </p:nvCxnSpPr>
        <p:spPr>
          <a:xfrm>
            <a:off x="2185416" y="0"/>
            <a:ext cx="0" cy="685800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4EEE359-106B-284A-A545-0F6659125369}"/>
              </a:ext>
            </a:extLst>
          </p:cNvPr>
          <p:cNvCxnSpPr/>
          <p:nvPr/>
        </p:nvCxnSpPr>
        <p:spPr>
          <a:xfrm>
            <a:off x="8167116" y="0"/>
            <a:ext cx="0" cy="685800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45B8E2BF-34E5-1546-92CD-C5A067E2CE9D}"/>
              </a:ext>
            </a:extLst>
          </p:cNvPr>
          <p:cNvSpPr txBox="1"/>
          <p:nvPr/>
        </p:nvSpPr>
        <p:spPr>
          <a:xfrm>
            <a:off x="2892771" y="52920"/>
            <a:ext cx="6406457"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Generalized Additive Models (GAMs)</a:t>
            </a:r>
          </a:p>
        </p:txBody>
      </p:sp>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C4DB927F-2D59-9A49-BFE2-8075E10A528E}"/>
                  </a:ext>
                </a:extLst>
              </p:cNvPr>
              <p:cNvSpPr txBox="1"/>
              <p:nvPr/>
            </p:nvSpPr>
            <p:spPr>
              <a:xfrm>
                <a:off x="10180269" y="426913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50" name="TextBox 49">
                <a:extLst>
                  <a:ext uri="{FF2B5EF4-FFF2-40B4-BE49-F238E27FC236}">
                    <a16:creationId xmlns:a16="http://schemas.microsoft.com/office/drawing/2014/main" id="{C4DB927F-2D59-9A49-BFE2-8075E10A528E}"/>
                  </a:ext>
                </a:extLst>
              </p:cNvPr>
              <p:cNvSpPr txBox="1">
                <a:spLocks noRot="1" noChangeAspect="1" noMove="1" noResize="1" noEditPoints="1" noAdjustHandles="1" noChangeArrowheads="1" noChangeShapeType="1" noTextEdit="1"/>
              </p:cNvSpPr>
              <p:nvPr/>
            </p:nvSpPr>
            <p:spPr>
              <a:xfrm>
                <a:off x="10180269" y="4269138"/>
                <a:ext cx="401005" cy="400110"/>
              </a:xfrm>
              <a:prstGeom prst="rect">
                <a:avLst/>
              </a:prstGeom>
              <a:blipFill>
                <a:blip r:embed="rId1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551E314C-573E-7845-9C8B-87D575BF9B23}"/>
                  </a:ext>
                </a:extLst>
              </p:cNvPr>
              <p:cNvSpPr txBox="1"/>
              <p:nvPr/>
            </p:nvSpPr>
            <p:spPr>
              <a:xfrm>
                <a:off x="11111946" y="427913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51" name="TextBox 50">
                <a:extLst>
                  <a:ext uri="{FF2B5EF4-FFF2-40B4-BE49-F238E27FC236}">
                    <a16:creationId xmlns:a16="http://schemas.microsoft.com/office/drawing/2014/main" id="{551E314C-573E-7845-9C8B-87D575BF9B23}"/>
                  </a:ext>
                </a:extLst>
              </p:cNvPr>
              <p:cNvSpPr txBox="1">
                <a:spLocks noRot="1" noChangeAspect="1" noMove="1" noResize="1" noEditPoints="1" noAdjustHandles="1" noChangeArrowheads="1" noChangeShapeType="1" noTextEdit="1"/>
              </p:cNvSpPr>
              <p:nvPr/>
            </p:nvSpPr>
            <p:spPr>
              <a:xfrm>
                <a:off x="11111946" y="4279134"/>
                <a:ext cx="401005" cy="400110"/>
              </a:xfrm>
              <a:prstGeom prst="rect">
                <a:avLst/>
              </a:prstGeom>
              <a:blipFill>
                <a:blip r:embed="rId15"/>
                <a:stretch>
                  <a:fillRect/>
                </a:stretch>
              </a:blipFill>
            </p:spPr>
            <p:txBody>
              <a:bodyPr/>
              <a:lstStyle/>
              <a:p>
                <a:r>
                  <a:rPr lang="en-US">
                    <a:noFill/>
                  </a:rPr>
                  <a:t> </a:t>
                </a:r>
              </a:p>
            </p:txBody>
          </p:sp>
        </mc:Fallback>
      </mc:AlternateContent>
      <p:sp>
        <p:nvSpPr>
          <p:cNvPr id="52" name="Rectangle 51">
            <a:extLst>
              <a:ext uri="{FF2B5EF4-FFF2-40B4-BE49-F238E27FC236}">
                <a16:creationId xmlns:a16="http://schemas.microsoft.com/office/drawing/2014/main" id="{32F36BAE-2CE1-8E43-8A3B-59EFA93C5F25}"/>
              </a:ext>
            </a:extLst>
          </p:cNvPr>
          <p:cNvSpPr/>
          <p:nvPr/>
        </p:nvSpPr>
        <p:spPr>
          <a:xfrm>
            <a:off x="10349975" y="31489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5653A6BD-6F2B-3C4B-8BD1-3D43BFAC5D64}"/>
                  </a:ext>
                </a:extLst>
              </p:cNvPr>
              <p:cNvSpPr txBox="1"/>
              <p:nvPr/>
            </p:nvSpPr>
            <p:spPr>
              <a:xfrm>
                <a:off x="10418207" y="317539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𝑓</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53" name="TextBox 52">
                <a:extLst>
                  <a:ext uri="{FF2B5EF4-FFF2-40B4-BE49-F238E27FC236}">
                    <a16:creationId xmlns:a16="http://schemas.microsoft.com/office/drawing/2014/main" id="{5653A6BD-6F2B-3C4B-8BD1-3D43BFAC5D64}"/>
                  </a:ext>
                </a:extLst>
              </p:cNvPr>
              <p:cNvSpPr txBox="1">
                <a:spLocks noRot="1" noChangeAspect="1" noMove="1" noResize="1" noEditPoints="1" noAdjustHandles="1" noChangeArrowheads="1" noChangeShapeType="1" noTextEdit="1"/>
              </p:cNvSpPr>
              <p:nvPr/>
            </p:nvSpPr>
            <p:spPr>
              <a:xfrm>
                <a:off x="10418207" y="3175390"/>
                <a:ext cx="397618" cy="400110"/>
              </a:xfrm>
              <a:prstGeom prst="rect">
                <a:avLst/>
              </a:prstGeom>
              <a:blipFill>
                <a:blip r:embed="rId16"/>
                <a:stretch>
                  <a:fillRect l="-12121" b="-6061"/>
                </a:stretch>
              </a:blipFill>
            </p:spPr>
            <p:txBody>
              <a:bodyPr/>
              <a:lstStyle/>
              <a:p>
                <a:r>
                  <a:rPr lang="en-US">
                    <a:noFill/>
                  </a:rPr>
                  <a:t> </a:t>
                </a:r>
              </a:p>
            </p:txBody>
          </p:sp>
        </mc:Fallback>
      </mc:AlternateContent>
      <p:sp>
        <p:nvSpPr>
          <p:cNvPr id="54" name="Rectangle 53">
            <a:extLst>
              <a:ext uri="{FF2B5EF4-FFF2-40B4-BE49-F238E27FC236}">
                <a16:creationId xmlns:a16="http://schemas.microsoft.com/office/drawing/2014/main" id="{3B95C49C-C426-7F4E-89A3-90FA3245D096}"/>
              </a:ext>
            </a:extLst>
          </p:cNvPr>
          <p:cNvSpPr/>
          <p:nvPr/>
        </p:nvSpPr>
        <p:spPr>
          <a:xfrm>
            <a:off x="11255140" y="3131899"/>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B23C0AE2-318A-E347-9D8D-5AC892A2D59A}"/>
                  </a:ext>
                </a:extLst>
              </p:cNvPr>
              <p:cNvSpPr txBox="1"/>
              <p:nvPr/>
            </p:nvSpPr>
            <p:spPr>
              <a:xfrm>
                <a:off x="11323372" y="315835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𝑓</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B23C0AE2-318A-E347-9D8D-5AC892A2D59A}"/>
                  </a:ext>
                </a:extLst>
              </p:cNvPr>
              <p:cNvSpPr txBox="1">
                <a:spLocks noRot="1" noChangeAspect="1" noMove="1" noResize="1" noEditPoints="1" noAdjustHandles="1" noChangeArrowheads="1" noChangeShapeType="1" noTextEdit="1"/>
              </p:cNvSpPr>
              <p:nvPr/>
            </p:nvSpPr>
            <p:spPr>
              <a:xfrm>
                <a:off x="11323372" y="3158356"/>
                <a:ext cx="397618" cy="400110"/>
              </a:xfrm>
              <a:prstGeom prst="rect">
                <a:avLst/>
              </a:prstGeom>
              <a:blipFill>
                <a:blip r:embed="rId17"/>
                <a:stretch>
                  <a:fillRect l="-12500" b="-93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72B9DC2C-01CB-7F47-8312-EFC9420011ED}"/>
                  </a:ext>
                </a:extLst>
              </p:cNvPr>
              <p:cNvSpPr txBox="1"/>
              <p:nvPr/>
            </p:nvSpPr>
            <p:spPr>
              <a:xfrm>
                <a:off x="10861682" y="1699815"/>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𝑦</m:t>
                      </m:r>
                    </m:oMath>
                  </m:oMathPara>
                </a14:m>
                <a:endParaRPr lang="en-US" sz="2000" b="1" dirty="0">
                  <a:latin typeface="Avenir Next" panose="020B0503020202020204" pitchFamily="34" charset="0"/>
                </a:endParaRPr>
              </a:p>
            </p:txBody>
          </p:sp>
        </mc:Choice>
        <mc:Fallback xmlns="">
          <p:sp>
            <p:nvSpPr>
              <p:cNvPr id="57" name="TextBox 56">
                <a:extLst>
                  <a:ext uri="{FF2B5EF4-FFF2-40B4-BE49-F238E27FC236}">
                    <a16:creationId xmlns:a16="http://schemas.microsoft.com/office/drawing/2014/main" id="{72B9DC2C-01CB-7F47-8312-EFC9420011ED}"/>
                  </a:ext>
                </a:extLst>
              </p:cNvPr>
              <p:cNvSpPr txBox="1">
                <a:spLocks noRot="1" noChangeAspect="1" noMove="1" noResize="1" noEditPoints="1" noAdjustHandles="1" noChangeArrowheads="1" noChangeShapeType="1" noTextEdit="1"/>
              </p:cNvSpPr>
              <p:nvPr/>
            </p:nvSpPr>
            <p:spPr>
              <a:xfrm>
                <a:off x="10861682" y="1699815"/>
                <a:ext cx="397618" cy="400110"/>
              </a:xfrm>
              <a:prstGeom prst="rect">
                <a:avLst/>
              </a:prstGeom>
              <a:blipFill>
                <a:blip r:embed="rId18"/>
                <a:stretch>
                  <a:fillRect b="-3125"/>
                </a:stretch>
              </a:blipFill>
            </p:spPr>
            <p:txBody>
              <a:bodyPr/>
              <a:lstStyle/>
              <a:p>
                <a:r>
                  <a:rPr lang="en-US">
                    <a:noFill/>
                  </a:rPr>
                  <a:t> </a:t>
                </a:r>
              </a:p>
            </p:txBody>
          </p:sp>
        </mc:Fallback>
      </mc:AlternateContent>
      <p:sp>
        <p:nvSpPr>
          <p:cNvPr id="58" name="Down Arrow 57">
            <a:extLst>
              <a:ext uri="{FF2B5EF4-FFF2-40B4-BE49-F238E27FC236}">
                <a16:creationId xmlns:a16="http://schemas.microsoft.com/office/drawing/2014/main" id="{B7AA2A59-E1DD-6E4E-9FBF-8652D5B3173C}"/>
              </a:ext>
            </a:extLst>
          </p:cNvPr>
          <p:cNvSpPr/>
          <p:nvPr/>
        </p:nvSpPr>
        <p:spPr>
          <a:xfrm rot="10800000">
            <a:off x="10420885" y="2227000"/>
            <a:ext cx="322912" cy="92115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Down Arrow 58">
            <a:extLst>
              <a:ext uri="{FF2B5EF4-FFF2-40B4-BE49-F238E27FC236}">
                <a16:creationId xmlns:a16="http://schemas.microsoft.com/office/drawing/2014/main" id="{CB344865-1031-8340-8E27-4AF8AB53B28F}"/>
              </a:ext>
            </a:extLst>
          </p:cNvPr>
          <p:cNvSpPr/>
          <p:nvPr/>
        </p:nvSpPr>
        <p:spPr>
          <a:xfrm rot="13461913">
            <a:off x="9898264" y="2098387"/>
            <a:ext cx="352677" cy="119876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01AF9826-7142-1549-87F1-B2B6756EB286}"/>
              </a:ext>
            </a:extLst>
          </p:cNvPr>
          <p:cNvSpPr/>
          <p:nvPr/>
        </p:nvSpPr>
        <p:spPr>
          <a:xfrm rot="8439819">
            <a:off x="11031267" y="2088835"/>
            <a:ext cx="307749" cy="1178211"/>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64F046F2-D1EC-4D43-9E34-4C9D3F52C382}"/>
                  </a:ext>
                </a:extLst>
              </p:cNvPr>
              <p:cNvSpPr txBox="1"/>
              <p:nvPr/>
            </p:nvSpPr>
            <p:spPr>
              <a:xfrm>
                <a:off x="9544742" y="264276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64F046F2-D1EC-4D43-9E34-4C9D3F52C382}"/>
                  </a:ext>
                </a:extLst>
              </p:cNvPr>
              <p:cNvSpPr txBox="1">
                <a:spLocks noRot="1" noChangeAspect="1" noMove="1" noResize="1" noEditPoints="1" noAdjustHandles="1" noChangeArrowheads="1" noChangeShapeType="1" noTextEdit="1"/>
              </p:cNvSpPr>
              <p:nvPr/>
            </p:nvSpPr>
            <p:spPr>
              <a:xfrm>
                <a:off x="9544742" y="2642769"/>
                <a:ext cx="401005" cy="400110"/>
              </a:xfrm>
              <a:prstGeom prst="rect">
                <a:avLst/>
              </a:prstGeom>
              <a:blipFill>
                <a:blip r:embed="rId1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9D5AEEE9-E1E3-B34E-A949-CE85BE89B03E}"/>
                  </a:ext>
                </a:extLst>
              </p:cNvPr>
              <p:cNvSpPr txBox="1"/>
              <p:nvPr/>
            </p:nvSpPr>
            <p:spPr>
              <a:xfrm>
                <a:off x="10281454" y="2667616"/>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64" name="TextBox 63">
                <a:extLst>
                  <a:ext uri="{FF2B5EF4-FFF2-40B4-BE49-F238E27FC236}">
                    <a16:creationId xmlns:a16="http://schemas.microsoft.com/office/drawing/2014/main" id="{9D5AEEE9-E1E3-B34E-A949-CE85BE89B03E}"/>
                  </a:ext>
                </a:extLst>
              </p:cNvPr>
              <p:cNvSpPr txBox="1">
                <a:spLocks noRot="1" noChangeAspect="1" noMove="1" noResize="1" noEditPoints="1" noAdjustHandles="1" noChangeArrowheads="1" noChangeShapeType="1" noTextEdit="1"/>
              </p:cNvSpPr>
              <p:nvPr/>
            </p:nvSpPr>
            <p:spPr>
              <a:xfrm>
                <a:off x="10281454" y="2667616"/>
                <a:ext cx="401005" cy="400110"/>
              </a:xfrm>
              <a:prstGeom prst="rect">
                <a:avLst/>
              </a:prstGeom>
              <a:blipFill>
                <a:blip r:embed="rId1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5793B263-26EA-4C46-85B2-D6553A7DDC93}"/>
                  </a:ext>
                </a:extLst>
              </p:cNvPr>
              <p:cNvSpPr txBox="1"/>
              <p:nvPr/>
            </p:nvSpPr>
            <p:spPr>
              <a:xfrm>
                <a:off x="10916173" y="26564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accent1">
                              <a:lumMod val="75000"/>
                            </a:schemeClr>
                          </a:solidFill>
                          <a:latin typeface="Cambria Math" panose="02040503050406030204" pitchFamily="18" charset="0"/>
                        </a:rPr>
                        <m:t>1</m:t>
                      </m:r>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5793B263-26EA-4C46-85B2-D6553A7DDC93}"/>
                  </a:ext>
                </a:extLst>
              </p:cNvPr>
              <p:cNvSpPr txBox="1">
                <a:spLocks noRot="1" noChangeAspect="1" noMove="1" noResize="1" noEditPoints="1" noAdjustHandles="1" noChangeArrowheads="1" noChangeShapeType="1" noTextEdit="1"/>
              </p:cNvSpPr>
              <p:nvPr/>
            </p:nvSpPr>
            <p:spPr>
              <a:xfrm>
                <a:off x="10916173" y="2656481"/>
                <a:ext cx="401005" cy="400110"/>
              </a:xfrm>
              <a:prstGeom prst="rect">
                <a:avLst/>
              </a:prstGeom>
              <a:blipFill>
                <a:blip r:embed="rId19"/>
                <a:stretch>
                  <a:fillRect/>
                </a:stretch>
              </a:blipFill>
            </p:spPr>
            <p:txBody>
              <a:bodyPr/>
              <a:lstStyle/>
              <a:p>
                <a:r>
                  <a:rPr lang="en-US">
                    <a:noFill/>
                  </a:rPr>
                  <a:t> </a:t>
                </a:r>
              </a:p>
            </p:txBody>
          </p:sp>
        </mc:Fallback>
      </mc:AlternateContent>
      <p:sp>
        <p:nvSpPr>
          <p:cNvPr id="73" name="Rectangle 72">
            <a:extLst>
              <a:ext uri="{FF2B5EF4-FFF2-40B4-BE49-F238E27FC236}">
                <a16:creationId xmlns:a16="http://schemas.microsoft.com/office/drawing/2014/main" id="{35A5967F-B149-0042-85D7-1BDF3CCFBF94}"/>
              </a:ext>
            </a:extLst>
          </p:cNvPr>
          <p:cNvSpPr/>
          <p:nvPr/>
        </p:nvSpPr>
        <p:spPr>
          <a:xfrm>
            <a:off x="0" y="592210"/>
            <a:ext cx="12192000" cy="6292251"/>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F7D8E047-C669-BE4B-910A-450E763E4CF7}"/>
              </a:ext>
            </a:extLst>
          </p:cNvPr>
          <p:cNvSpPr/>
          <p:nvPr/>
        </p:nvSpPr>
        <p:spPr>
          <a:xfrm>
            <a:off x="2976581" y="3199710"/>
            <a:ext cx="4754182" cy="793206"/>
          </a:xfrm>
          <a:prstGeom prst="rect">
            <a:avLst/>
          </a:prstGeom>
          <a:solidFill>
            <a:schemeClr val="bg2">
              <a:lumMod val="25000"/>
            </a:schemeClr>
          </a:solidFill>
          <a:ln w="1016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CBC0E60A-708B-A64C-BB92-131B893C7AB3}"/>
                  </a:ext>
                </a:extLst>
              </p:cNvPr>
              <p:cNvSpPr/>
              <p:nvPr/>
            </p:nvSpPr>
            <p:spPr>
              <a:xfrm>
                <a:off x="3055138" y="3386737"/>
                <a:ext cx="463440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rPr>
                        <m:t>𝑦</m:t>
                      </m:r>
                      <m:r>
                        <a:rPr lang="en-US" b="1" i="1">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chemeClr val="accent4">
                                  <a:lumMod val="20000"/>
                                  <a:lumOff val="80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chemeClr val="accent4">
                                  <a:lumMod val="20000"/>
                                  <a:lumOff val="80000"/>
                                </a:schemeClr>
                              </a:solidFill>
                              <a:latin typeface="Cambria Math" panose="02040503050406030204" pitchFamily="18" charset="0"/>
                              <a:ea typeface="MingLiU_HKSCS" panose="02020500000000000000" pitchFamily="18" charset="-120"/>
                              <a:cs typeface="Arial" panose="020B0604020202020204" pitchFamily="34" charset="0"/>
                            </a:rPr>
                            <m:t>𝜷</m:t>
                          </m:r>
                        </m:e>
                        <m:sub>
                          <m:r>
                            <a:rPr lang="en-US" b="1" i="1">
                              <a:solidFill>
                                <a:schemeClr val="accent4">
                                  <a:lumMod val="20000"/>
                                  <a:lumOff val="80000"/>
                                </a:schemeClr>
                              </a:solidFill>
                              <a:latin typeface="Cambria Math" panose="02040503050406030204" pitchFamily="18" charset="0"/>
                              <a:ea typeface="MingLiU_HKSCS" panose="02020500000000000000" pitchFamily="18" charset="-120"/>
                              <a:cs typeface="Arial" panose="020B0604020202020204" pitchFamily="34" charset="0"/>
                            </a:rPr>
                            <m:t>𝟎</m:t>
                          </m:r>
                        </m:sub>
                      </m:sSub>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rgbClr val="FFFF00"/>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𝟏</m:t>
                          </m:r>
                        </m:sub>
                      </m:sSub>
                      <m:d>
                        <m:dPr>
                          <m:ctrlP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ctrlPr>
                        </m:dPr>
                        <m:e>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𝒂𝒈𝒆</m:t>
                          </m:r>
                        </m:e>
                      </m:d>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rgbClr val="FFFF00"/>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𝟐</m:t>
                          </m:r>
                        </m:sub>
                      </m:sSub>
                      <m:d>
                        <m:dPr>
                          <m:ctrlP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ctrlPr>
                        </m:dPr>
                        <m:e>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𝒑𝒍𝒂𝒚</m:t>
                          </m:r>
                        </m:e>
                      </m:d>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m:t>
                      </m:r>
                      <m:sSub>
                        <m:sSubPr>
                          <m:ctrlPr>
                            <a:rPr lang="en-US" b="1" i="1" smtClean="0">
                              <a:solidFill>
                                <a:srgbClr val="FFFF00"/>
                              </a:solidFill>
                              <a:latin typeface="Cambria Math" panose="02040503050406030204" pitchFamily="18" charset="0"/>
                              <a:ea typeface="MingLiU_HKSCS" panose="02020500000000000000" pitchFamily="18" charset="-120"/>
                              <a:cs typeface="Arial" panose="020B0604020202020204" pitchFamily="34" charset="0"/>
                            </a:rPr>
                          </m:ctrlPr>
                        </m:sSubPr>
                        <m:e>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b="1" i="1">
                              <a:solidFill>
                                <a:srgbClr val="FFFF00"/>
                              </a:solidFill>
                              <a:latin typeface="Cambria Math" panose="02040503050406030204" pitchFamily="18" charset="0"/>
                              <a:ea typeface="MingLiU_HKSCS" panose="02020500000000000000" pitchFamily="18" charset="-120"/>
                              <a:cs typeface="Arial" panose="020B0604020202020204" pitchFamily="34" charset="0"/>
                            </a:rPr>
                            <m:t>𝟑</m:t>
                          </m:r>
                        </m:sub>
                      </m:sSub>
                      <m:d>
                        <m:dPr>
                          <m:ctrlP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ctrlPr>
                        </m:dPr>
                        <m:e>
                          <m:r>
                            <a:rPr lang="en-US" b="1" i="1" smtClean="0">
                              <a:solidFill>
                                <a:schemeClr val="bg1"/>
                              </a:solidFill>
                              <a:latin typeface="Cambria Math" panose="02040503050406030204" pitchFamily="18" charset="0"/>
                              <a:ea typeface="MingLiU_HKSCS" panose="02020500000000000000" pitchFamily="18" charset="-120"/>
                              <a:cs typeface="Arial" panose="020B0604020202020204" pitchFamily="34" charset="0"/>
                            </a:rPr>
                            <m:t>𝒓𝒂𝒊𝒏𝒚</m:t>
                          </m:r>
                        </m:e>
                      </m:d>
                    </m:oMath>
                  </m:oMathPara>
                </a14:m>
                <a:endParaRPr lang="en-US" dirty="0"/>
              </a:p>
            </p:txBody>
          </p:sp>
        </mc:Choice>
        <mc:Fallback xmlns="">
          <p:sp>
            <p:nvSpPr>
              <p:cNvPr id="2" name="Rectangle 1">
                <a:extLst>
                  <a:ext uri="{FF2B5EF4-FFF2-40B4-BE49-F238E27FC236}">
                    <a16:creationId xmlns:a16="http://schemas.microsoft.com/office/drawing/2014/main" id="{CBC0E60A-708B-A64C-BB92-131B893C7AB3}"/>
                  </a:ext>
                </a:extLst>
              </p:cNvPr>
              <p:cNvSpPr>
                <a:spLocks noRot="1" noChangeAspect="1" noMove="1" noResize="1" noEditPoints="1" noAdjustHandles="1" noChangeArrowheads="1" noChangeShapeType="1" noTextEdit="1"/>
              </p:cNvSpPr>
              <p:nvPr/>
            </p:nvSpPr>
            <p:spPr>
              <a:xfrm>
                <a:off x="3055138" y="3386737"/>
                <a:ext cx="4634409" cy="369332"/>
              </a:xfrm>
              <a:prstGeom prst="rect">
                <a:avLst/>
              </a:prstGeom>
              <a:blipFill>
                <a:blip r:embed="rId20"/>
                <a:stretch>
                  <a:fillRect b="-13333"/>
                </a:stretch>
              </a:blipFill>
            </p:spPr>
            <p:txBody>
              <a:bodyPr/>
              <a:lstStyle/>
              <a:p>
                <a:r>
                  <a:rPr lang="en-US">
                    <a:noFill/>
                  </a:rPr>
                  <a:t> </a:t>
                </a:r>
              </a:p>
            </p:txBody>
          </p:sp>
        </mc:Fallback>
      </mc:AlternateContent>
      <p:sp>
        <p:nvSpPr>
          <p:cNvPr id="67" name="Rectangular Callout 1">
            <a:extLst>
              <a:ext uri="{FF2B5EF4-FFF2-40B4-BE49-F238E27FC236}">
                <a16:creationId xmlns:a16="http://schemas.microsoft.com/office/drawing/2014/main" id="{70C3FA37-C8DE-5847-885C-A5F3246F3F00}"/>
              </a:ext>
            </a:extLst>
          </p:cNvPr>
          <p:cNvSpPr/>
          <p:nvPr/>
        </p:nvSpPr>
        <p:spPr>
          <a:xfrm>
            <a:off x="995907" y="804904"/>
            <a:ext cx="9444294" cy="2519784"/>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19784">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2833760" y="2172078"/>
                </a:lnTo>
                <a:lnTo>
                  <a:pt x="2750766" y="2519784"/>
                </a:lnTo>
                <a:lnTo>
                  <a:pt x="2419048" y="2184778"/>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C67B7280-CB27-DB47-8790-E5CD85232C2B}"/>
                  </a:ext>
                </a:extLst>
              </p:cNvPr>
              <p:cNvSpPr txBox="1"/>
              <p:nvPr/>
            </p:nvSpPr>
            <p:spPr>
              <a:xfrm>
                <a:off x="1473803" y="1021182"/>
                <a:ext cx="8525601" cy="1595309"/>
              </a:xfrm>
              <a:prstGeom prst="rect">
                <a:avLst/>
              </a:prstGeom>
              <a:noFill/>
            </p:spPr>
            <p:txBody>
              <a:bodyPr wrap="square" rtlCol="0">
                <a:spAutoFit/>
              </a:bodyPr>
              <a:lstStyle/>
              <a:p>
                <a:pPr>
                  <a:lnSpc>
                    <a:spcPts val="4000"/>
                  </a:lnSpc>
                </a:pPr>
                <a:r>
                  <a:rPr lang="en-US" sz="2400" dirty="0">
                    <a:latin typeface="Avenir Next" panose="020B0503020202020204" pitchFamily="34" charset="0"/>
                  </a:rPr>
                  <a:t>It is called an </a:t>
                </a:r>
                <a:r>
                  <a:rPr lang="en-US" sz="2400" u="sng" dirty="0">
                    <a:latin typeface="Avenir Next" panose="020B0503020202020204" pitchFamily="34" charset="0"/>
                  </a:rPr>
                  <a:t>additive</a:t>
                </a:r>
                <a:r>
                  <a:rPr lang="en-US" sz="2400" dirty="0">
                    <a:latin typeface="Avenir Next" panose="020B0503020202020204" pitchFamily="34" charset="0"/>
                  </a:rPr>
                  <a:t> model because we calculate a separate </a:t>
                </a: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400"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 </a:t>
                </a:r>
                <a:r>
                  <a:rPr lang="en-US" sz="2400" dirty="0">
                    <a:solidFill>
                      <a:schemeClr val="accent1">
                        <a:lumMod val="75000"/>
                      </a:schemeClr>
                    </a:solidFill>
                    <a:latin typeface="Avenir Next" panose="020B0503020202020204" pitchFamily="34" charset="0"/>
                  </a:rPr>
                  <a:t> </a:t>
                </a:r>
                <a:r>
                  <a:rPr lang="en-US" sz="2400" dirty="0">
                    <a:latin typeface="Avenir Next" panose="020B0503020202020204" pitchFamily="34" charset="0"/>
                  </a:rPr>
                  <a:t>for each </a:t>
                </a: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𝒙</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400"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 </a:t>
                </a:r>
                <a:r>
                  <a:rPr lang="en-US" sz="2400" dirty="0">
                    <a:latin typeface="Avenir Next" panose="020B0503020202020204" pitchFamily="34" charset="0"/>
                  </a:rPr>
                  <a:t>, and then add together all of their contributions</a:t>
                </a:r>
                <a:r>
                  <a:rPr lang="en-US" sz="2400" dirty="0"/>
                  <a:t>. </a:t>
                </a:r>
              </a:p>
            </p:txBody>
          </p:sp>
        </mc:Choice>
        <mc:Fallback xmlns="">
          <p:sp>
            <p:nvSpPr>
              <p:cNvPr id="68" name="TextBox 67">
                <a:extLst>
                  <a:ext uri="{FF2B5EF4-FFF2-40B4-BE49-F238E27FC236}">
                    <a16:creationId xmlns:a16="http://schemas.microsoft.com/office/drawing/2014/main" id="{C67B7280-CB27-DB47-8790-E5CD85232C2B}"/>
                  </a:ext>
                </a:extLst>
              </p:cNvPr>
              <p:cNvSpPr txBox="1">
                <a:spLocks noRot="1" noChangeAspect="1" noMove="1" noResize="1" noEditPoints="1" noAdjustHandles="1" noChangeArrowheads="1" noChangeShapeType="1" noTextEdit="1"/>
              </p:cNvSpPr>
              <p:nvPr/>
            </p:nvSpPr>
            <p:spPr>
              <a:xfrm>
                <a:off x="1473803" y="1021182"/>
                <a:ext cx="8525601" cy="1595309"/>
              </a:xfrm>
              <a:prstGeom prst="rect">
                <a:avLst/>
              </a:prstGeom>
              <a:blipFill>
                <a:blip r:embed="rId21"/>
                <a:stretch>
                  <a:fillRect l="-1042" b="-7874"/>
                </a:stretch>
              </a:blipFill>
            </p:spPr>
            <p:txBody>
              <a:bodyPr/>
              <a:lstStyle/>
              <a:p>
                <a:r>
                  <a:rPr lang="en-US">
                    <a:noFill/>
                  </a:rPr>
                  <a:t> </a:t>
                </a:r>
              </a:p>
            </p:txBody>
          </p:sp>
        </mc:Fallback>
      </mc:AlternateContent>
      <p:sp>
        <p:nvSpPr>
          <p:cNvPr id="79" name="Rectangular Callout 1">
            <a:extLst>
              <a:ext uri="{FF2B5EF4-FFF2-40B4-BE49-F238E27FC236}">
                <a16:creationId xmlns:a16="http://schemas.microsoft.com/office/drawing/2014/main" id="{0FFC7C71-955A-2F41-979A-BEEFA02AB1BE}"/>
              </a:ext>
            </a:extLst>
          </p:cNvPr>
          <p:cNvSpPr/>
          <p:nvPr/>
        </p:nvSpPr>
        <p:spPr>
          <a:xfrm flipV="1">
            <a:off x="1299054" y="3741275"/>
            <a:ext cx="8853403" cy="1617497"/>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3045925"/>
              <a:gd name="connsiteX1" fmla="*/ 1753264 w 10519585"/>
              <a:gd name="connsiteY1" fmla="*/ 0 h 3045925"/>
              <a:gd name="connsiteX2" fmla="*/ 1753264 w 10519585"/>
              <a:gd name="connsiteY2" fmla="*/ 0 h 3045925"/>
              <a:gd name="connsiteX3" fmla="*/ 4383160 w 10519585"/>
              <a:gd name="connsiteY3" fmla="*/ 0 h 3045925"/>
              <a:gd name="connsiteX4" fmla="*/ 10519585 w 10519585"/>
              <a:gd name="connsiteY4" fmla="*/ 0 h 3045925"/>
              <a:gd name="connsiteX5" fmla="*/ 10519585 w 10519585"/>
              <a:gd name="connsiteY5" fmla="*/ 1267046 h 3045925"/>
              <a:gd name="connsiteX6" fmla="*/ 10519585 w 10519585"/>
              <a:gd name="connsiteY6" fmla="*/ 1267046 h 3045925"/>
              <a:gd name="connsiteX7" fmla="*/ 10519585 w 10519585"/>
              <a:gd name="connsiteY7" fmla="*/ 1810065 h 3045925"/>
              <a:gd name="connsiteX8" fmla="*/ 10519585 w 10519585"/>
              <a:gd name="connsiteY8" fmla="*/ 2172078 h 3045925"/>
              <a:gd name="connsiteX9" fmla="*/ 2833760 w 10519585"/>
              <a:gd name="connsiteY9" fmla="*/ 2172078 h 3045925"/>
              <a:gd name="connsiteX10" fmla="*/ 2690405 w 10519585"/>
              <a:gd name="connsiteY10" fmla="*/ 3045925 h 3045925"/>
              <a:gd name="connsiteX11" fmla="*/ 2419048 w 10519585"/>
              <a:gd name="connsiteY11" fmla="*/ 2184778 h 3045925"/>
              <a:gd name="connsiteX12" fmla="*/ 0 w 10519585"/>
              <a:gd name="connsiteY12" fmla="*/ 2172078 h 3045925"/>
              <a:gd name="connsiteX13" fmla="*/ 0 w 10519585"/>
              <a:gd name="connsiteY13" fmla="*/ 1810065 h 3045925"/>
              <a:gd name="connsiteX14" fmla="*/ 0 w 10519585"/>
              <a:gd name="connsiteY14" fmla="*/ 1267046 h 3045925"/>
              <a:gd name="connsiteX15" fmla="*/ 0 w 10519585"/>
              <a:gd name="connsiteY15" fmla="*/ 1267046 h 3045925"/>
              <a:gd name="connsiteX16" fmla="*/ 0 w 10519585"/>
              <a:gd name="connsiteY16" fmla="*/ 0 h 3045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304592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2833760" y="2172078"/>
                </a:lnTo>
                <a:lnTo>
                  <a:pt x="2690405" y="3045925"/>
                </a:lnTo>
                <a:lnTo>
                  <a:pt x="2419048" y="2184778"/>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1" name="TextBox 80">
                <a:extLst>
                  <a:ext uri="{FF2B5EF4-FFF2-40B4-BE49-F238E27FC236}">
                    <a16:creationId xmlns:a16="http://schemas.microsoft.com/office/drawing/2014/main" id="{1A9E32AF-E32E-7840-9009-F598CF0B88C2}"/>
                  </a:ext>
                </a:extLst>
              </p:cNvPr>
              <p:cNvSpPr txBox="1"/>
              <p:nvPr/>
            </p:nvSpPr>
            <p:spPr>
              <a:xfrm>
                <a:off x="1467525" y="4490340"/>
                <a:ext cx="8525601" cy="569387"/>
              </a:xfrm>
              <a:prstGeom prst="rect">
                <a:avLst/>
              </a:prstGeom>
              <a:noFill/>
            </p:spPr>
            <p:txBody>
              <a:bodyPr wrap="square" rtlCol="0">
                <a:spAutoFit/>
              </a:bodyPr>
              <a:lstStyle/>
              <a:p>
                <a:pPr>
                  <a:lnSpc>
                    <a:spcPts val="4000"/>
                  </a:lnSpc>
                </a:pP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400"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rPr>
                  <a:t> </a:t>
                </a:r>
                <a:r>
                  <a:rPr lang="en-US" sz="2400" dirty="0">
                    <a:latin typeface="Avenir Next" panose="020B0503020202020204" pitchFamily="34" charset="0"/>
                  </a:rPr>
                  <a:t>doesn’t have to be a spline; can be any regression model</a:t>
                </a:r>
                <a:endParaRPr lang="en-US" sz="2400" dirty="0"/>
              </a:p>
            </p:txBody>
          </p:sp>
        </mc:Choice>
        <mc:Fallback xmlns="">
          <p:sp>
            <p:nvSpPr>
              <p:cNvPr id="81" name="TextBox 80">
                <a:extLst>
                  <a:ext uri="{FF2B5EF4-FFF2-40B4-BE49-F238E27FC236}">
                    <a16:creationId xmlns:a16="http://schemas.microsoft.com/office/drawing/2014/main" id="{1A9E32AF-E32E-7840-9009-F598CF0B88C2}"/>
                  </a:ext>
                </a:extLst>
              </p:cNvPr>
              <p:cNvSpPr txBox="1">
                <a:spLocks noRot="1" noChangeAspect="1" noMove="1" noResize="1" noEditPoints="1" noAdjustHandles="1" noChangeArrowheads="1" noChangeShapeType="1" noTextEdit="1"/>
              </p:cNvSpPr>
              <p:nvPr/>
            </p:nvSpPr>
            <p:spPr>
              <a:xfrm>
                <a:off x="1467525" y="4490340"/>
                <a:ext cx="8525601" cy="569387"/>
              </a:xfrm>
              <a:prstGeom prst="rect">
                <a:avLst/>
              </a:prstGeom>
              <a:blipFill>
                <a:blip r:embed="rId22"/>
                <a:stretch>
                  <a:fillRect l="-595" b="-24444"/>
                </a:stretch>
              </a:blipFill>
            </p:spPr>
            <p:txBody>
              <a:bodyPr/>
              <a:lstStyle/>
              <a:p>
                <a:r>
                  <a:rPr lang="en-US">
                    <a:noFill/>
                  </a:rPr>
                  <a:t> </a:t>
                </a:r>
              </a:p>
            </p:txBody>
          </p:sp>
        </mc:Fallback>
      </mc:AlternateContent>
    </p:spTree>
    <p:extLst>
      <p:ext uri="{BB962C8B-B14F-4D97-AF65-F5344CB8AC3E}">
        <p14:creationId xmlns:p14="http://schemas.microsoft.com/office/powerpoint/2010/main" val="32337615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a:extLst>
              <a:ext uri="{FF2B5EF4-FFF2-40B4-BE49-F238E27FC236}">
                <a16:creationId xmlns:a16="http://schemas.microsoft.com/office/drawing/2014/main" id="{34EEE359-106B-284A-A545-0F6659125369}"/>
              </a:ext>
            </a:extLst>
          </p:cNvPr>
          <p:cNvCxnSpPr>
            <a:cxnSpLocks/>
          </p:cNvCxnSpPr>
          <p:nvPr/>
        </p:nvCxnSpPr>
        <p:spPr>
          <a:xfrm>
            <a:off x="6204068" y="480967"/>
            <a:ext cx="0" cy="6377033"/>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1396B6C-181D-3F42-B8AA-BF33A9B1F629}"/>
              </a:ext>
            </a:extLst>
          </p:cNvPr>
          <p:cNvSpPr/>
          <p:nvPr/>
        </p:nvSpPr>
        <p:spPr>
          <a:xfrm>
            <a:off x="228438" y="844170"/>
            <a:ext cx="1845283" cy="769441"/>
          </a:xfrm>
          <a:prstGeom prst="rect">
            <a:avLst/>
          </a:prstGeom>
        </p:spPr>
        <p:txBody>
          <a:bodyPr wrap="square">
            <a:spAutoFit/>
          </a:bodyPr>
          <a:lstStyle/>
          <a:p>
            <a:r>
              <a:rPr lang="en-US" sz="4400" b="1" dirty="0">
                <a:solidFill>
                  <a:srgbClr val="00B050"/>
                </a:solidFill>
                <a:latin typeface="Arial" panose="020B0604020202020204" pitchFamily="34" charset="0"/>
                <a:ea typeface="MingLiU_HKSCS" panose="02020500000000000000" pitchFamily="18" charset="-120"/>
                <a:cs typeface="Arial" panose="020B0604020202020204" pitchFamily="34" charset="0"/>
              </a:rPr>
              <a:t>PROS</a:t>
            </a:r>
            <a:endParaRPr lang="en-US" sz="4400" dirty="0">
              <a:solidFill>
                <a:srgbClr val="00B050"/>
              </a:solidFill>
            </a:endParaRPr>
          </a:p>
        </p:txBody>
      </p:sp>
      <mc:AlternateContent xmlns:mc="http://schemas.openxmlformats.org/markup-compatibility/2006" xmlns:a14="http://schemas.microsoft.com/office/drawing/2010/main">
        <mc:Choice Requires="a14">
          <p:sp>
            <p:nvSpPr>
              <p:cNvPr id="99" name="TextBox 98">
                <a:extLst>
                  <a:ext uri="{FF2B5EF4-FFF2-40B4-BE49-F238E27FC236}">
                    <a16:creationId xmlns:a16="http://schemas.microsoft.com/office/drawing/2014/main" id="{C593F5A2-D044-8B4B-BA0E-8E47856A8F64}"/>
                  </a:ext>
                </a:extLst>
              </p:cNvPr>
              <p:cNvSpPr txBox="1"/>
              <p:nvPr/>
            </p:nvSpPr>
            <p:spPr>
              <a:xfrm>
                <a:off x="389399" y="1613611"/>
                <a:ext cx="5439019" cy="4590103"/>
              </a:xfrm>
              <a:prstGeom prst="rect">
                <a:avLst/>
              </a:prstGeom>
              <a:noFill/>
            </p:spPr>
            <p:txBody>
              <a:bodyPr wrap="square" rtlCol="0">
                <a:spAutoFit/>
              </a:bodyPr>
              <a:lstStyle/>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Fits a </a:t>
                </a:r>
                <a:r>
                  <a:rPr lang="en-US" sz="2400" b="1" dirty="0">
                    <a:latin typeface="Avenir Next" panose="020B0503020202020204" pitchFamily="34" charset="0"/>
                    <a:ea typeface="MingLiU_HKSCS" panose="02020500000000000000" pitchFamily="18" charset="-120"/>
                    <a:cs typeface="Arial" panose="020B0604020202020204" pitchFamily="34" charset="0"/>
                  </a:rPr>
                  <a:t>non-linear</a:t>
                </a:r>
                <a:r>
                  <a:rPr lang="en-US" sz="2400" dirty="0">
                    <a:latin typeface="Avenir Next" panose="020B0503020202020204" pitchFamily="34" charset="0"/>
                    <a:ea typeface="MingLiU_HKSCS" panose="02020500000000000000" pitchFamily="18" charset="-120"/>
                    <a:cs typeface="Arial" panose="020B0604020202020204" pitchFamily="34" charset="0"/>
                  </a:rPr>
                  <a:t> function </a:t>
                </a: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400" dirty="0">
                    <a:latin typeface="Avenir Next" panose="020B0503020202020204" pitchFamily="34" charset="0"/>
                    <a:ea typeface="MingLiU_HKSCS" panose="02020500000000000000" pitchFamily="18" charset="-120"/>
                    <a:cs typeface="Arial" panose="020B0604020202020204" pitchFamily="34" charset="0"/>
                  </a:rPr>
                  <a:t> to each feature </a:t>
                </a: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𝒙</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𝒊</m:t>
                        </m:r>
                      </m:sub>
                    </m:sSub>
                  </m:oMath>
                </a14:m>
                <a:endPar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Much easier than guessing polynomial terms and multinomial interaction terms.</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Model is additive, allowing us to exam the effects of each </a:t>
                </a: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𝒙</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𝒊</m:t>
                        </m:r>
                      </m:sub>
                    </m:s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on </a:t>
                </a:r>
                <a14:m>
                  <m:oMath xmlns:m="http://schemas.openxmlformats.org/officeDocument/2006/math">
                    <m:r>
                      <a:rPr lang="en-US" sz="2400" b="1"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𝒚</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by holding the other features </a:t>
                </a: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𝒙</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𝒋</m:t>
                        </m:r>
                        <m:r>
                          <a:rPr lang="en-US" sz="2400" b="1" i="1" smtClean="0">
                            <a:solidFill>
                              <a:schemeClr val="accent1">
                                <a:lumMod val="75000"/>
                              </a:schemeClr>
                            </a:solidFill>
                            <a:latin typeface="Cambria Math" panose="02040503050406030204" pitchFamily="18" charset="0"/>
                            <a:ea typeface="Cambria Math" panose="02040503050406030204" pitchFamily="18" charset="0"/>
                            <a:cs typeface="Arial" panose="020B0604020202020204" pitchFamily="34" charset="0"/>
                          </a:rPr>
                          <m:t>≠</m:t>
                        </m:r>
                        <m:r>
                          <a:rPr lang="en-US" sz="2400" b="1" i="1" smtClean="0">
                            <a:solidFill>
                              <a:schemeClr val="accent1">
                                <a:lumMod val="75000"/>
                              </a:schemeClr>
                            </a:solidFill>
                            <a:latin typeface="Cambria Math" panose="02040503050406030204" pitchFamily="18" charset="0"/>
                            <a:ea typeface="Cambria Math" panose="02040503050406030204" pitchFamily="18" charset="0"/>
                            <a:cs typeface="Arial" panose="020B0604020202020204" pitchFamily="34" charset="0"/>
                          </a:rPr>
                          <m:t>𝒊</m:t>
                        </m:r>
                      </m:sub>
                    </m:s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constant</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The smoothness is easy to adjust</a:t>
                </a:r>
              </a:p>
            </p:txBody>
          </p:sp>
        </mc:Choice>
        <mc:Fallback xmlns="">
          <p:sp>
            <p:nvSpPr>
              <p:cNvPr id="99" name="TextBox 98">
                <a:extLst>
                  <a:ext uri="{FF2B5EF4-FFF2-40B4-BE49-F238E27FC236}">
                    <a16:creationId xmlns:a16="http://schemas.microsoft.com/office/drawing/2014/main" id="{C593F5A2-D044-8B4B-BA0E-8E47856A8F64}"/>
                  </a:ext>
                </a:extLst>
              </p:cNvPr>
              <p:cNvSpPr txBox="1">
                <a:spLocks noRot="1" noChangeAspect="1" noMove="1" noResize="1" noEditPoints="1" noAdjustHandles="1" noChangeArrowheads="1" noChangeShapeType="1" noTextEdit="1"/>
              </p:cNvSpPr>
              <p:nvPr/>
            </p:nvSpPr>
            <p:spPr>
              <a:xfrm>
                <a:off x="389399" y="1613611"/>
                <a:ext cx="5439019" cy="4590103"/>
              </a:xfrm>
              <a:prstGeom prst="rect">
                <a:avLst/>
              </a:prstGeom>
              <a:blipFill>
                <a:blip r:embed="rId2"/>
                <a:stretch>
                  <a:fillRect l="-1399" t="-829" r="-1399" b="-2210"/>
                </a:stretch>
              </a:blipFill>
            </p:spPr>
            <p:txBody>
              <a:bodyPr/>
              <a:lstStyle/>
              <a:p>
                <a:r>
                  <a:rPr lang="en-US">
                    <a:noFill/>
                  </a:rPr>
                  <a:t> </a:t>
                </a:r>
              </a:p>
            </p:txBody>
          </p:sp>
        </mc:Fallback>
      </mc:AlternateContent>
      <p:sp>
        <p:nvSpPr>
          <p:cNvPr id="33" name="Rectangle 32">
            <a:extLst>
              <a:ext uri="{FF2B5EF4-FFF2-40B4-BE49-F238E27FC236}">
                <a16:creationId xmlns:a16="http://schemas.microsoft.com/office/drawing/2014/main" id="{C09B6852-7D70-ED40-A870-8B1829136F8E}"/>
              </a:ext>
            </a:extLst>
          </p:cNvPr>
          <p:cNvSpPr/>
          <p:nvPr/>
        </p:nvSpPr>
        <p:spPr>
          <a:xfrm>
            <a:off x="6824375" y="786640"/>
            <a:ext cx="1845283" cy="769441"/>
          </a:xfrm>
          <a:prstGeom prst="rect">
            <a:avLst/>
          </a:prstGeom>
        </p:spPr>
        <p:txBody>
          <a:bodyPr wrap="square">
            <a:spAutoFit/>
          </a:bodyPr>
          <a:lstStyle/>
          <a:p>
            <a:r>
              <a:rPr lang="en-US" sz="4400" b="1" dirty="0">
                <a:solidFill>
                  <a:srgbClr val="C00000"/>
                </a:solidFill>
                <a:latin typeface="Arial" panose="020B0604020202020204" pitchFamily="34" charset="0"/>
                <a:ea typeface="MingLiU_HKSCS" panose="02020500000000000000" pitchFamily="18" charset="-120"/>
                <a:cs typeface="Arial" panose="020B0604020202020204" pitchFamily="34" charset="0"/>
              </a:rPr>
              <a:t>CONS</a:t>
            </a:r>
            <a:endParaRPr lang="en-US" sz="4400" dirty="0">
              <a:solidFill>
                <a:srgbClr val="C00000"/>
              </a:solidFill>
            </a:endParaRPr>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34D92FCB-CB47-2941-A9F0-5B43155D8295}"/>
                  </a:ext>
                </a:extLst>
              </p:cNvPr>
              <p:cNvSpPr txBox="1"/>
              <p:nvPr/>
            </p:nvSpPr>
            <p:spPr>
              <a:xfrm>
                <a:off x="6579719" y="1613611"/>
                <a:ext cx="5408675" cy="2934137"/>
              </a:xfrm>
              <a:prstGeom prst="rect">
                <a:avLst/>
              </a:prstGeom>
              <a:noFill/>
            </p:spPr>
            <p:txBody>
              <a:bodyPr wrap="square" rtlCol="0">
                <a:spAutoFit/>
              </a:bodyPr>
              <a:lstStyle/>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Restricted to being additive; important interactions may not be captured</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Providing interactions via </a:t>
                </a:r>
                <a14:m>
                  <m:oMath xmlns:m="http://schemas.openxmlformats.org/officeDocument/2006/math">
                    <m:sSub>
                      <m:sSubPr>
                        <m:ctrlPr>
                          <a:rPr lang="en-US" sz="2400" b="1" i="1"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a:solidFill>
                              <a:srgbClr val="C00000"/>
                            </a:solidFill>
                            <a:latin typeface="Cambria Math" panose="02040503050406030204" pitchFamily="18" charset="0"/>
                            <a:ea typeface="MingLiU_HKSCS" panose="02020500000000000000" pitchFamily="18" charset="-120"/>
                            <a:cs typeface="Arial" panose="020B0604020202020204" pitchFamily="34" charset="0"/>
                          </a:rPr>
                          <m:t>𝟏</m:t>
                        </m:r>
                      </m:sub>
                    </m:sSub>
                    <m:d>
                      <m:dPr>
                        <m:ctrlP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𝒂𝒈𝒆</m:t>
                        </m:r>
                        <m: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r>
                          <a:rPr lang="en-US" sz="2400" b="1" i="1"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𝒓𝒂𝒊𝒏𝒚</m:t>
                        </m:r>
                      </m:e>
                    </m:d>
                  </m:oMath>
                </a14:m>
                <a:r>
                  <a:rPr lang="en-US" sz="2400" dirty="0">
                    <a:latin typeface="Avenir Next" panose="020B0503020202020204" pitchFamily="34" charset="0"/>
                    <a:ea typeface="MingLiU_HKSCS" panose="02020500000000000000" pitchFamily="18" charset="-120"/>
                    <a:cs typeface="Arial" panose="020B0604020202020204" pitchFamily="34" charset="0"/>
                  </a:rPr>
                  <a:t> can only capture so much, a la multinomial interaction terms</a:t>
                </a:r>
              </a:p>
            </p:txBody>
          </p:sp>
        </mc:Choice>
        <mc:Fallback xmlns="">
          <p:sp>
            <p:nvSpPr>
              <p:cNvPr id="35" name="TextBox 34">
                <a:extLst>
                  <a:ext uri="{FF2B5EF4-FFF2-40B4-BE49-F238E27FC236}">
                    <a16:creationId xmlns:a16="http://schemas.microsoft.com/office/drawing/2014/main" id="{34D92FCB-CB47-2941-A9F0-5B43155D8295}"/>
                  </a:ext>
                </a:extLst>
              </p:cNvPr>
              <p:cNvSpPr txBox="1">
                <a:spLocks noRot="1" noChangeAspect="1" noMove="1" noResize="1" noEditPoints="1" noAdjustHandles="1" noChangeArrowheads="1" noChangeShapeType="1" noTextEdit="1"/>
              </p:cNvSpPr>
              <p:nvPr/>
            </p:nvSpPr>
            <p:spPr>
              <a:xfrm>
                <a:off x="6579719" y="1613611"/>
                <a:ext cx="5408675" cy="2934137"/>
              </a:xfrm>
              <a:prstGeom prst="rect">
                <a:avLst/>
              </a:prstGeom>
              <a:blipFill>
                <a:blip r:embed="rId3"/>
                <a:stretch>
                  <a:fillRect l="-1405" t="-1724" r="-2576" b="-3879"/>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id="{531CE16A-7C7D-7040-A4B3-F0765D710ADF}"/>
              </a:ext>
            </a:extLst>
          </p:cNvPr>
          <p:cNvSpPr txBox="1"/>
          <p:nvPr/>
        </p:nvSpPr>
        <p:spPr>
          <a:xfrm>
            <a:off x="2892771" y="52920"/>
            <a:ext cx="6406457"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Generalized Additive Models (GAMs)</a:t>
            </a:r>
          </a:p>
        </p:txBody>
      </p:sp>
    </p:spTree>
    <p:extLst>
      <p:ext uri="{BB962C8B-B14F-4D97-AF65-F5344CB8AC3E}">
        <p14:creationId xmlns:p14="http://schemas.microsoft.com/office/powerpoint/2010/main" val="197404044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4930196"/>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GAMs</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48" name="Rectangle 47">
            <a:extLst>
              <a:ext uri="{FF2B5EF4-FFF2-40B4-BE49-F238E27FC236}">
                <a16:creationId xmlns:a16="http://schemas.microsoft.com/office/drawing/2014/main" id="{96B0D7E1-87AB-A141-B1FE-E0B293221480}"/>
              </a:ext>
            </a:extLst>
          </p:cNvPr>
          <p:cNvSpPr/>
          <p:nvPr/>
        </p:nvSpPr>
        <p:spPr>
          <a:xfrm>
            <a:off x="3280196" y="5324098"/>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9" name="Rectangle 48">
            <a:extLst>
              <a:ext uri="{FF2B5EF4-FFF2-40B4-BE49-F238E27FC236}">
                <a16:creationId xmlns:a16="http://schemas.microsoft.com/office/drawing/2014/main" id="{F6578F2A-53E9-324C-B29A-E68571EB285E}"/>
              </a:ext>
            </a:extLst>
          </p:cNvPr>
          <p:cNvSpPr/>
          <p:nvPr/>
        </p:nvSpPr>
        <p:spPr>
          <a:xfrm>
            <a:off x="5620635" y="5313463"/>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50" name="Rectangle 49">
            <a:extLst>
              <a:ext uri="{FF2B5EF4-FFF2-40B4-BE49-F238E27FC236}">
                <a16:creationId xmlns:a16="http://schemas.microsoft.com/office/drawing/2014/main" id="{2BCAFA49-F808-A348-BC6E-9387CA208624}"/>
              </a:ext>
            </a:extLst>
          </p:cNvPr>
          <p:cNvSpPr/>
          <p:nvPr/>
        </p:nvSpPr>
        <p:spPr>
          <a:xfrm>
            <a:off x="7665679" y="5318264"/>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51" name="Rectangle 50">
            <a:extLst>
              <a:ext uri="{FF2B5EF4-FFF2-40B4-BE49-F238E27FC236}">
                <a16:creationId xmlns:a16="http://schemas.microsoft.com/office/drawing/2014/main" id="{2A7BEF3C-E908-A749-8080-C5837D934D5A}"/>
              </a:ext>
            </a:extLst>
          </p:cNvPr>
          <p:cNvSpPr/>
          <p:nvPr/>
        </p:nvSpPr>
        <p:spPr>
          <a:xfrm>
            <a:off x="9873247" y="5325126"/>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Tree>
    <p:extLst>
      <p:ext uri="{BB962C8B-B14F-4D97-AF65-F5344CB8AC3E}">
        <p14:creationId xmlns:p14="http://schemas.microsoft.com/office/powerpoint/2010/main" val="36150009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1B63AD76-BA56-384E-992E-452E1EEF2310}"/>
              </a:ext>
            </a:extLst>
          </p:cNvPr>
          <p:cNvSpPr txBox="1"/>
          <p:nvPr/>
        </p:nvSpPr>
        <p:spPr>
          <a:xfrm>
            <a:off x="158197" y="649224"/>
            <a:ext cx="5110669" cy="4185761"/>
          </a:xfrm>
          <a:prstGeom prst="rect">
            <a:avLst/>
          </a:prstGeom>
          <a:noFill/>
        </p:spPr>
        <p:txBody>
          <a:bodyPr wrap="square" rtlCol="0">
            <a:spAutoFit/>
          </a:bodyPr>
          <a:lstStyle/>
          <a:p>
            <a:pPr marL="342900" indent="-342900">
              <a:spcBef>
                <a:spcPts val="3000"/>
              </a:spcBef>
              <a:buFont typeface="Arial" panose="020B0604020202020204" pitchFamily="34" charset="0"/>
              <a:buChar char="•"/>
            </a:pPr>
            <a:r>
              <a:rPr lang="en-US" sz="2400" dirty="0">
                <a:latin typeface="Avenir Next" panose="020B0503020202020204" pitchFamily="34" charset="0"/>
              </a:rPr>
              <a:t>Returning our data yet again, perhaps we’ve plotted our data </a:t>
            </a:r>
            <a:r>
              <a:rPr lang="en-US" sz="2400" b="1" dirty="0">
                <a:solidFill>
                  <a:schemeClr val="accent1">
                    <a:lumMod val="75000"/>
                  </a:schemeClr>
                </a:solidFill>
                <a:latin typeface="Avenir Next" panose="020B0503020202020204" pitchFamily="34" charset="0"/>
              </a:rPr>
              <a:t>X </a:t>
            </a:r>
            <a:r>
              <a:rPr lang="en-US" sz="2400" dirty="0">
                <a:latin typeface="Avenir Next" panose="020B0503020202020204" pitchFamily="34" charset="0"/>
              </a:rPr>
              <a:t>and see it’s </a:t>
            </a:r>
            <a:r>
              <a:rPr lang="en-US" sz="2400" b="1" dirty="0">
                <a:latin typeface="Avenir Next" panose="020B0503020202020204" pitchFamily="34" charset="0"/>
              </a:rPr>
              <a:t>non-linear</a:t>
            </a:r>
          </a:p>
          <a:p>
            <a:pPr marL="342900" indent="-342900">
              <a:spcBef>
                <a:spcPts val="3000"/>
              </a:spcBef>
              <a:buFont typeface="Arial" panose="020B0604020202020204" pitchFamily="34" charset="0"/>
              <a:buChar char="•"/>
            </a:pPr>
            <a:r>
              <a:rPr lang="en-US" sz="2400" dirty="0">
                <a:latin typeface="Avenir Next" panose="020B0503020202020204" pitchFamily="34" charset="0"/>
              </a:rPr>
              <a:t>We further suspect that there are complex interactions that cannot be represented by polynomial regression and GAMs</a:t>
            </a:r>
          </a:p>
          <a:p>
            <a:pPr marL="342900" indent="-342900">
              <a:spcBef>
                <a:spcPts val="3000"/>
              </a:spcBef>
              <a:buFont typeface="Arial" panose="020B0604020202020204" pitchFamily="34" charset="0"/>
              <a:buChar char="•"/>
            </a:pPr>
            <a:r>
              <a:rPr lang="en-US" sz="2400" dirty="0">
                <a:latin typeface="Avenir Next" panose="020B0503020202020204" pitchFamily="34" charset="0"/>
              </a:rPr>
              <a:t>We just want great results and </a:t>
            </a:r>
            <a:r>
              <a:rPr lang="en-US" sz="2400" u="sng" dirty="0">
                <a:latin typeface="Avenir Next" panose="020B0503020202020204" pitchFamily="34" charset="0"/>
              </a:rPr>
              <a:t>don’t care about interpretability</a:t>
            </a:r>
          </a:p>
        </p:txBody>
      </p:sp>
      <p:sp>
        <p:nvSpPr>
          <p:cNvPr id="25" name="Parallelogram 24">
            <a:extLst>
              <a:ext uri="{FF2B5EF4-FFF2-40B4-BE49-F238E27FC236}">
                <a16:creationId xmlns:a16="http://schemas.microsoft.com/office/drawing/2014/main" id="{137DEFD5-D8D6-1D46-B514-2034652E8328}"/>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arallelogram 25">
            <a:extLst>
              <a:ext uri="{FF2B5EF4-FFF2-40B4-BE49-F238E27FC236}">
                <a16:creationId xmlns:a16="http://schemas.microsoft.com/office/drawing/2014/main" id="{18193626-9DEC-574F-96A1-C877FC41DDF8}"/>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arallelogram 26">
            <a:extLst>
              <a:ext uri="{FF2B5EF4-FFF2-40B4-BE49-F238E27FC236}">
                <a16:creationId xmlns:a16="http://schemas.microsoft.com/office/drawing/2014/main" id="{F53DACDF-3F62-1342-B3C3-ED501A78804C}"/>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Parallelogram 27">
            <a:extLst>
              <a:ext uri="{FF2B5EF4-FFF2-40B4-BE49-F238E27FC236}">
                <a16:creationId xmlns:a16="http://schemas.microsoft.com/office/drawing/2014/main" id="{58DDAF5F-819B-F945-A89F-862A56241149}"/>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FCA46BB-00CA-874E-8C37-E44687751DFA}"/>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7E623B9B-1C41-E44C-AB69-D2C049FB0855}"/>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D85C3D35-C7D3-3149-96E2-972D32A9DB6F}"/>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33" name="Rectangle 32">
            <a:extLst>
              <a:ext uri="{FF2B5EF4-FFF2-40B4-BE49-F238E27FC236}">
                <a16:creationId xmlns:a16="http://schemas.microsoft.com/office/drawing/2014/main" id="{3CB86139-F7F0-5744-89C4-3887B8D17A70}"/>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164AD685-6DC9-C247-A33E-5EDCBFEFD26B}"/>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35" name="TextBox 34">
            <a:extLst>
              <a:ext uri="{FF2B5EF4-FFF2-40B4-BE49-F238E27FC236}">
                <a16:creationId xmlns:a16="http://schemas.microsoft.com/office/drawing/2014/main" id="{5B9EEE76-52D5-5C4D-BD4F-374F9C029FB0}"/>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36" name="Straight Connector 35">
            <a:extLst>
              <a:ext uri="{FF2B5EF4-FFF2-40B4-BE49-F238E27FC236}">
                <a16:creationId xmlns:a16="http://schemas.microsoft.com/office/drawing/2014/main" id="{58DDD0CE-9B11-0447-9EE2-387B7C8D124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1CDEB36D-5B08-F445-9043-0523ECE0D10F}"/>
              </a:ext>
            </a:extLst>
          </p:cNvPr>
          <p:cNvSpPr txBox="1"/>
          <p:nvPr/>
        </p:nvSpPr>
        <p:spPr>
          <a:xfrm>
            <a:off x="10108384"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38" name="TextBox 37">
            <a:extLst>
              <a:ext uri="{FF2B5EF4-FFF2-40B4-BE49-F238E27FC236}">
                <a16:creationId xmlns:a16="http://schemas.microsoft.com/office/drawing/2014/main" id="{41742471-8653-754D-8812-6B182726D8FD}"/>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39" name="TextBox 38">
            <a:extLst>
              <a:ext uri="{FF2B5EF4-FFF2-40B4-BE49-F238E27FC236}">
                <a16:creationId xmlns:a16="http://schemas.microsoft.com/office/drawing/2014/main" id="{3161A074-FC86-2D4E-ADB5-0541058ECA7B}"/>
              </a:ext>
            </a:extLst>
          </p:cNvPr>
          <p:cNvSpPr txBox="1"/>
          <p:nvPr/>
        </p:nvSpPr>
        <p:spPr>
          <a:xfrm>
            <a:off x="6593847" y="914883"/>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40" name="TextBox 39">
            <a:extLst>
              <a:ext uri="{FF2B5EF4-FFF2-40B4-BE49-F238E27FC236}">
                <a16:creationId xmlns:a16="http://schemas.microsoft.com/office/drawing/2014/main" id="{0BFF2194-7A23-CC41-B206-2337B9C0A378}"/>
              </a:ext>
            </a:extLst>
          </p:cNvPr>
          <p:cNvSpPr txBox="1"/>
          <p:nvPr/>
        </p:nvSpPr>
        <p:spPr>
          <a:xfrm>
            <a:off x="10480724"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41" name="TextBox 40">
            <a:extLst>
              <a:ext uri="{FF2B5EF4-FFF2-40B4-BE49-F238E27FC236}">
                <a16:creationId xmlns:a16="http://schemas.microsoft.com/office/drawing/2014/main" id="{C90A58A3-37AC-FF45-85C3-82EFECB29C81}"/>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42" name="TextBox 41">
            <a:extLst>
              <a:ext uri="{FF2B5EF4-FFF2-40B4-BE49-F238E27FC236}">
                <a16:creationId xmlns:a16="http://schemas.microsoft.com/office/drawing/2014/main" id="{05ADE527-56F1-D74C-88FC-4C6F47ACA178}"/>
              </a:ext>
            </a:extLst>
          </p:cNvPr>
          <p:cNvSpPr txBox="1"/>
          <p:nvPr/>
        </p:nvSpPr>
        <p:spPr>
          <a:xfrm>
            <a:off x="6969517" y="1699710"/>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43" name="TextBox 42">
            <a:extLst>
              <a:ext uri="{FF2B5EF4-FFF2-40B4-BE49-F238E27FC236}">
                <a16:creationId xmlns:a16="http://schemas.microsoft.com/office/drawing/2014/main" id="{20DF4C53-5318-6F40-A918-A39AA91EA56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44" name="Straight Connector 43">
            <a:extLst>
              <a:ext uri="{FF2B5EF4-FFF2-40B4-BE49-F238E27FC236}">
                <a16:creationId xmlns:a16="http://schemas.microsoft.com/office/drawing/2014/main" id="{AB0FB11B-7D82-034A-8927-6A15D47F8829}"/>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666561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Box 60">
            <a:extLst>
              <a:ext uri="{FF2B5EF4-FFF2-40B4-BE49-F238E27FC236}">
                <a16:creationId xmlns:a16="http://schemas.microsoft.com/office/drawing/2014/main" id="{27C165E0-8ACA-724A-8348-EAFCA271DD77}"/>
              </a:ext>
            </a:extLst>
          </p:cNvPr>
          <p:cNvSpPr txBox="1"/>
          <p:nvPr/>
        </p:nvSpPr>
        <p:spPr>
          <a:xfrm>
            <a:off x="589755" y="5444029"/>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X</a:t>
            </a:r>
          </a:p>
        </p:txBody>
      </p:sp>
      <p:sp>
        <p:nvSpPr>
          <p:cNvPr id="62" name="TextBox 61">
            <a:extLst>
              <a:ext uri="{FF2B5EF4-FFF2-40B4-BE49-F238E27FC236}">
                <a16:creationId xmlns:a16="http://schemas.microsoft.com/office/drawing/2014/main" id="{25956463-FEF2-F249-8A72-0E8345BD75AA}"/>
              </a:ext>
            </a:extLst>
          </p:cNvPr>
          <p:cNvSpPr txBox="1"/>
          <p:nvPr/>
        </p:nvSpPr>
        <p:spPr>
          <a:xfrm>
            <a:off x="589755" y="917193"/>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Y</a:t>
            </a: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EB4FB92D-337B-6449-AD9F-A5F8E5E6E101}"/>
                  </a:ext>
                </a:extLst>
              </p:cNvPr>
              <p:cNvSpPr/>
              <p:nvPr/>
            </p:nvSpPr>
            <p:spPr>
              <a:xfrm>
                <a:off x="447464" y="3211389"/>
                <a:ext cx="1229824"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i="1">
                          <a:latin typeface="Cambria Math" panose="02040503050406030204" pitchFamily="18" charset="0"/>
                        </a:rPr>
                        <m:t>𝑓</m:t>
                      </m:r>
                      <m:d>
                        <m:dPr>
                          <m:ctrlPr>
                            <a:rPr lang="en-US" sz="3200" b="1" i="1">
                              <a:latin typeface="Cambria Math" panose="02040503050406030204" pitchFamily="18" charset="0"/>
                            </a:rPr>
                          </m:ctrlPr>
                        </m:dPr>
                        <m:e>
                          <m:r>
                            <a:rPr lang="en-US" sz="3200" b="1" i="1">
                              <a:solidFill>
                                <a:schemeClr val="accent1">
                                  <a:lumMod val="75000"/>
                                </a:schemeClr>
                              </a:solidFill>
                              <a:latin typeface="Cambria Math" panose="02040503050406030204" pitchFamily="18" charset="0"/>
                            </a:rPr>
                            <m:t>𝑿</m:t>
                          </m:r>
                        </m:e>
                      </m:d>
                      <m:r>
                        <a:rPr lang="en-US" sz="3200" i="1">
                          <a:latin typeface="Cambria Math" panose="02040503050406030204" pitchFamily="18" charset="0"/>
                        </a:rPr>
                        <m:t> </m:t>
                      </m:r>
                    </m:oMath>
                  </m:oMathPara>
                </a14:m>
                <a:endParaRPr lang="en-US" sz="3200" dirty="0"/>
              </a:p>
            </p:txBody>
          </p:sp>
        </mc:Choice>
        <mc:Fallback xmlns="">
          <p:sp>
            <p:nvSpPr>
              <p:cNvPr id="10" name="Rectangle 9">
                <a:extLst>
                  <a:ext uri="{FF2B5EF4-FFF2-40B4-BE49-F238E27FC236}">
                    <a16:creationId xmlns:a16="http://schemas.microsoft.com/office/drawing/2014/main" id="{EB4FB92D-337B-6449-AD9F-A5F8E5E6E101}"/>
                  </a:ext>
                </a:extLst>
              </p:cNvPr>
              <p:cNvSpPr>
                <a:spLocks noRot="1" noChangeAspect="1" noMove="1" noResize="1" noEditPoints="1" noAdjustHandles="1" noChangeArrowheads="1" noChangeShapeType="1" noTextEdit="1"/>
              </p:cNvSpPr>
              <p:nvPr/>
            </p:nvSpPr>
            <p:spPr>
              <a:xfrm>
                <a:off x="447464" y="3211389"/>
                <a:ext cx="1229824" cy="584775"/>
              </a:xfrm>
              <a:prstGeom prst="rect">
                <a:avLst/>
              </a:prstGeom>
              <a:blipFill>
                <a:blip r:embed="rId2"/>
                <a:stretch>
                  <a:fillRect l="-3061" r="-4082" b="-21277"/>
                </a:stretch>
              </a:blipFill>
            </p:spPr>
            <p:txBody>
              <a:bodyPr/>
              <a:lstStyle/>
              <a:p>
                <a:r>
                  <a:rPr lang="en-US">
                    <a:noFill/>
                  </a:rPr>
                  <a:t> </a:t>
                </a:r>
              </a:p>
            </p:txBody>
          </p:sp>
        </mc:Fallback>
      </mc:AlternateContent>
      <p:sp>
        <p:nvSpPr>
          <p:cNvPr id="65" name="TextBox 64">
            <a:extLst>
              <a:ext uri="{FF2B5EF4-FFF2-40B4-BE49-F238E27FC236}">
                <a16:creationId xmlns:a16="http://schemas.microsoft.com/office/drawing/2014/main" id="{A18DBD3B-38A2-1F4E-A773-8CF63D72413E}"/>
              </a:ext>
            </a:extLst>
          </p:cNvPr>
          <p:cNvSpPr txBox="1"/>
          <p:nvPr/>
        </p:nvSpPr>
        <p:spPr>
          <a:xfrm>
            <a:off x="71653" y="6202053"/>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High-level</a:t>
            </a:r>
          </a:p>
        </p:txBody>
      </p:sp>
      <p:sp>
        <p:nvSpPr>
          <p:cNvPr id="13" name="Down Arrow 12">
            <a:extLst>
              <a:ext uri="{FF2B5EF4-FFF2-40B4-BE49-F238E27FC236}">
                <a16:creationId xmlns:a16="http://schemas.microsoft.com/office/drawing/2014/main" id="{4824E457-3654-A441-9276-7E10E047B08A}"/>
              </a:ext>
            </a:extLst>
          </p:cNvPr>
          <p:cNvSpPr/>
          <p:nvPr/>
        </p:nvSpPr>
        <p:spPr>
          <a:xfrm rot="10800000">
            <a:off x="861319" y="404179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Down Arrow 68">
            <a:extLst>
              <a:ext uri="{FF2B5EF4-FFF2-40B4-BE49-F238E27FC236}">
                <a16:creationId xmlns:a16="http://schemas.microsoft.com/office/drawing/2014/main" id="{7A4222E2-16AE-5642-9120-73D8A9548100}"/>
              </a:ext>
            </a:extLst>
          </p:cNvPr>
          <p:cNvSpPr/>
          <p:nvPr/>
        </p:nvSpPr>
        <p:spPr>
          <a:xfrm rot="10800000">
            <a:off x="861319" y="180915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BA581E7E-AB32-FA44-8E70-A26E1FC29C8D}"/>
              </a:ext>
            </a:extLst>
          </p:cNvPr>
          <p:cNvSpPr/>
          <p:nvPr/>
        </p:nvSpPr>
        <p:spPr>
          <a:xfrm>
            <a:off x="5454537" y="5305178"/>
            <a:ext cx="4144116" cy="906888"/>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41A72F06-8A68-4146-901B-3CCAC6D5FFE4}"/>
              </a:ext>
            </a:extLst>
          </p:cNvPr>
          <p:cNvSpPr txBox="1"/>
          <p:nvPr/>
        </p:nvSpPr>
        <p:spPr>
          <a:xfrm>
            <a:off x="5957651" y="5370413"/>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22</a:t>
            </a:r>
          </a:p>
        </p:txBody>
      </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22AF7387-8DB7-BD42-BDB0-0C017D79E98B}"/>
                  </a:ext>
                </a:extLst>
              </p:cNvPr>
              <p:cNvSpPr txBox="1"/>
              <p:nvPr/>
            </p:nvSpPr>
            <p:spPr>
              <a:xfrm>
                <a:off x="5658174" y="5721108"/>
                <a:ext cx="1069849"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72" name="TextBox 71">
                <a:extLst>
                  <a:ext uri="{FF2B5EF4-FFF2-40B4-BE49-F238E27FC236}">
                    <a16:creationId xmlns:a16="http://schemas.microsoft.com/office/drawing/2014/main" id="{22AF7387-8DB7-BD42-BDB0-0C017D79E98B}"/>
                  </a:ext>
                </a:extLst>
              </p:cNvPr>
              <p:cNvSpPr txBox="1">
                <a:spLocks noRot="1" noChangeAspect="1" noMove="1" noResize="1" noEditPoints="1" noAdjustHandles="1" noChangeArrowheads="1" noChangeShapeType="1" noTextEdit="1"/>
              </p:cNvSpPr>
              <p:nvPr/>
            </p:nvSpPr>
            <p:spPr>
              <a:xfrm>
                <a:off x="5658174" y="5721108"/>
                <a:ext cx="1069849" cy="40011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4" name="TextBox 73">
                <a:extLst>
                  <a:ext uri="{FF2B5EF4-FFF2-40B4-BE49-F238E27FC236}">
                    <a16:creationId xmlns:a16="http://schemas.microsoft.com/office/drawing/2014/main" id="{0869745D-9F73-A341-8531-BDD173440460}"/>
                  </a:ext>
                </a:extLst>
              </p:cNvPr>
              <p:cNvSpPr txBox="1"/>
              <p:nvPr/>
            </p:nvSpPr>
            <p:spPr>
              <a:xfrm>
                <a:off x="6917335" y="5721108"/>
                <a:ext cx="1195060"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74" name="TextBox 73">
                <a:extLst>
                  <a:ext uri="{FF2B5EF4-FFF2-40B4-BE49-F238E27FC236}">
                    <a16:creationId xmlns:a16="http://schemas.microsoft.com/office/drawing/2014/main" id="{0869745D-9F73-A341-8531-BDD173440460}"/>
                  </a:ext>
                </a:extLst>
              </p:cNvPr>
              <p:cNvSpPr txBox="1">
                <a:spLocks noRot="1" noChangeAspect="1" noMove="1" noResize="1" noEditPoints="1" noAdjustHandles="1" noChangeArrowheads="1" noChangeShapeType="1" noTextEdit="1"/>
              </p:cNvSpPr>
              <p:nvPr/>
            </p:nvSpPr>
            <p:spPr>
              <a:xfrm>
                <a:off x="6917335" y="5721108"/>
                <a:ext cx="1195060" cy="40011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4AB8085A-FD83-7B49-A629-70AA063A366B}"/>
                  </a:ext>
                </a:extLst>
              </p:cNvPr>
              <p:cNvSpPr txBox="1"/>
              <p:nvPr/>
            </p:nvSpPr>
            <p:spPr>
              <a:xfrm>
                <a:off x="8301707" y="5721108"/>
                <a:ext cx="1296946"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75" name="TextBox 74">
                <a:extLst>
                  <a:ext uri="{FF2B5EF4-FFF2-40B4-BE49-F238E27FC236}">
                    <a16:creationId xmlns:a16="http://schemas.microsoft.com/office/drawing/2014/main" id="{4AB8085A-FD83-7B49-A629-70AA063A366B}"/>
                  </a:ext>
                </a:extLst>
              </p:cNvPr>
              <p:cNvSpPr txBox="1">
                <a:spLocks noRot="1" noChangeAspect="1" noMove="1" noResize="1" noEditPoints="1" noAdjustHandles="1" noChangeArrowheads="1" noChangeShapeType="1" noTextEdit="1"/>
              </p:cNvSpPr>
              <p:nvPr/>
            </p:nvSpPr>
            <p:spPr>
              <a:xfrm>
                <a:off x="8301707" y="5721108"/>
                <a:ext cx="1296946" cy="400110"/>
              </a:xfrm>
              <a:prstGeom prst="rect">
                <a:avLst/>
              </a:prstGeom>
              <a:blipFill>
                <a:blip r:embed="rId5"/>
                <a:stretch>
                  <a:fillRect/>
                </a:stretch>
              </a:blipFill>
            </p:spPr>
            <p:txBody>
              <a:bodyPr/>
              <a:lstStyle/>
              <a:p>
                <a:r>
                  <a:rPr lang="en-US">
                    <a:noFill/>
                  </a:rPr>
                  <a:t> </a:t>
                </a:r>
              </a:p>
            </p:txBody>
          </p:sp>
        </mc:Fallback>
      </mc:AlternateContent>
      <p:sp>
        <p:nvSpPr>
          <p:cNvPr id="76" name="TextBox 75">
            <a:extLst>
              <a:ext uri="{FF2B5EF4-FFF2-40B4-BE49-F238E27FC236}">
                <a16:creationId xmlns:a16="http://schemas.microsoft.com/office/drawing/2014/main" id="{2105693B-B913-564B-B6C1-0E7536056967}"/>
              </a:ext>
            </a:extLst>
          </p:cNvPr>
          <p:cNvSpPr txBox="1"/>
          <p:nvPr/>
        </p:nvSpPr>
        <p:spPr>
          <a:xfrm>
            <a:off x="7279596" y="5370412"/>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N</a:t>
            </a:r>
          </a:p>
        </p:txBody>
      </p:sp>
      <p:sp>
        <p:nvSpPr>
          <p:cNvPr id="77" name="TextBox 76">
            <a:extLst>
              <a:ext uri="{FF2B5EF4-FFF2-40B4-BE49-F238E27FC236}">
                <a16:creationId xmlns:a16="http://schemas.microsoft.com/office/drawing/2014/main" id="{3372116B-65AB-F442-969F-007AFD4ED7EF}"/>
              </a:ext>
            </a:extLst>
          </p:cNvPr>
          <p:cNvSpPr txBox="1"/>
          <p:nvPr/>
        </p:nvSpPr>
        <p:spPr>
          <a:xfrm>
            <a:off x="8734103" y="5370411"/>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Y</a:t>
            </a:r>
          </a:p>
        </p:txBody>
      </p:sp>
      <p:sp>
        <p:nvSpPr>
          <p:cNvPr id="78" name="TextBox 77">
            <a:extLst>
              <a:ext uri="{FF2B5EF4-FFF2-40B4-BE49-F238E27FC236}">
                <a16:creationId xmlns:a16="http://schemas.microsoft.com/office/drawing/2014/main" id="{ABD4DD25-95C9-BA42-89E1-D95EB2A56660}"/>
              </a:ext>
            </a:extLst>
          </p:cNvPr>
          <p:cNvSpPr txBox="1"/>
          <p:nvPr/>
        </p:nvSpPr>
        <p:spPr>
          <a:xfrm>
            <a:off x="6417024" y="6353516"/>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Mathematically</a:t>
            </a:r>
          </a:p>
        </p:txBody>
      </p:sp>
      <p:sp>
        <p:nvSpPr>
          <p:cNvPr id="80" name="Rectangle 79">
            <a:extLst>
              <a:ext uri="{FF2B5EF4-FFF2-40B4-BE49-F238E27FC236}">
                <a16:creationId xmlns:a16="http://schemas.microsoft.com/office/drawing/2014/main" id="{F7D8E047-C669-BE4B-910A-450E763E4CF7}"/>
              </a:ext>
            </a:extLst>
          </p:cNvPr>
          <p:cNvSpPr/>
          <p:nvPr/>
        </p:nvSpPr>
        <p:spPr>
          <a:xfrm>
            <a:off x="4485427" y="2556963"/>
            <a:ext cx="5777923" cy="2001375"/>
          </a:xfrm>
          <a:prstGeom prst="rect">
            <a:avLst/>
          </a:prstGeom>
          <a:solidFill>
            <a:schemeClr val="bg2">
              <a:lumMod val="25000"/>
            </a:schemeClr>
          </a:solidFill>
          <a:ln w="1016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D7A2DA14-31BD-5A46-9262-4489C538D6EB}"/>
                  </a:ext>
                </a:extLst>
              </p:cNvPr>
              <p:cNvSpPr txBox="1"/>
              <p:nvPr/>
            </p:nvSpPr>
            <p:spPr>
              <a:xfrm>
                <a:off x="4370833" y="2685445"/>
                <a:ext cx="5915206" cy="72250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solidFill>
                            <a:schemeClr val="bg1"/>
                          </a:solidFill>
                          <a:latin typeface="Cambria Math" panose="02040503050406030204" pitchFamily="18" charset="0"/>
                        </a:rPr>
                        <m:t>𝑦</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rPr>
                            <m:t>1+</m:t>
                          </m:r>
                          <m:sSup>
                            <m:sSupPr>
                              <m:ctrlPr>
                                <a:rPr lang="en-US" sz="2400" b="0" i="1" smtClean="0">
                                  <a:solidFill>
                                    <a:schemeClr val="bg1"/>
                                  </a:solidFill>
                                  <a:latin typeface="Cambria Math" panose="02040503050406030204" pitchFamily="18" charset="0"/>
                                </a:rPr>
                              </m:ctrlPr>
                            </m:sSupPr>
                            <m:e>
                              <m:r>
                                <a:rPr lang="en-US" sz="2400" b="0" i="1" smtClean="0">
                                  <a:solidFill>
                                    <a:schemeClr val="bg1"/>
                                  </a:solidFill>
                                  <a:latin typeface="Cambria Math" panose="02040503050406030204" pitchFamily="18" charset="0"/>
                                </a:rPr>
                                <m:t>𝑒</m:t>
                              </m:r>
                            </m:e>
                            <m:sup>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0</m:t>
                                  </m:r>
                                </m:sub>
                              </m:sSub>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1</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h</m:t>
                                  </m:r>
                                </m:e>
                                <m:sub>
                                  <m:r>
                                    <a:rPr lang="en-US" sz="2400" b="0" i="1" smtClean="0">
                                      <a:solidFill>
                                        <a:schemeClr val="bg1"/>
                                      </a:solidFill>
                                      <a:latin typeface="Cambria Math" panose="02040503050406030204" pitchFamily="18" charset="0"/>
                                    </a:rPr>
                                    <m:t>1</m:t>
                                  </m:r>
                                </m:sub>
                              </m:sSub>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2</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h</m:t>
                                  </m:r>
                                </m:e>
                                <m:sub>
                                  <m:r>
                                    <a:rPr lang="en-US" sz="2400" b="0" i="1" smtClean="0">
                                      <a:solidFill>
                                        <a:schemeClr val="bg1"/>
                                      </a:solidFill>
                                      <a:latin typeface="Cambria Math" panose="02040503050406030204" pitchFamily="18" charset="0"/>
                                    </a:rPr>
                                    <m:t>2</m:t>
                                  </m:r>
                                </m:sub>
                              </m:sSub>
                              <m:r>
                                <a:rPr lang="en-US" sz="2400" b="0" i="1" smtClean="0">
                                  <a:solidFill>
                                    <a:schemeClr val="bg1"/>
                                  </a:solidFill>
                                  <a:latin typeface="Cambria Math" panose="02040503050406030204" pitchFamily="18" charset="0"/>
                                </a:rPr>
                                <m:t>)</m:t>
                              </m:r>
                            </m:sup>
                          </m:sSup>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𝜎</m:t>
                      </m:r>
                      <m:r>
                        <a:rPr lang="en-US" sz="2400" b="0" i="1" smtClean="0">
                          <a:solidFill>
                            <a:schemeClr val="bg1"/>
                          </a:solidFill>
                          <a:latin typeface="Cambria Math" panose="02040503050406030204" pitchFamily="18" charset="0"/>
                        </a:rPr>
                        <m:t>(</m:t>
                      </m:r>
                      <m:sSup>
                        <m:sSupPr>
                          <m:ctrlPr>
                            <a:rPr lang="en-US" sz="2400" b="0" i="1" smtClean="0">
                              <a:solidFill>
                                <a:schemeClr val="bg1"/>
                              </a:solidFill>
                              <a:latin typeface="Cambria Math" panose="02040503050406030204" pitchFamily="18" charset="0"/>
                            </a:rPr>
                          </m:ctrlPr>
                        </m:sSupPr>
                        <m:e>
                          <m:r>
                            <a:rPr lang="en-US" sz="2400" b="0" i="1" smtClean="0">
                              <a:solidFill>
                                <a:schemeClr val="bg1"/>
                              </a:solidFill>
                              <a:latin typeface="Cambria Math" panose="02040503050406030204" pitchFamily="18" charset="0"/>
                            </a:rPr>
                            <m:t>𝛽</m:t>
                          </m:r>
                        </m:e>
                        <m:sup>
                          <m:r>
                            <a:rPr lang="en-US" sz="2400" b="0" i="1" smtClean="0">
                              <a:solidFill>
                                <a:schemeClr val="bg1"/>
                              </a:solidFill>
                              <a:latin typeface="Cambria Math" panose="02040503050406030204" pitchFamily="18" charset="0"/>
                            </a:rPr>
                            <m:t>2</m:t>
                          </m:r>
                        </m:sup>
                      </m:sSup>
                      <m:r>
                        <a:rPr lang="en-US" sz="2400" b="0" i="1" smtClean="0">
                          <a:solidFill>
                            <a:schemeClr val="bg1"/>
                          </a:solidFill>
                          <a:latin typeface="Cambria Math" panose="02040503050406030204" pitchFamily="18" charset="0"/>
                        </a:rPr>
                        <m:t>𝐻</m:t>
                      </m:r>
                      <m:r>
                        <a:rPr lang="en-US" sz="2400" b="0" i="1" smtClean="0">
                          <a:solidFill>
                            <a:schemeClr val="bg1"/>
                          </a:solidFill>
                          <a:latin typeface="Cambria Math" panose="02040503050406030204" pitchFamily="18" charset="0"/>
                        </a:rPr>
                        <m:t>)</m:t>
                      </m:r>
                    </m:oMath>
                  </m:oMathPara>
                </a14:m>
                <a:endParaRPr lang="en-US" sz="2400" dirty="0">
                  <a:solidFill>
                    <a:schemeClr val="bg1"/>
                  </a:solidFill>
                </a:endParaRPr>
              </a:p>
            </p:txBody>
          </p:sp>
        </mc:Choice>
        <mc:Fallback xmlns="">
          <p:sp>
            <p:nvSpPr>
              <p:cNvPr id="82" name="TextBox 81">
                <a:extLst>
                  <a:ext uri="{FF2B5EF4-FFF2-40B4-BE49-F238E27FC236}">
                    <a16:creationId xmlns:a16="http://schemas.microsoft.com/office/drawing/2014/main" id="{D7A2DA14-31BD-5A46-9262-4489C538D6EB}"/>
                  </a:ext>
                </a:extLst>
              </p:cNvPr>
              <p:cNvSpPr txBox="1">
                <a:spLocks noRot="1" noChangeAspect="1" noMove="1" noResize="1" noEditPoints="1" noAdjustHandles="1" noChangeArrowheads="1" noChangeShapeType="1" noTextEdit="1"/>
              </p:cNvSpPr>
              <p:nvPr/>
            </p:nvSpPr>
            <p:spPr>
              <a:xfrm>
                <a:off x="4370833" y="2685445"/>
                <a:ext cx="5915206" cy="722505"/>
              </a:xfrm>
              <a:prstGeom prst="rect">
                <a:avLst/>
              </a:prstGeom>
              <a:blipFill>
                <a:blip r:embed="rId6"/>
                <a:stretch>
                  <a:fillRect b="-10345"/>
                </a:stretch>
              </a:blipFill>
            </p:spPr>
            <p:txBody>
              <a:bodyPr/>
              <a:lstStyle/>
              <a:p>
                <a:r>
                  <a:rPr lang="en-US">
                    <a:noFill/>
                  </a:rPr>
                  <a:t> </a:t>
                </a:r>
              </a:p>
            </p:txBody>
          </p:sp>
        </mc:Fallback>
      </mc:AlternateContent>
      <p:sp>
        <p:nvSpPr>
          <p:cNvPr id="88" name="Down Arrow 87">
            <a:extLst>
              <a:ext uri="{FF2B5EF4-FFF2-40B4-BE49-F238E27FC236}">
                <a16:creationId xmlns:a16="http://schemas.microsoft.com/office/drawing/2014/main" id="{EDF7B4F6-9EE4-7846-A32A-A58618E43DF6}"/>
              </a:ext>
            </a:extLst>
          </p:cNvPr>
          <p:cNvSpPr/>
          <p:nvPr/>
        </p:nvSpPr>
        <p:spPr>
          <a:xfrm rot="10800000">
            <a:off x="7254918" y="4649556"/>
            <a:ext cx="402114" cy="61366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Down Arrow 40">
            <a:extLst>
              <a:ext uri="{FF2B5EF4-FFF2-40B4-BE49-F238E27FC236}">
                <a16:creationId xmlns:a16="http://schemas.microsoft.com/office/drawing/2014/main" id="{DA4705A6-3359-004A-93FB-C75E5C395E86}"/>
              </a:ext>
            </a:extLst>
          </p:cNvPr>
          <p:cNvSpPr/>
          <p:nvPr/>
        </p:nvSpPr>
        <p:spPr>
          <a:xfrm rot="10800000">
            <a:off x="7192850" y="1797494"/>
            <a:ext cx="402114" cy="70488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Connector 2">
            <a:extLst>
              <a:ext uri="{FF2B5EF4-FFF2-40B4-BE49-F238E27FC236}">
                <a16:creationId xmlns:a16="http://schemas.microsoft.com/office/drawing/2014/main" id="{6733BA5A-040F-5E4A-84C5-B809A8DDCDAE}"/>
              </a:ext>
            </a:extLst>
          </p:cNvPr>
          <p:cNvCxnSpPr>
            <a:cxnSpLocks/>
          </p:cNvCxnSpPr>
          <p:nvPr/>
        </p:nvCxnSpPr>
        <p:spPr>
          <a:xfrm>
            <a:off x="2629916" y="567507"/>
            <a:ext cx="0" cy="6186119"/>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E4B3F184-31AF-C044-90A6-C9FAB538969D}"/>
                  </a:ext>
                </a:extLst>
              </p:cNvPr>
              <p:cNvSpPr txBox="1"/>
              <p:nvPr/>
            </p:nvSpPr>
            <p:spPr>
              <a:xfrm>
                <a:off x="4745591" y="3692545"/>
                <a:ext cx="5526711" cy="70621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h</m:t>
                          </m:r>
                        </m:e>
                        <m:sub>
                          <m:r>
                            <a:rPr lang="en-US" sz="2400" b="0" i="1" smtClean="0">
                              <a:solidFill>
                                <a:schemeClr val="bg1"/>
                              </a:solidFill>
                              <a:latin typeface="Cambria Math" panose="02040503050406030204" pitchFamily="18" charset="0"/>
                            </a:rPr>
                            <m:t>𝑖</m:t>
                          </m:r>
                        </m:sub>
                      </m:sSub>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rPr>
                            <m:t>1+</m:t>
                          </m:r>
                          <m:sSup>
                            <m:sSupPr>
                              <m:ctrlPr>
                                <a:rPr lang="en-US" sz="2400" b="0" i="1" smtClean="0">
                                  <a:solidFill>
                                    <a:schemeClr val="bg1"/>
                                  </a:solidFill>
                                  <a:latin typeface="Cambria Math" panose="02040503050406030204" pitchFamily="18" charset="0"/>
                                </a:rPr>
                              </m:ctrlPr>
                            </m:sSupPr>
                            <m:e>
                              <m:r>
                                <a:rPr lang="en-US" sz="2400" b="0" i="1" smtClean="0">
                                  <a:solidFill>
                                    <a:schemeClr val="bg1"/>
                                  </a:solidFill>
                                  <a:latin typeface="Cambria Math" panose="02040503050406030204" pitchFamily="18" charset="0"/>
                                </a:rPr>
                                <m:t>𝑒</m:t>
                              </m:r>
                            </m:e>
                            <m:sup>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0</m:t>
                                  </m:r>
                                </m:sub>
                              </m:sSub>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1</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𝑥</m:t>
                                  </m:r>
                                </m:e>
                                <m:sub>
                                  <m:r>
                                    <a:rPr lang="en-US" sz="2400" b="0" i="1" smtClean="0">
                                      <a:solidFill>
                                        <a:schemeClr val="bg1"/>
                                      </a:solidFill>
                                      <a:latin typeface="Cambria Math" panose="02040503050406030204" pitchFamily="18" charset="0"/>
                                    </a:rPr>
                                    <m:t>1</m:t>
                                  </m:r>
                                </m:sub>
                              </m:sSub>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2</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𝑥</m:t>
                                  </m:r>
                                </m:e>
                                <m:sub>
                                  <m:r>
                                    <a:rPr lang="en-US" sz="2400" b="0" i="1" smtClean="0">
                                      <a:solidFill>
                                        <a:schemeClr val="bg1"/>
                                      </a:solidFill>
                                      <a:latin typeface="Cambria Math" panose="02040503050406030204" pitchFamily="18" charset="0"/>
                                    </a:rPr>
                                    <m:t>2</m:t>
                                  </m:r>
                                </m:sub>
                              </m:sSub>
                              <m:r>
                                <m:rPr>
                                  <m:nor/>
                                </m:rPr>
                                <a:rPr lang="en-US" sz="2400" dirty="0">
                                  <a:solidFill>
                                    <a:schemeClr val="bg1"/>
                                  </a:solidFill>
                                </a:rPr>
                                <m:t>+</m:t>
                              </m:r>
                              <m:r>
                                <m:rPr>
                                  <m:nor/>
                                </m:rPr>
                                <a:rPr lang="en-US" sz="2400" b="0" dirty="0">
                                  <a:solidFill>
                                    <a:schemeClr val="bg1"/>
                                  </a:solidFill>
                                </a:rPr>
                                <m:t> </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3</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𝑥</m:t>
                                  </m:r>
                                </m:e>
                                <m:sub>
                                  <m:r>
                                    <a:rPr lang="en-US" sz="2400" b="0" i="1" smtClean="0">
                                      <a:solidFill>
                                        <a:schemeClr val="bg1"/>
                                      </a:solidFill>
                                      <a:latin typeface="Cambria Math" panose="02040503050406030204" pitchFamily="18" charset="0"/>
                                    </a:rPr>
                                    <m:t>3</m:t>
                                  </m:r>
                                </m:sub>
                              </m:sSub>
                              <m:r>
                                <a:rPr lang="en-US" sz="2400" b="0" i="1" smtClean="0">
                                  <a:solidFill>
                                    <a:schemeClr val="bg1"/>
                                  </a:solidFill>
                                  <a:latin typeface="Cambria Math" panose="02040503050406030204" pitchFamily="18" charset="0"/>
                                </a:rPr>
                                <m:t>)</m:t>
                              </m:r>
                            </m:sup>
                          </m:sSup>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𝜎</m:t>
                      </m:r>
                      <m:r>
                        <a:rPr lang="en-US" sz="2400" b="0" i="1" smtClean="0">
                          <a:solidFill>
                            <a:schemeClr val="bg1"/>
                          </a:solidFill>
                          <a:latin typeface="Cambria Math" panose="02040503050406030204" pitchFamily="18" charset="0"/>
                        </a:rPr>
                        <m:t>(</m:t>
                      </m:r>
                      <m:sSup>
                        <m:sSupPr>
                          <m:ctrlPr>
                            <a:rPr lang="en-US" sz="2400" b="0" i="1" smtClean="0">
                              <a:solidFill>
                                <a:schemeClr val="bg1"/>
                              </a:solidFill>
                              <a:latin typeface="Cambria Math" panose="02040503050406030204" pitchFamily="18" charset="0"/>
                            </a:rPr>
                          </m:ctrlPr>
                        </m:sSupPr>
                        <m:e>
                          <m:r>
                            <a:rPr lang="en-US" sz="2400" b="0" i="1" smtClean="0">
                              <a:solidFill>
                                <a:schemeClr val="bg1"/>
                              </a:solidFill>
                              <a:latin typeface="Cambria Math" panose="02040503050406030204" pitchFamily="18" charset="0"/>
                            </a:rPr>
                            <m:t>𝛽</m:t>
                          </m:r>
                        </m:e>
                        <m:sup>
                          <m:r>
                            <a:rPr lang="en-US" sz="2400" b="0" i="1" smtClean="0">
                              <a:solidFill>
                                <a:schemeClr val="bg1"/>
                              </a:solidFill>
                              <a:latin typeface="Cambria Math" panose="02040503050406030204" pitchFamily="18" charset="0"/>
                            </a:rPr>
                            <m:t>1</m:t>
                          </m:r>
                        </m:sup>
                      </m:sSup>
                      <m:r>
                        <a:rPr lang="en-US" sz="2400" b="0" i="1" smtClean="0">
                          <a:solidFill>
                            <a:schemeClr val="bg1"/>
                          </a:solidFill>
                          <a:latin typeface="Cambria Math" panose="02040503050406030204" pitchFamily="18" charset="0"/>
                        </a:rPr>
                        <m:t>𝑋</m:t>
                      </m:r>
                      <m:r>
                        <a:rPr lang="en-US" sz="2400" b="0" i="1" smtClean="0">
                          <a:solidFill>
                            <a:schemeClr val="bg1"/>
                          </a:solidFill>
                          <a:latin typeface="Cambria Math" panose="02040503050406030204" pitchFamily="18" charset="0"/>
                        </a:rPr>
                        <m:t>)</m:t>
                      </m:r>
                    </m:oMath>
                  </m:oMathPara>
                </a14:m>
                <a:endParaRPr lang="en-US" sz="2400" dirty="0">
                  <a:solidFill>
                    <a:schemeClr val="bg1"/>
                  </a:solidFill>
                </a:endParaRPr>
              </a:p>
            </p:txBody>
          </p:sp>
        </mc:Choice>
        <mc:Fallback xmlns="">
          <p:sp>
            <p:nvSpPr>
              <p:cNvPr id="49" name="TextBox 48">
                <a:extLst>
                  <a:ext uri="{FF2B5EF4-FFF2-40B4-BE49-F238E27FC236}">
                    <a16:creationId xmlns:a16="http://schemas.microsoft.com/office/drawing/2014/main" id="{E4B3F184-31AF-C044-90A6-C9FAB538969D}"/>
                  </a:ext>
                </a:extLst>
              </p:cNvPr>
              <p:cNvSpPr txBox="1">
                <a:spLocks noRot="1" noChangeAspect="1" noMove="1" noResize="1" noEditPoints="1" noAdjustHandles="1" noChangeArrowheads="1" noChangeShapeType="1" noTextEdit="1"/>
              </p:cNvSpPr>
              <p:nvPr/>
            </p:nvSpPr>
            <p:spPr>
              <a:xfrm>
                <a:off x="4745591" y="3692545"/>
                <a:ext cx="5526711" cy="706219"/>
              </a:xfrm>
              <a:prstGeom prst="rect">
                <a:avLst/>
              </a:prstGeom>
              <a:blipFill>
                <a:blip r:embed="rId7"/>
                <a:stretch>
                  <a:fillRect l="-229" r="-688" b="-17857"/>
                </a:stretch>
              </a:blipFill>
            </p:spPr>
            <p:txBody>
              <a:bodyPr/>
              <a:lstStyle/>
              <a:p>
                <a:r>
                  <a:rPr lang="en-US">
                    <a:noFill/>
                  </a:rPr>
                  <a:t> </a:t>
                </a:r>
              </a:p>
            </p:txBody>
          </p:sp>
        </mc:Fallback>
      </mc:AlternateContent>
      <p:sp>
        <p:nvSpPr>
          <p:cNvPr id="50" name="Rectangle 49">
            <a:extLst>
              <a:ext uri="{FF2B5EF4-FFF2-40B4-BE49-F238E27FC236}">
                <a16:creationId xmlns:a16="http://schemas.microsoft.com/office/drawing/2014/main" id="{2ECCB7DE-6681-FC45-A0FE-9ADEED99D8C3}"/>
              </a:ext>
            </a:extLst>
          </p:cNvPr>
          <p:cNvSpPr/>
          <p:nvPr/>
        </p:nvSpPr>
        <p:spPr>
          <a:xfrm>
            <a:off x="6626201" y="829866"/>
            <a:ext cx="1486194" cy="92567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5CA106A0-BDE2-F849-841F-28E400FE20C1}"/>
              </a:ext>
            </a:extLst>
          </p:cNvPr>
          <p:cNvSpPr/>
          <p:nvPr/>
        </p:nvSpPr>
        <p:spPr>
          <a:xfrm>
            <a:off x="6790933" y="895660"/>
            <a:ext cx="1157213" cy="810708"/>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2" name="TextBox 51">
                <a:extLst>
                  <a:ext uri="{FF2B5EF4-FFF2-40B4-BE49-F238E27FC236}">
                    <a16:creationId xmlns:a16="http://schemas.microsoft.com/office/drawing/2014/main" id="{6D99C9C8-F856-9641-85FD-D4D5A4A6C6C4}"/>
                  </a:ext>
                </a:extLst>
              </p:cNvPr>
              <p:cNvSpPr txBox="1"/>
              <p:nvPr/>
            </p:nvSpPr>
            <p:spPr>
              <a:xfrm>
                <a:off x="6754372" y="1271777"/>
                <a:ext cx="1279069"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solidFill>
                            <a:schemeClr val="accent1">
                              <a:lumMod val="75000"/>
                            </a:schemeClr>
                          </a:solidFill>
                          <a:latin typeface="Cambria Math" panose="02040503050406030204" pitchFamily="18" charset="0"/>
                        </a:rPr>
                        <m:t>𝑦</m:t>
                      </m:r>
                    </m:oMath>
                  </m:oMathPara>
                </a14:m>
                <a:endParaRPr lang="en-US" b="1" dirty="0">
                  <a:latin typeface="Avenir Next" panose="020B0503020202020204" pitchFamily="34" charset="0"/>
                </a:endParaRPr>
              </a:p>
            </p:txBody>
          </p:sp>
        </mc:Choice>
        <mc:Fallback xmlns="">
          <p:sp>
            <p:nvSpPr>
              <p:cNvPr id="52" name="TextBox 51">
                <a:extLst>
                  <a:ext uri="{FF2B5EF4-FFF2-40B4-BE49-F238E27FC236}">
                    <a16:creationId xmlns:a16="http://schemas.microsoft.com/office/drawing/2014/main" id="{6D99C9C8-F856-9641-85FD-D4D5A4A6C6C4}"/>
                  </a:ext>
                </a:extLst>
              </p:cNvPr>
              <p:cNvSpPr txBox="1">
                <a:spLocks noRot="1" noChangeAspect="1" noMove="1" noResize="1" noEditPoints="1" noAdjustHandles="1" noChangeArrowheads="1" noChangeShapeType="1" noTextEdit="1"/>
              </p:cNvSpPr>
              <p:nvPr/>
            </p:nvSpPr>
            <p:spPr>
              <a:xfrm>
                <a:off x="6754372" y="1271777"/>
                <a:ext cx="1279069" cy="369332"/>
              </a:xfrm>
              <a:prstGeom prst="rect">
                <a:avLst/>
              </a:prstGeom>
              <a:blipFill>
                <a:blip r:embed="rId8"/>
                <a:stretch>
                  <a:fillRect b="-3333"/>
                </a:stretch>
              </a:blipFill>
            </p:spPr>
            <p:txBody>
              <a:bodyPr/>
              <a:lstStyle/>
              <a:p>
                <a:r>
                  <a:rPr lang="en-US">
                    <a:noFill/>
                  </a:rPr>
                  <a:t> </a:t>
                </a:r>
              </a:p>
            </p:txBody>
          </p:sp>
        </mc:Fallback>
      </mc:AlternateContent>
      <p:sp>
        <p:nvSpPr>
          <p:cNvPr id="53" name="TextBox 52">
            <a:extLst>
              <a:ext uri="{FF2B5EF4-FFF2-40B4-BE49-F238E27FC236}">
                <a16:creationId xmlns:a16="http://schemas.microsoft.com/office/drawing/2014/main" id="{26C2EB59-4B25-8D45-9C4D-023FBFA817D9}"/>
              </a:ext>
            </a:extLst>
          </p:cNvPr>
          <p:cNvSpPr txBox="1"/>
          <p:nvPr/>
        </p:nvSpPr>
        <p:spPr>
          <a:xfrm>
            <a:off x="7192850" y="921081"/>
            <a:ext cx="526251" cy="409301"/>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N</a:t>
            </a:r>
          </a:p>
        </p:txBody>
      </p:sp>
      <p:sp>
        <p:nvSpPr>
          <p:cNvPr id="54" name="TextBox 53">
            <a:extLst>
              <a:ext uri="{FF2B5EF4-FFF2-40B4-BE49-F238E27FC236}">
                <a16:creationId xmlns:a16="http://schemas.microsoft.com/office/drawing/2014/main" id="{4213B8C0-883C-CC42-A659-5E063A729A2A}"/>
              </a:ext>
            </a:extLst>
          </p:cNvPr>
          <p:cNvSpPr txBox="1"/>
          <p:nvPr/>
        </p:nvSpPr>
        <p:spPr>
          <a:xfrm>
            <a:off x="3812760" y="46217"/>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Tree>
    <p:extLst>
      <p:ext uri="{BB962C8B-B14F-4D97-AF65-F5344CB8AC3E}">
        <p14:creationId xmlns:p14="http://schemas.microsoft.com/office/powerpoint/2010/main" val="270900191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Box 52">
            <a:extLst>
              <a:ext uri="{FF2B5EF4-FFF2-40B4-BE49-F238E27FC236}">
                <a16:creationId xmlns:a16="http://schemas.microsoft.com/office/drawing/2014/main" id="{26C2EB59-4B25-8D45-9C4D-023FBFA817D9}"/>
              </a:ext>
            </a:extLst>
          </p:cNvPr>
          <p:cNvSpPr txBox="1"/>
          <p:nvPr/>
        </p:nvSpPr>
        <p:spPr>
          <a:xfrm>
            <a:off x="7192850" y="921081"/>
            <a:ext cx="526251" cy="409301"/>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N</a:t>
            </a:r>
          </a:p>
        </p:txBody>
      </p:sp>
      <p:sp>
        <p:nvSpPr>
          <p:cNvPr id="50" name="Rectangle 49">
            <a:extLst>
              <a:ext uri="{FF2B5EF4-FFF2-40B4-BE49-F238E27FC236}">
                <a16:creationId xmlns:a16="http://schemas.microsoft.com/office/drawing/2014/main" id="{2ECCB7DE-6681-FC45-A0FE-9ADEED99D8C3}"/>
              </a:ext>
            </a:extLst>
          </p:cNvPr>
          <p:cNvSpPr/>
          <p:nvPr/>
        </p:nvSpPr>
        <p:spPr>
          <a:xfrm>
            <a:off x="6626201" y="829866"/>
            <a:ext cx="1486194" cy="92567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5CA106A0-BDE2-F849-841F-28E400FE20C1}"/>
              </a:ext>
            </a:extLst>
          </p:cNvPr>
          <p:cNvSpPr/>
          <p:nvPr/>
        </p:nvSpPr>
        <p:spPr>
          <a:xfrm>
            <a:off x="6790933" y="895660"/>
            <a:ext cx="1157213" cy="810708"/>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27C165E0-8ACA-724A-8348-EAFCA271DD77}"/>
              </a:ext>
            </a:extLst>
          </p:cNvPr>
          <p:cNvSpPr txBox="1"/>
          <p:nvPr/>
        </p:nvSpPr>
        <p:spPr>
          <a:xfrm>
            <a:off x="589755" y="5444029"/>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X</a:t>
            </a:r>
          </a:p>
        </p:txBody>
      </p:sp>
      <p:sp>
        <p:nvSpPr>
          <p:cNvPr id="62" name="TextBox 61">
            <a:extLst>
              <a:ext uri="{FF2B5EF4-FFF2-40B4-BE49-F238E27FC236}">
                <a16:creationId xmlns:a16="http://schemas.microsoft.com/office/drawing/2014/main" id="{25956463-FEF2-F249-8A72-0E8345BD75AA}"/>
              </a:ext>
            </a:extLst>
          </p:cNvPr>
          <p:cNvSpPr txBox="1"/>
          <p:nvPr/>
        </p:nvSpPr>
        <p:spPr>
          <a:xfrm>
            <a:off x="589755" y="917193"/>
            <a:ext cx="945242" cy="646331"/>
          </a:xfrm>
          <a:prstGeom prst="rect">
            <a:avLst/>
          </a:prstGeom>
          <a:noFill/>
        </p:spPr>
        <p:txBody>
          <a:bodyPr wrap="square" rtlCol="0">
            <a:spAutoFit/>
          </a:bodyPr>
          <a:lstStyle/>
          <a:p>
            <a:pPr algn="ctr"/>
            <a:r>
              <a:rPr lang="en-US" sz="3600" b="1" dirty="0">
                <a:solidFill>
                  <a:schemeClr val="accent1">
                    <a:lumMod val="75000"/>
                  </a:schemeClr>
                </a:solidFill>
                <a:latin typeface="Avenir Next" panose="020B0503020202020204" pitchFamily="34" charset="0"/>
              </a:rPr>
              <a:t>Y</a:t>
            </a: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EB4FB92D-337B-6449-AD9F-A5F8E5E6E101}"/>
                  </a:ext>
                </a:extLst>
              </p:cNvPr>
              <p:cNvSpPr/>
              <p:nvPr/>
            </p:nvSpPr>
            <p:spPr>
              <a:xfrm>
                <a:off x="447464" y="3211389"/>
                <a:ext cx="1229824"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i="1">
                          <a:latin typeface="Cambria Math" panose="02040503050406030204" pitchFamily="18" charset="0"/>
                        </a:rPr>
                        <m:t>𝑓</m:t>
                      </m:r>
                      <m:d>
                        <m:dPr>
                          <m:ctrlPr>
                            <a:rPr lang="en-US" sz="3200" b="1" i="1">
                              <a:latin typeface="Cambria Math" panose="02040503050406030204" pitchFamily="18" charset="0"/>
                            </a:rPr>
                          </m:ctrlPr>
                        </m:dPr>
                        <m:e>
                          <m:r>
                            <a:rPr lang="en-US" sz="3200" b="1" i="1">
                              <a:solidFill>
                                <a:schemeClr val="accent1">
                                  <a:lumMod val="75000"/>
                                </a:schemeClr>
                              </a:solidFill>
                              <a:latin typeface="Cambria Math" panose="02040503050406030204" pitchFamily="18" charset="0"/>
                            </a:rPr>
                            <m:t>𝑿</m:t>
                          </m:r>
                        </m:e>
                      </m:d>
                      <m:r>
                        <a:rPr lang="en-US" sz="3200" i="1">
                          <a:latin typeface="Cambria Math" panose="02040503050406030204" pitchFamily="18" charset="0"/>
                        </a:rPr>
                        <m:t> </m:t>
                      </m:r>
                    </m:oMath>
                  </m:oMathPara>
                </a14:m>
                <a:endParaRPr lang="en-US" sz="3200" dirty="0"/>
              </a:p>
            </p:txBody>
          </p:sp>
        </mc:Choice>
        <mc:Fallback xmlns="">
          <p:sp>
            <p:nvSpPr>
              <p:cNvPr id="10" name="Rectangle 9">
                <a:extLst>
                  <a:ext uri="{FF2B5EF4-FFF2-40B4-BE49-F238E27FC236}">
                    <a16:creationId xmlns:a16="http://schemas.microsoft.com/office/drawing/2014/main" id="{EB4FB92D-337B-6449-AD9F-A5F8E5E6E101}"/>
                  </a:ext>
                </a:extLst>
              </p:cNvPr>
              <p:cNvSpPr>
                <a:spLocks noRot="1" noChangeAspect="1" noMove="1" noResize="1" noEditPoints="1" noAdjustHandles="1" noChangeArrowheads="1" noChangeShapeType="1" noTextEdit="1"/>
              </p:cNvSpPr>
              <p:nvPr/>
            </p:nvSpPr>
            <p:spPr>
              <a:xfrm>
                <a:off x="447464" y="3211389"/>
                <a:ext cx="1229824" cy="584775"/>
              </a:xfrm>
              <a:prstGeom prst="rect">
                <a:avLst/>
              </a:prstGeom>
              <a:blipFill>
                <a:blip r:embed="rId2"/>
                <a:stretch>
                  <a:fillRect l="-3061" r="-4082" b="-21277"/>
                </a:stretch>
              </a:blipFill>
            </p:spPr>
            <p:txBody>
              <a:bodyPr/>
              <a:lstStyle/>
              <a:p>
                <a:r>
                  <a:rPr lang="en-US">
                    <a:noFill/>
                  </a:rPr>
                  <a:t> </a:t>
                </a:r>
              </a:p>
            </p:txBody>
          </p:sp>
        </mc:Fallback>
      </mc:AlternateContent>
      <p:sp>
        <p:nvSpPr>
          <p:cNvPr id="65" name="TextBox 64">
            <a:extLst>
              <a:ext uri="{FF2B5EF4-FFF2-40B4-BE49-F238E27FC236}">
                <a16:creationId xmlns:a16="http://schemas.microsoft.com/office/drawing/2014/main" id="{A18DBD3B-38A2-1F4E-A773-8CF63D72413E}"/>
              </a:ext>
            </a:extLst>
          </p:cNvPr>
          <p:cNvSpPr txBox="1"/>
          <p:nvPr/>
        </p:nvSpPr>
        <p:spPr>
          <a:xfrm>
            <a:off x="71653" y="6202053"/>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High-level</a:t>
            </a:r>
          </a:p>
        </p:txBody>
      </p:sp>
      <p:sp>
        <p:nvSpPr>
          <p:cNvPr id="13" name="Down Arrow 12">
            <a:extLst>
              <a:ext uri="{FF2B5EF4-FFF2-40B4-BE49-F238E27FC236}">
                <a16:creationId xmlns:a16="http://schemas.microsoft.com/office/drawing/2014/main" id="{4824E457-3654-A441-9276-7E10E047B08A}"/>
              </a:ext>
            </a:extLst>
          </p:cNvPr>
          <p:cNvSpPr/>
          <p:nvPr/>
        </p:nvSpPr>
        <p:spPr>
          <a:xfrm rot="10800000">
            <a:off x="861319" y="404179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Down Arrow 68">
            <a:extLst>
              <a:ext uri="{FF2B5EF4-FFF2-40B4-BE49-F238E27FC236}">
                <a16:creationId xmlns:a16="http://schemas.microsoft.com/office/drawing/2014/main" id="{7A4222E2-16AE-5642-9120-73D8A9548100}"/>
              </a:ext>
            </a:extLst>
          </p:cNvPr>
          <p:cNvSpPr/>
          <p:nvPr/>
        </p:nvSpPr>
        <p:spPr>
          <a:xfrm rot="10800000">
            <a:off x="861319" y="1809153"/>
            <a:ext cx="402114" cy="115660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BA581E7E-AB32-FA44-8E70-A26E1FC29C8D}"/>
              </a:ext>
            </a:extLst>
          </p:cNvPr>
          <p:cNvSpPr/>
          <p:nvPr/>
        </p:nvSpPr>
        <p:spPr>
          <a:xfrm>
            <a:off x="5454537" y="5305178"/>
            <a:ext cx="4144116" cy="906888"/>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41A72F06-8A68-4146-901B-3CCAC6D5FFE4}"/>
              </a:ext>
            </a:extLst>
          </p:cNvPr>
          <p:cNvSpPr txBox="1"/>
          <p:nvPr/>
        </p:nvSpPr>
        <p:spPr>
          <a:xfrm>
            <a:off x="5957651" y="5370413"/>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22</a:t>
            </a:r>
          </a:p>
        </p:txBody>
      </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22AF7387-8DB7-BD42-BDB0-0C017D79E98B}"/>
                  </a:ext>
                </a:extLst>
              </p:cNvPr>
              <p:cNvSpPr txBox="1"/>
              <p:nvPr/>
            </p:nvSpPr>
            <p:spPr>
              <a:xfrm>
                <a:off x="5658174" y="5721108"/>
                <a:ext cx="1069849"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1</m:t>
                          </m:r>
                        </m:sub>
                      </m:sSub>
                    </m:oMath>
                  </m:oMathPara>
                </a14:m>
                <a:endParaRPr lang="en-US" sz="2000" b="1" dirty="0">
                  <a:latin typeface="Avenir Next" panose="020B0503020202020204" pitchFamily="34" charset="0"/>
                </a:endParaRPr>
              </a:p>
            </p:txBody>
          </p:sp>
        </mc:Choice>
        <mc:Fallback xmlns="">
          <p:sp>
            <p:nvSpPr>
              <p:cNvPr id="72" name="TextBox 71">
                <a:extLst>
                  <a:ext uri="{FF2B5EF4-FFF2-40B4-BE49-F238E27FC236}">
                    <a16:creationId xmlns:a16="http://schemas.microsoft.com/office/drawing/2014/main" id="{22AF7387-8DB7-BD42-BDB0-0C017D79E98B}"/>
                  </a:ext>
                </a:extLst>
              </p:cNvPr>
              <p:cNvSpPr txBox="1">
                <a:spLocks noRot="1" noChangeAspect="1" noMove="1" noResize="1" noEditPoints="1" noAdjustHandles="1" noChangeArrowheads="1" noChangeShapeType="1" noTextEdit="1"/>
              </p:cNvSpPr>
              <p:nvPr/>
            </p:nvSpPr>
            <p:spPr>
              <a:xfrm>
                <a:off x="5658174" y="5721108"/>
                <a:ext cx="1069849" cy="40011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4" name="TextBox 73">
                <a:extLst>
                  <a:ext uri="{FF2B5EF4-FFF2-40B4-BE49-F238E27FC236}">
                    <a16:creationId xmlns:a16="http://schemas.microsoft.com/office/drawing/2014/main" id="{0869745D-9F73-A341-8531-BDD173440460}"/>
                  </a:ext>
                </a:extLst>
              </p:cNvPr>
              <p:cNvSpPr txBox="1"/>
              <p:nvPr/>
            </p:nvSpPr>
            <p:spPr>
              <a:xfrm>
                <a:off x="6917335" y="5721108"/>
                <a:ext cx="1195060"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2</m:t>
                          </m:r>
                        </m:sub>
                      </m:sSub>
                    </m:oMath>
                  </m:oMathPara>
                </a14:m>
                <a:endParaRPr lang="en-US" sz="2000" b="1" dirty="0">
                  <a:latin typeface="Avenir Next" panose="020B0503020202020204" pitchFamily="34" charset="0"/>
                </a:endParaRPr>
              </a:p>
            </p:txBody>
          </p:sp>
        </mc:Choice>
        <mc:Fallback xmlns="">
          <p:sp>
            <p:nvSpPr>
              <p:cNvPr id="74" name="TextBox 73">
                <a:extLst>
                  <a:ext uri="{FF2B5EF4-FFF2-40B4-BE49-F238E27FC236}">
                    <a16:creationId xmlns:a16="http://schemas.microsoft.com/office/drawing/2014/main" id="{0869745D-9F73-A341-8531-BDD173440460}"/>
                  </a:ext>
                </a:extLst>
              </p:cNvPr>
              <p:cNvSpPr txBox="1">
                <a:spLocks noRot="1" noChangeAspect="1" noMove="1" noResize="1" noEditPoints="1" noAdjustHandles="1" noChangeArrowheads="1" noChangeShapeType="1" noTextEdit="1"/>
              </p:cNvSpPr>
              <p:nvPr/>
            </p:nvSpPr>
            <p:spPr>
              <a:xfrm>
                <a:off x="6917335" y="5721108"/>
                <a:ext cx="1195060" cy="40011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4AB8085A-FD83-7B49-A629-70AA063A366B}"/>
                  </a:ext>
                </a:extLst>
              </p:cNvPr>
              <p:cNvSpPr txBox="1"/>
              <p:nvPr/>
            </p:nvSpPr>
            <p:spPr>
              <a:xfrm>
                <a:off x="8301707" y="5721108"/>
                <a:ext cx="1296946"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accent1">
                                  <a:lumMod val="75000"/>
                                </a:schemeClr>
                              </a:solidFill>
                              <a:latin typeface="Cambria Math" panose="02040503050406030204" pitchFamily="18" charset="0"/>
                            </a:rPr>
                          </m:ctrlPr>
                        </m:sSubPr>
                        <m:e>
                          <m:r>
                            <a:rPr lang="en-US" sz="2000" b="0" i="1" smtClean="0">
                              <a:solidFill>
                                <a:schemeClr val="accent1">
                                  <a:lumMod val="75000"/>
                                </a:schemeClr>
                              </a:solidFill>
                              <a:latin typeface="Cambria Math" panose="02040503050406030204" pitchFamily="18" charset="0"/>
                            </a:rPr>
                            <m:t>𝑥</m:t>
                          </m:r>
                        </m:e>
                        <m:sub>
                          <m:r>
                            <a:rPr lang="en-US" sz="2000" b="0" i="1" smtClean="0">
                              <a:solidFill>
                                <a:schemeClr val="accent1">
                                  <a:lumMod val="75000"/>
                                </a:schemeClr>
                              </a:solidFill>
                              <a:latin typeface="Cambria Math" panose="02040503050406030204" pitchFamily="18" charset="0"/>
                            </a:rPr>
                            <m:t>3</m:t>
                          </m:r>
                        </m:sub>
                      </m:sSub>
                    </m:oMath>
                  </m:oMathPara>
                </a14:m>
                <a:endParaRPr lang="en-US" sz="2000" b="1" dirty="0">
                  <a:latin typeface="Avenir Next" panose="020B0503020202020204" pitchFamily="34" charset="0"/>
                </a:endParaRPr>
              </a:p>
            </p:txBody>
          </p:sp>
        </mc:Choice>
        <mc:Fallback xmlns="">
          <p:sp>
            <p:nvSpPr>
              <p:cNvPr id="75" name="TextBox 74">
                <a:extLst>
                  <a:ext uri="{FF2B5EF4-FFF2-40B4-BE49-F238E27FC236}">
                    <a16:creationId xmlns:a16="http://schemas.microsoft.com/office/drawing/2014/main" id="{4AB8085A-FD83-7B49-A629-70AA063A366B}"/>
                  </a:ext>
                </a:extLst>
              </p:cNvPr>
              <p:cNvSpPr txBox="1">
                <a:spLocks noRot="1" noChangeAspect="1" noMove="1" noResize="1" noEditPoints="1" noAdjustHandles="1" noChangeArrowheads="1" noChangeShapeType="1" noTextEdit="1"/>
              </p:cNvSpPr>
              <p:nvPr/>
            </p:nvSpPr>
            <p:spPr>
              <a:xfrm>
                <a:off x="8301707" y="5721108"/>
                <a:ext cx="1296946" cy="400110"/>
              </a:xfrm>
              <a:prstGeom prst="rect">
                <a:avLst/>
              </a:prstGeom>
              <a:blipFill>
                <a:blip r:embed="rId5"/>
                <a:stretch>
                  <a:fillRect/>
                </a:stretch>
              </a:blipFill>
            </p:spPr>
            <p:txBody>
              <a:bodyPr/>
              <a:lstStyle/>
              <a:p>
                <a:r>
                  <a:rPr lang="en-US">
                    <a:noFill/>
                  </a:rPr>
                  <a:t> </a:t>
                </a:r>
              </a:p>
            </p:txBody>
          </p:sp>
        </mc:Fallback>
      </mc:AlternateContent>
      <p:sp>
        <p:nvSpPr>
          <p:cNvPr id="76" name="TextBox 75">
            <a:extLst>
              <a:ext uri="{FF2B5EF4-FFF2-40B4-BE49-F238E27FC236}">
                <a16:creationId xmlns:a16="http://schemas.microsoft.com/office/drawing/2014/main" id="{2105693B-B913-564B-B6C1-0E7536056967}"/>
              </a:ext>
            </a:extLst>
          </p:cNvPr>
          <p:cNvSpPr txBox="1"/>
          <p:nvPr/>
        </p:nvSpPr>
        <p:spPr>
          <a:xfrm>
            <a:off x="7279596" y="5370412"/>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N</a:t>
            </a:r>
          </a:p>
        </p:txBody>
      </p:sp>
      <p:sp>
        <p:nvSpPr>
          <p:cNvPr id="77" name="TextBox 76">
            <a:extLst>
              <a:ext uri="{FF2B5EF4-FFF2-40B4-BE49-F238E27FC236}">
                <a16:creationId xmlns:a16="http://schemas.microsoft.com/office/drawing/2014/main" id="{3372116B-65AB-F442-969F-007AFD4ED7EF}"/>
              </a:ext>
            </a:extLst>
          </p:cNvPr>
          <p:cNvSpPr txBox="1"/>
          <p:nvPr/>
        </p:nvSpPr>
        <p:spPr>
          <a:xfrm>
            <a:off x="8734103" y="5370411"/>
            <a:ext cx="706364" cy="400110"/>
          </a:xfrm>
          <a:prstGeom prst="rect">
            <a:avLst/>
          </a:prstGeom>
          <a:noFill/>
        </p:spPr>
        <p:txBody>
          <a:bodyPr wrap="square" rtlCol="0">
            <a:spAutoFit/>
          </a:bodyPr>
          <a:lstStyle/>
          <a:p>
            <a:pPr>
              <a:spcBef>
                <a:spcPts val="700"/>
              </a:spcBef>
            </a:pPr>
            <a:r>
              <a:rPr lang="en-US" sz="2000" dirty="0">
                <a:latin typeface="Avenir Next" panose="020B0503020202020204" pitchFamily="34" charset="0"/>
              </a:rPr>
              <a:t>Y</a:t>
            </a:r>
          </a:p>
        </p:txBody>
      </p:sp>
      <p:sp>
        <p:nvSpPr>
          <p:cNvPr id="78" name="TextBox 77">
            <a:extLst>
              <a:ext uri="{FF2B5EF4-FFF2-40B4-BE49-F238E27FC236}">
                <a16:creationId xmlns:a16="http://schemas.microsoft.com/office/drawing/2014/main" id="{ABD4DD25-95C9-BA42-89E1-D95EB2A56660}"/>
              </a:ext>
            </a:extLst>
          </p:cNvPr>
          <p:cNvSpPr txBox="1"/>
          <p:nvPr/>
        </p:nvSpPr>
        <p:spPr>
          <a:xfrm>
            <a:off x="6417024" y="6353516"/>
            <a:ext cx="1981446" cy="400110"/>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Mathematically</a:t>
            </a:r>
          </a:p>
        </p:txBody>
      </p:sp>
      <p:sp>
        <p:nvSpPr>
          <p:cNvPr id="88" name="Down Arrow 87">
            <a:extLst>
              <a:ext uri="{FF2B5EF4-FFF2-40B4-BE49-F238E27FC236}">
                <a16:creationId xmlns:a16="http://schemas.microsoft.com/office/drawing/2014/main" id="{EDF7B4F6-9EE4-7846-A32A-A58618E43DF6}"/>
              </a:ext>
            </a:extLst>
          </p:cNvPr>
          <p:cNvSpPr/>
          <p:nvPr/>
        </p:nvSpPr>
        <p:spPr>
          <a:xfrm rot="10800000">
            <a:off x="7254918" y="4649556"/>
            <a:ext cx="402114" cy="61366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Down Arrow 40">
            <a:extLst>
              <a:ext uri="{FF2B5EF4-FFF2-40B4-BE49-F238E27FC236}">
                <a16:creationId xmlns:a16="http://schemas.microsoft.com/office/drawing/2014/main" id="{DA4705A6-3359-004A-93FB-C75E5C395E86}"/>
              </a:ext>
            </a:extLst>
          </p:cNvPr>
          <p:cNvSpPr/>
          <p:nvPr/>
        </p:nvSpPr>
        <p:spPr>
          <a:xfrm rot="10800000">
            <a:off x="7192850" y="1797494"/>
            <a:ext cx="402114" cy="70488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Connector 2">
            <a:extLst>
              <a:ext uri="{FF2B5EF4-FFF2-40B4-BE49-F238E27FC236}">
                <a16:creationId xmlns:a16="http://schemas.microsoft.com/office/drawing/2014/main" id="{6733BA5A-040F-5E4A-84C5-B809A8DDCDAE}"/>
              </a:ext>
            </a:extLst>
          </p:cNvPr>
          <p:cNvCxnSpPr>
            <a:cxnSpLocks/>
          </p:cNvCxnSpPr>
          <p:nvPr/>
        </p:nvCxnSpPr>
        <p:spPr>
          <a:xfrm>
            <a:off x="2629916" y="567507"/>
            <a:ext cx="0" cy="6186119"/>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3812760" y="46217"/>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mc:AlternateContent xmlns:mc="http://schemas.openxmlformats.org/markup-compatibility/2006" xmlns:a14="http://schemas.microsoft.com/office/drawing/2010/main">
        <mc:Choice Requires="a14">
          <p:sp>
            <p:nvSpPr>
              <p:cNvPr id="52" name="TextBox 51">
                <a:extLst>
                  <a:ext uri="{FF2B5EF4-FFF2-40B4-BE49-F238E27FC236}">
                    <a16:creationId xmlns:a16="http://schemas.microsoft.com/office/drawing/2014/main" id="{6D99C9C8-F856-9641-85FD-D4D5A4A6C6C4}"/>
                  </a:ext>
                </a:extLst>
              </p:cNvPr>
              <p:cNvSpPr txBox="1"/>
              <p:nvPr/>
            </p:nvSpPr>
            <p:spPr>
              <a:xfrm>
                <a:off x="6754372" y="1271777"/>
                <a:ext cx="1279069"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solidFill>
                            <a:schemeClr val="accent1">
                              <a:lumMod val="75000"/>
                            </a:schemeClr>
                          </a:solidFill>
                          <a:latin typeface="Cambria Math" panose="02040503050406030204" pitchFamily="18" charset="0"/>
                        </a:rPr>
                        <m:t>𝑦</m:t>
                      </m:r>
                    </m:oMath>
                  </m:oMathPara>
                </a14:m>
                <a:endParaRPr lang="en-US" b="1" dirty="0">
                  <a:latin typeface="Avenir Next" panose="020B0503020202020204" pitchFamily="34" charset="0"/>
                </a:endParaRPr>
              </a:p>
            </p:txBody>
          </p:sp>
        </mc:Choice>
        <mc:Fallback xmlns="">
          <p:sp>
            <p:nvSpPr>
              <p:cNvPr id="52" name="TextBox 51">
                <a:extLst>
                  <a:ext uri="{FF2B5EF4-FFF2-40B4-BE49-F238E27FC236}">
                    <a16:creationId xmlns:a16="http://schemas.microsoft.com/office/drawing/2014/main" id="{6D99C9C8-F856-9641-85FD-D4D5A4A6C6C4}"/>
                  </a:ext>
                </a:extLst>
              </p:cNvPr>
              <p:cNvSpPr txBox="1">
                <a:spLocks noRot="1" noChangeAspect="1" noMove="1" noResize="1" noEditPoints="1" noAdjustHandles="1" noChangeArrowheads="1" noChangeShapeType="1" noTextEdit="1"/>
              </p:cNvSpPr>
              <p:nvPr/>
            </p:nvSpPr>
            <p:spPr>
              <a:xfrm>
                <a:off x="6754372" y="1271777"/>
                <a:ext cx="1279069" cy="369332"/>
              </a:xfrm>
              <a:prstGeom prst="rect">
                <a:avLst/>
              </a:prstGeom>
              <a:blipFill>
                <a:blip r:embed="rId6"/>
                <a:stretch>
                  <a:fillRect b="-3333"/>
                </a:stretch>
              </a:blipFill>
            </p:spPr>
            <p:txBody>
              <a:bodyPr/>
              <a:lstStyle/>
              <a:p>
                <a:r>
                  <a:rPr lang="en-US">
                    <a:noFill/>
                  </a:rPr>
                  <a:t> </a:t>
                </a:r>
              </a:p>
            </p:txBody>
          </p:sp>
        </mc:Fallback>
      </mc:AlternateContent>
      <p:sp>
        <p:nvSpPr>
          <p:cNvPr id="33" name="Rectangle 32">
            <a:extLst>
              <a:ext uri="{FF2B5EF4-FFF2-40B4-BE49-F238E27FC236}">
                <a16:creationId xmlns:a16="http://schemas.microsoft.com/office/drawing/2014/main" id="{429EA6F4-281D-2B44-AB4C-298742CC3A96}"/>
              </a:ext>
            </a:extLst>
          </p:cNvPr>
          <p:cNvSpPr/>
          <p:nvPr/>
        </p:nvSpPr>
        <p:spPr>
          <a:xfrm>
            <a:off x="3756910" y="711200"/>
            <a:ext cx="7358586" cy="6085934"/>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F7D8E047-C669-BE4B-910A-450E763E4CF7}"/>
              </a:ext>
            </a:extLst>
          </p:cNvPr>
          <p:cNvSpPr/>
          <p:nvPr/>
        </p:nvSpPr>
        <p:spPr>
          <a:xfrm>
            <a:off x="4485427" y="2556963"/>
            <a:ext cx="5777923" cy="2001375"/>
          </a:xfrm>
          <a:prstGeom prst="rect">
            <a:avLst/>
          </a:prstGeom>
          <a:solidFill>
            <a:schemeClr val="bg2">
              <a:lumMod val="25000"/>
            </a:schemeClr>
          </a:solidFill>
          <a:ln w="1016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D7A2DA14-31BD-5A46-9262-4489C538D6EB}"/>
                  </a:ext>
                </a:extLst>
              </p:cNvPr>
              <p:cNvSpPr txBox="1"/>
              <p:nvPr/>
            </p:nvSpPr>
            <p:spPr>
              <a:xfrm>
                <a:off x="4370833" y="2685445"/>
                <a:ext cx="5915206" cy="72250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solidFill>
                            <a:schemeClr val="bg1"/>
                          </a:solidFill>
                          <a:latin typeface="Cambria Math" panose="02040503050406030204" pitchFamily="18" charset="0"/>
                        </a:rPr>
                        <m:t>𝑦</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rPr>
                            <m:t>1+</m:t>
                          </m:r>
                          <m:sSup>
                            <m:sSupPr>
                              <m:ctrlPr>
                                <a:rPr lang="en-US" sz="2400" b="0" i="1" smtClean="0">
                                  <a:solidFill>
                                    <a:schemeClr val="bg1"/>
                                  </a:solidFill>
                                  <a:latin typeface="Cambria Math" panose="02040503050406030204" pitchFamily="18" charset="0"/>
                                </a:rPr>
                              </m:ctrlPr>
                            </m:sSupPr>
                            <m:e>
                              <m:r>
                                <a:rPr lang="en-US" sz="2400" b="0" i="1" smtClean="0">
                                  <a:solidFill>
                                    <a:schemeClr val="bg1"/>
                                  </a:solidFill>
                                  <a:latin typeface="Cambria Math" panose="02040503050406030204" pitchFamily="18" charset="0"/>
                                </a:rPr>
                                <m:t>𝑒</m:t>
                              </m:r>
                            </m:e>
                            <m:sup>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0</m:t>
                                  </m:r>
                                </m:sub>
                              </m:sSub>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1</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h</m:t>
                                  </m:r>
                                </m:e>
                                <m:sub>
                                  <m:r>
                                    <a:rPr lang="en-US" sz="2400" b="0" i="1" smtClean="0">
                                      <a:solidFill>
                                        <a:schemeClr val="bg1"/>
                                      </a:solidFill>
                                      <a:latin typeface="Cambria Math" panose="02040503050406030204" pitchFamily="18" charset="0"/>
                                    </a:rPr>
                                    <m:t>1</m:t>
                                  </m:r>
                                </m:sub>
                              </m:sSub>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2</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h</m:t>
                                  </m:r>
                                </m:e>
                                <m:sub>
                                  <m:r>
                                    <a:rPr lang="en-US" sz="2400" b="0" i="1" smtClean="0">
                                      <a:solidFill>
                                        <a:schemeClr val="bg1"/>
                                      </a:solidFill>
                                      <a:latin typeface="Cambria Math" panose="02040503050406030204" pitchFamily="18" charset="0"/>
                                    </a:rPr>
                                    <m:t>2</m:t>
                                  </m:r>
                                </m:sub>
                              </m:sSub>
                              <m:r>
                                <a:rPr lang="en-US" sz="2400" b="0" i="1" smtClean="0">
                                  <a:solidFill>
                                    <a:schemeClr val="bg1"/>
                                  </a:solidFill>
                                  <a:latin typeface="Cambria Math" panose="02040503050406030204" pitchFamily="18" charset="0"/>
                                </a:rPr>
                                <m:t>)</m:t>
                              </m:r>
                            </m:sup>
                          </m:sSup>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𝜎</m:t>
                      </m:r>
                      <m:r>
                        <a:rPr lang="en-US" sz="2400" b="0" i="1" smtClean="0">
                          <a:solidFill>
                            <a:schemeClr val="bg1"/>
                          </a:solidFill>
                          <a:latin typeface="Cambria Math" panose="02040503050406030204" pitchFamily="18" charset="0"/>
                        </a:rPr>
                        <m:t>(</m:t>
                      </m:r>
                      <m:sSup>
                        <m:sSupPr>
                          <m:ctrlPr>
                            <a:rPr lang="en-US" sz="2400" b="0" i="1" smtClean="0">
                              <a:solidFill>
                                <a:schemeClr val="bg1"/>
                              </a:solidFill>
                              <a:latin typeface="Cambria Math" panose="02040503050406030204" pitchFamily="18" charset="0"/>
                            </a:rPr>
                          </m:ctrlPr>
                        </m:sSupPr>
                        <m:e>
                          <m:r>
                            <a:rPr lang="en-US" sz="2400" b="0" i="1" smtClean="0">
                              <a:solidFill>
                                <a:schemeClr val="bg1"/>
                              </a:solidFill>
                              <a:latin typeface="Cambria Math" panose="02040503050406030204" pitchFamily="18" charset="0"/>
                            </a:rPr>
                            <m:t>𝛽</m:t>
                          </m:r>
                        </m:e>
                        <m:sup>
                          <m:r>
                            <a:rPr lang="en-US" sz="2400" b="0" i="1" smtClean="0">
                              <a:solidFill>
                                <a:schemeClr val="bg1"/>
                              </a:solidFill>
                              <a:latin typeface="Cambria Math" panose="02040503050406030204" pitchFamily="18" charset="0"/>
                            </a:rPr>
                            <m:t>2</m:t>
                          </m:r>
                        </m:sup>
                      </m:sSup>
                      <m:r>
                        <a:rPr lang="en-US" sz="2400" b="0" i="1" smtClean="0">
                          <a:solidFill>
                            <a:schemeClr val="bg1"/>
                          </a:solidFill>
                          <a:latin typeface="Cambria Math" panose="02040503050406030204" pitchFamily="18" charset="0"/>
                        </a:rPr>
                        <m:t>𝐻</m:t>
                      </m:r>
                      <m:r>
                        <a:rPr lang="en-US" sz="2400" b="0" i="1" smtClean="0">
                          <a:solidFill>
                            <a:schemeClr val="bg1"/>
                          </a:solidFill>
                          <a:latin typeface="Cambria Math" panose="02040503050406030204" pitchFamily="18" charset="0"/>
                        </a:rPr>
                        <m:t>)</m:t>
                      </m:r>
                    </m:oMath>
                  </m:oMathPara>
                </a14:m>
                <a:endParaRPr lang="en-US" sz="2400" dirty="0">
                  <a:solidFill>
                    <a:schemeClr val="bg1"/>
                  </a:solidFill>
                </a:endParaRPr>
              </a:p>
            </p:txBody>
          </p:sp>
        </mc:Choice>
        <mc:Fallback xmlns="">
          <p:sp>
            <p:nvSpPr>
              <p:cNvPr id="82" name="TextBox 81">
                <a:extLst>
                  <a:ext uri="{FF2B5EF4-FFF2-40B4-BE49-F238E27FC236}">
                    <a16:creationId xmlns:a16="http://schemas.microsoft.com/office/drawing/2014/main" id="{D7A2DA14-31BD-5A46-9262-4489C538D6EB}"/>
                  </a:ext>
                </a:extLst>
              </p:cNvPr>
              <p:cNvSpPr txBox="1">
                <a:spLocks noRot="1" noChangeAspect="1" noMove="1" noResize="1" noEditPoints="1" noAdjustHandles="1" noChangeArrowheads="1" noChangeShapeType="1" noTextEdit="1"/>
              </p:cNvSpPr>
              <p:nvPr/>
            </p:nvSpPr>
            <p:spPr>
              <a:xfrm>
                <a:off x="4370833" y="2685445"/>
                <a:ext cx="5915206" cy="722505"/>
              </a:xfrm>
              <a:prstGeom prst="rect">
                <a:avLst/>
              </a:prstGeom>
              <a:blipFill>
                <a:blip r:embed="rId7"/>
                <a:stretch>
                  <a:fillRect b="-1034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E4B3F184-31AF-C044-90A6-C9FAB538969D}"/>
                  </a:ext>
                </a:extLst>
              </p:cNvPr>
              <p:cNvSpPr txBox="1"/>
              <p:nvPr/>
            </p:nvSpPr>
            <p:spPr>
              <a:xfrm>
                <a:off x="4745591" y="3692545"/>
                <a:ext cx="5526711" cy="70621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h</m:t>
                          </m:r>
                        </m:e>
                        <m:sub>
                          <m:r>
                            <a:rPr lang="en-US" sz="2400" b="0" i="1" smtClean="0">
                              <a:solidFill>
                                <a:schemeClr val="bg1"/>
                              </a:solidFill>
                              <a:latin typeface="Cambria Math" panose="02040503050406030204" pitchFamily="18" charset="0"/>
                            </a:rPr>
                            <m:t>𝑖</m:t>
                          </m:r>
                        </m:sub>
                      </m:sSub>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rPr>
                            <m:t>1+</m:t>
                          </m:r>
                          <m:sSup>
                            <m:sSupPr>
                              <m:ctrlPr>
                                <a:rPr lang="en-US" sz="2400" b="0" i="1" smtClean="0">
                                  <a:solidFill>
                                    <a:schemeClr val="bg1"/>
                                  </a:solidFill>
                                  <a:latin typeface="Cambria Math" panose="02040503050406030204" pitchFamily="18" charset="0"/>
                                </a:rPr>
                              </m:ctrlPr>
                            </m:sSupPr>
                            <m:e>
                              <m:r>
                                <a:rPr lang="en-US" sz="2400" b="0" i="1" smtClean="0">
                                  <a:solidFill>
                                    <a:schemeClr val="bg1"/>
                                  </a:solidFill>
                                  <a:latin typeface="Cambria Math" panose="02040503050406030204" pitchFamily="18" charset="0"/>
                                </a:rPr>
                                <m:t>𝑒</m:t>
                              </m:r>
                            </m:e>
                            <m:sup>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0</m:t>
                                  </m:r>
                                </m:sub>
                              </m:sSub>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1</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𝑥</m:t>
                                  </m:r>
                                </m:e>
                                <m:sub>
                                  <m:r>
                                    <a:rPr lang="en-US" sz="2400" b="0" i="1" smtClean="0">
                                      <a:solidFill>
                                        <a:schemeClr val="bg1"/>
                                      </a:solidFill>
                                      <a:latin typeface="Cambria Math" panose="02040503050406030204" pitchFamily="18" charset="0"/>
                                    </a:rPr>
                                    <m:t>1</m:t>
                                  </m:r>
                                </m:sub>
                              </m:sSub>
                              <m:r>
                                <a:rPr lang="en-US" sz="2400" b="0" i="1" smtClean="0">
                                  <a:solidFill>
                                    <a:schemeClr val="bg1"/>
                                  </a:solidFill>
                                  <a:latin typeface="Cambria Math" panose="02040503050406030204" pitchFamily="18" charset="0"/>
                                </a:rPr>
                                <m:t>+</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2</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𝑥</m:t>
                                  </m:r>
                                </m:e>
                                <m:sub>
                                  <m:r>
                                    <a:rPr lang="en-US" sz="2400" b="0" i="1" smtClean="0">
                                      <a:solidFill>
                                        <a:schemeClr val="bg1"/>
                                      </a:solidFill>
                                      <a:latin typeface="Cambria Math" panose="02040503050406030204" pitchFamily="18" charset="0"/>
                                    </a:rPr>
                                    <m:t>2</m:t>
                                  </m:r>
                                </m:sub>
                              </m:sSub>
                              <m:r>
                                <m:rPr>
                                  <m:nor/>
                                </m:rPr>
                                <a:rPr lang="en-US" sz="2400" dirty="0">
                                  <a:solidFill>
                                    <a:schemeClr val="bg1"/>
                                  </a:solidFill>
                                </a:rPr>
                                <m:t>+</m:t>
                              </m:r>
                              <m:r>
                                <m:rPr>
                                  <m:nor/>
                                </m:rPr>
                                <a:rPr lang="en-US" sz="2400" b="0" dirty="0">
                                  <a:solidFill>
                                    <a:schemeClr val="bg1"/>
                                  </a:solidFill>
                                </a:rPr>
                                <m:t> </m:t>
                              </m:r>
                              <m:sSub>
                                <m:sSubPr>
                                  <m:ctrlPr>
                                    <a:rPr lang="en-US" sz="2400" b="0" i="1" smtClean="0">
                                      <a:solidFill>
                                        <a:schemeClr val="accent4">
                                          <a:lumMod val="20000"/>
                                          <a:lumOff val="80000"/>
                                        </a:schemeClr>
                                      </a:solidFill>
                                      <a:latin typeface="Cambria Math" panose="02040503050406030204" pitchFamily="18" charset="0"/>
                                    </a:rPr>
                                  </m:ctrlPr>
                                </m:sSubPr>
                                <m:e>
                                  <m:r>
                                    <a:rPr lang="en-US" sz="2400" b="0" i="1" smtClean="0">
                                      <a:solidFill>
                                        <a:schemeClr val="accent4">
                                          <a:lumMod val="20000"/>
                                          <a:lumOff val="80000"/>
                                        </a:schemeClr>
                                      </a:solidFill>
                                      <a:latin typeface="Cambria Math" panose="02040503050406030204" pitchFamily="18" charset="0"/>
                                    </a:rPr>
                                    <m:t>𝑏</m:t>
                                  </m:r>
                                </m:e>
                                <m:sub>
                                  <m:r>
                                    <a:rPr lang="en-US" sz="2400" b="0" i="1" smtClean="0">
                                      <a:solidFill>
                                        <a:schemeClr val="accent4">
                                          <a:lumMod val="20000"/>
                                          <a:lumOff val="80000"/>
                                        </a:schemeClr>
                                      </a:solidFill>
                                      <a:latin typeface="Cambria Math" panose="02040503050406030204" pitchFamily="18" charset="0"/>
                                    </a:rPr>
                                    <m:t>3</m:t>
                                  </m:r>
                                </m:sub>
                              </m:sSub>
                              <m:sSub>
                                <m:sSubPr>
                                  <m:ctrlPr>
                                    <a:rPr lang="en-US" sz="2400" b="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𝑥</m:t>
                                  </m:r>
                                </m:e>
                                <m:sub>
                                  <m:r>
                                    <a:rPr lang="en-US" sz="2400" b="0" i="1" smtClean="0">
                                      <a:solidFill>
                                        <a:schemeClr val="bg1"/>
                                      </a:solidFill>
                                      <a:latin typeface="Cambria Math" panose="02040503050406030204" pitchFamily="18" charset="0"/>
                                    </a:rPr>
                                    <m:t>3</m:t>
                                  </m:r>
                                </m:sub>
                              </m:sSub>
                              <m:r>
                                <a:rPr lang="en-US" sz="2400" b="0" i="1" smtClean="0">
                                  <a:solidFill>
                                    <a:schemeClr val="bg1"/>
                                  </a:solidFill>
                                  <a:latin typeface="Cambria Math" panose="02040503050406030204" pitchFamily="18" charset="0"/>
                                </a:rPr>
                                <m:t>)</m:t>
                              </m:r>
                            </m:sup>
                          </m:sSup>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𝜎</m:t>
                      </m:r>
                      <m:r>
                        <a:rPr lang="en-US" sz="2400" b="0" i="1" smtClean="0">
                          <a:solidFill>
                            <a:schemeClr val="bg1"/>
                          </a:solidFill>
                          <a:latin typeface="Cambria Math" panose="02040503050406030204" pitchFamily="18" charset="0"/>
                        </a:rPr>
                        <m:t>(</m:t>
                      </m:r>
                      <m:sSup>
                        <m:sSupPr>
                          <m:ctrlPr>
                            <a:rPr lang="en-US" sz="2400" b="0" i="1" smtClean="0">
                              <a:solidFill>
                                <a:schemeClr val="bg1"/>
                              </a:solidFill>
                              <a:latin typeface="Cambria Math" panose="02040503050406030204" pitchFamily="18" charset="0"/>
                            </a:rPr>
                          </m:ctrlPr>
                        </m:sSupPr>
                        <m:e>
                          <m:r>
                            <a:rPr lang="en-US" sz="2400" b="0" i="1" smtClean="0">
                              <a:solidFill>
                                <a:schemeClr val="bg1"/>
                              </a:solidFill>
                              <a:latin typeface="Cambria Math" panose="02040503050406030204" pitchFamily="18" charset="0"/>
                            </a:rPr>
                            <m:t>𝛽</m:t>
                          </m:r>
                        </m:e>
                        <m:sup>
                          <m:r>
                            <a:rPr lang="en-US" sz="2400" b="0" i="1" smtClean="0">
                              <a:solidFill>
                                <a:schemeClr val="bg1"/>
                              </a:solidFill>
                              <a:latin typeface="Cambria Math" panose="02040503050406030204" pitchFamily="18" charset="0"/>
                            </a:rPr>
                            <m:t>1</m:t>
                          </m:r>
                        </m:sup>
                      </m:sSup>
                      <m:r>
                        <a:rPr lang="en-US" sz="2400" b="0" i="1" smtClean="0">
                          <a:solidFill>
                            <a:schemeClr val="bg1"/>
                          </a:solidFill>
                          <a:latin typeface="Cambria Math" panose="02040503050406030204" pitchFamily="18" charset="0"/>
                        </a:rPr>
                        <m:t>𝑋</m:t>
                      </m:r>
                      <m:r>
                        <a:rPr lang="en-US" sz="2400" b="0" i="1" smtClean="0">
                          <a:solidFill>
                            <a:schemeClr val="bg1"/>
                          </a:solidFill>
                          <a:latin typeface="Cambria Math" panose="02040503050406030204" pitchFamily="18" charset="0"/>
                        </a:rPr>
                        <m:t>)</m:t>
                      </m:r>
                    </m:oMath>
                  </m:oMathPara>
                </a14:m>
                <a:endParaRPr lang="en-US" sz="2400" dirty="0">
                  <a:solidFill>
                    <a:schemeClr val="bg1"/>
                  </a:solidFill>
                </a:endParaRPr>
              </a:p>
            </p:txBody>
          </p:sp>
        </mc:Choice>
        <mc:Fallback xmlns="">
          <p:sp>
            <p:nvSpPr>
              <p:cNvPr id="49" name="TextBox 48">
                <a:extLst>
                  <a:ext uri="{FF2B5EF4-FFF2-40B4-BE49-F238E27FC236}">
                    <a16:creationId xmlns:a16="http://schemas.microsoft.com/office/drawing/2014/main" id="{E4B3F184-31AF-C044-90A6-C9FAB538969D}"/>
                  </a:ext>
                </a:extLst>
              </p:cNvPr>
              <p:cNvSpPr txBox="1">
                <a:spLocks noRot="1" noChangeAspect="1" noMove="1" noResize="1" noEditPoints="1" noAdjustHandles="1" noChangeArrowheads="1" noChangeShapeType="1" noTextEdit="1"/>
              </p:cNvSpPr>
              <p:nvPr/>
            </p:nvSpPr>
            <p:spPr>
              <a:xfrm>
                <a:off x="4745591" y="3692545"/>
                <a:ext cx="5526711" cy="706219"/>
              </a:xfrm>
              <a:prstGeom prst="rect">
                <a:avLst/>
              </a:prstGeom>
              <a:blipFill>
                <a:blip r:embed="rId8"/>
                <a:stretch>
                  <a:fillRect l="-229" r="-688" b="-17857"/>
                </a:stretch>
              </a:blipFill>
            </p:spPr>
            <p:txBody>
              <a:bodyPr/>
              <a:lstStyle/>
              <a:p>
                <a:r>
                  <a:rPr lang="en-US">
                    <a:noFill/>
                  </a:rPr>
                  <a:t> </a:t>
                </a:r>
              </a:p>
            </p:txBody>
          </p:sp>
        </mc:Fallback>
      </mc:AlternateContent>
      <p:sp>
        <p:nvSpPr>
          <p:cNvPr id="2" name="Freeform 1">
            <a:extLst>
              <a:ext uri="{FF2B5EF4-FFF2-40B4-BE49-F238E27FC236}">
                <a16:creationId xmlns:a16="http://schemas.microsoft.com/office/drawing/2014/main" id="{9C98960E-50EE-4D4E-8910-16269F667E62}"/>
              </a:ext>
            </a:extLst>
          </p:cNvPr>
          <p:cNvSpPr/>
          <p:nvPr/>
        </p:nvSpPr>
        <p:spPr>
          <a:xfrm>
            <a:off x="3582545" y="4850572"/>
            <a:ext cx="7800983" cy="1816100"/>
          </a:xfrm>
          <a:custGeom>
            <a:avLst/>
            <a:gdLst>
              <a:gd name="connsiteX0" fmla="*/ 267660 w 7354260"/>
              <a:gd name="connsiteY0" fmla="*/ 457200 h 1816100"/>
              <a:gd name="connsiteX1" fmla="*/ 343860 w 7354260"/>
              <a:gd name="connsiteY1" fmla="*/ 317500 h 1816100"/>
              <a:gd name="connsiteX2" fmla="*/ 420060 w 7354260"/>
              <a:gd name="connsiteY2" fmla="*/ 241300 h 1816100"/>
              <a:gd name="connsiteX3" fmla="*/ 458160 w 7354260"/>
              <a:gd name="connsiteY3" fmla="*/ 203200 h 1816100"/>
              <a:gd name="connsiteX4" fmla="*/ 585160 w 7354260"/>
              <a:gd name="connsiteY4" fmla="*/ 266700 h 1816100"/>
              <a:gd name="connsiteX5" fmla="*/ 623260 w 7354260"/>
              <a:gd name="connsiteY5" fmla="*/ 292100 h 1816100"/>
              <a:gd name="connsiteX6" fmla="*/ 661360 w 7354260"/>
              <a:gd name="connsiteY6" fmla="*/ 317500 h 1816100"/>
              <a:gd name="connsiteX7" fmla="*/ 737560 w 7354260"/>
              <a:gd name="connsiteY7" fmla="*/ 342900 h 1816100"/>
              <a:gd name="connsiteX8" fmla="*/ 801060 w 7354260"/>
              <a:gd name="connsiteY8" fmla="*/ 330200 h 1816100"/>
              <a:gd name="connsiteX9" fmla="*/ 877260 w 7354260"/>
              <a:gd name="connsiteY9" fmla="*/ 279400 h 1816100"/>
              <a:gd name="connsiteX10" fmla="*/ 953460 w 7354260"/>
              <a:gd name="connsiteY10" fmla="*/ 228600 h 1816100"/>
              <a:gd name="connsiteX11" fmla="*/ 991560 w 7354260"/>
              <a:gd name="connsiteY11" fmla="*/ 203200 h 1816100"/>
              <a:gd name="connsiteX12" fmla="*/ 1042360 w 7354260"/>
              <a:gd name="connsiteY12" fmla="*/ 177800 h 1816100"/>
              <a:gd name="connsiteX13" fmla="*/ 1080460 w 7354260"/>
              <a:gd name="connsiteY13" fmla="*/ 152400 h 1816100"/>
              <a:gd name="connsiteX14" fmla="*/ 1156660 w 7354260"/>
              <a:gd name="connsiteY14" fmla="*/ 127000 h 1816100"/>
              <a:gd name="connsiteX15" fmla="*/ 1347160 w 7354260"/>
              <a:gd name="connsiteY15" fmla="*/ 165100 h 1816100"/>
              <a:gd name="connsiteX16" fmla="*/ 1423360 w 7354260"/>
              <a:gd name="connsiteY16" fmla="*/ 215900 h 1816100"/>
              <a:gd name="connsiteX17" fmla="*/ 1461460 w 7354260"/>
              <a:gd name="connsiteY17" fmla="*/ 241300 h 1816100"/>
              <a:gd name="connsiteX18" fmla="*/ 1537660 w 7354260"/>
              <a:gd name="connsiteY18" fmla="*/ 304800 h 1816100"/>
              <a:gd name="connsiteX19" fmla="*/ 1664660 w 7354260"/>
              <a:gd name="connsiteY19" fmla="*/ 215900 h 1816100"/>
              <a:gd name="connsiteX20" fmla="*/ 1778960 w 7354260"/>
              <a:gd name="connsiteY20" fmla="*/ 139700 h 1816100"/>
              <a:gd name="connsiteX21" fmla="*/ 1817060 w 7354260"/>
              <a:gd name="connsiteY21" fmla="*/ 114300 h 1816100"/>
              <a:gd name="connsiteX22" fmla="*/ 1893260 w 7354260"/>
              <a:gd name="connsiteY22" fmla="*/ 76200 h 1816100"/>
              <a:gd name="connsiteX23" fmla="*/ 1969460 w 7354260"/>
              <a:gd name="connsiteY23" fmla="*/ 127000 h 1816100"/>
              <a:gd name="connsiteX24" fmla="*/ 1994860 w 7354260"/>
              <a:gd name="connsiteY24" fmla="*/ 165100 h 1816100"/>
              <a:gd name="connsiteX25" fmla="*/ 2071060 w 7354260"/>
              <a:gd name="connsiteY25" fmla="*/ 190500 h 1816100"/>
              <a:gd name="connsiteX26" fmla="*/ 2109160 w 7354260"/>
              <a:gd name="connsiteY26" fmla="*/ 215900 h 1816100"/>
              <a:gd name="connsiteX27" fmla="*/ 2223460 w 7354260"/>
              <a:gd name="connsiteY27" fmla="*/ 241300 h 1816100"/>
              <a:gd name="connsiteX28" fmla="*/ 2363160 w 7354260"/>
              <a:gd name="connsiteY28" fmla="*/ 228600 h 1816100"/>
              <a:gd name="connsiteX29" fmla="*/ 2490160 w 7354260"/>
              <a:gd name="connsiteY29" fmla="*/ 190500 h 1816100"/>
              <a:gd name="connsiteX30" fmla="*/ 2528260 w 7354260"/>
              <a:gd name="connsiteY30" fmla="*/ 177800 h 1816100"/>
              <a:gd name="connsiteX31" fmla="*/ 2566360 w 7354260"/>
              <a:gd name="connsiteY31" fmla="*/ 152400 h 1816100"/>
              <a:gd name="connsiteX32" fmla="*/ 2642560 w 7354260"/>
              <a:gd name="connsiteY32" fmla="*/ 127000 h 1816100"/>
              <a:gd name="connsiteX33" fmla="*/ 2680660 w 7354260"/>
              <a:gd name="connsiteY33" fmla="*/ 114300 h 1816100"/>
              <a:gd name="connsiteX34" fmla="*/ 2731460 w 7354260"/>
              <a:gd name="connsiteY34" fmla="*/ 88900 h 1816100"/>
              <a:gd name="connsiteX35" fmla="*/ 2820360 w 7354260"/>
              <a:gd name="connsiteY35" fmla="*/ 76200 h 1816100"/>
              <a:gd name="connsiteX36" fmla="*/ 2909260 w 7354260"/>
              <a:gd name="connsiteY36" fmla="*/ 101600 h 1816100"/>
              <a:gd name="connsiteX37" fmla="*/ 2934660 w 7354260"/>
              <a:gd name="connsiteY37" fmla="*/ 139700 h 1816100"/>
              <a:gd name="connsiteX38" fmla="*/ 2972760 w 7354260"/>
              <a:gd name="connsiteY38" fmla="*/ 177800 h 1816100"/>
              <a:gd name="connsiteX39" fmla="*/ 3010860 w 7354260"/>
              <a:gd name="connsiteY39" fmla="*/ 190500 h 1816100"/>
              <a:gd name="connsiteX40" fmla="*/ 3048960 w 7354260"/>
              <a:gd name="connsiteY40" fmla="*/ 215900 h 1816100"/>
              <a:gd name="connsiteX41" fmla="*/ 3163260 w 7354260"/>
              <a:gd name="connsiteY41" fmla="*/ 190500 h 1816100"/>
              <a:gd name="connsiteX42" fmla="*/ 3252160 w 7354260"/>
              <a:gd name="connsiteY42" fmla="*/ 165100 h 1816100"/>
              <a:gd name="connsiteX43" fmla="*/ 3290260 w 7354260"/>
              <a:gd name="connsiteY43" fmla="*/ 139700 h 1816100"/>
              <a:gd name="connsiteX44" fmla="*/ 3404560 w 7354260"/>
              <a:gd name="connsiteY44" fmla="*/ 101600 h 1816100"/>
              <a:gd name="connsiteX45" fmla="*/ 3442660 w 7354260"/>
              <a:gd name="connsiteY45" fmla="*/ 88900 h 1816100"/>
              <a:gd name="connsiteX46" fmla="*/ 3480760 w 7354260"/>
              <a:gd name="connsiteY46" fmla="*/ 63500 h 1816100"/>
              <a:gd name="connsiteX47" fmla="*/ 3531560 w 7354260"/>
              <a:gd name="connsiteY47" fmla="*/ 50800 h 1816100"/>
              <a:gd name="connsiteX48" fmla="*/ 3620460 w 7354260"/>
              <a:gd name="connsiteY48" fmla="*/ 25400 h 1816100"/>
              <a:gd name="connsiteX49" fmla="*/ 3785560 w 7354260"/>
              <a:gd name="connsiteY49" fmla="*/ 38100 h 1816100"/>
              <a:gd name="connsiteX50" fmla="*/ 3849060 w 7354260"/>
              <a:gd name="connsiteY50" fmla="*/ 101600 h 1816100"/>
              <a:gd name="connsiteX51" fmla="*/ 3887160 w 7354260"/>
              <a:gd name="connsiteY51" fmla="*/ 114300 h 1816100"/>
              <a:gd name="connsiteX52" fmla="*/ 3988760 w 7354260"/>
              <a:gd name="connsiteY52" fmla="*/ 88900 h 1816100"/>
              <a:gd name="connsiteX53" fmla="*/ 4090360 w 7354260"/>
              <a:gd name="connsiteY53" fmla="*/ 63500 h 1816100"/>
              <a:gd name="connsiteX54" fmla="*/ 4242760 w 7354260"/>
              <a:gd name="connsiteY54" fmla="*/ 76200 h 1816100"/>
              <a:gd name="connsiteX55" fmla="*/ 4280860 w 7354260"/>
              <a:gd name="connsiteY55" fmla="*/ 114300 h 1816100"/>
              <a:gd name="connsiteX56" fmla="*/ 4318960 w 7354260"/>
              <a:gd name="connsiteY56" fmla="*/ 139700 h 1816100"/>
              <a:gd name="connsiteX57" fmla="*/ 4357060 w 7354260"/>
              <a:gd name="connsiteY57" fmla="*/ 177800 h 1816100"/>
              <a:gd name="connsiteX58" fmla="*/ 4433260 w 7354260"/>
              <a:gd name="connsiteY58" fmla="*/ 203200 h 1816100"/>
              <a:gd name="connsiteX59" fmla="*/ 4534860 w 7354260"/>
              <a:gd name="connsiteY59" fmla="*/ 177800 h 1816100"/>
              <a:gd name="connsiteX60" fmla="*/ 4572960 w 7354260"/>
              <a:gd name="connsiteY60" fmla="*/ 139700 h 1816100"/>
              <a:gd name="connsiteX61" fmla="*/ 4687260 w 7354260"/>
              <a:gd name="connsiteY61" fmla="*/ 63500 h 1816100"/>
              <a:gd name="connsiteX62" fmla="*/ 4801560 w 7354260"/>
              <a:gd name="connsiteY62" fmla="*/ 12700 h 1816100"/>
              <a:gd name="connsiteX63" fmla="*/ 4839660 w 7354260"/>
              <a:gd name="connsiteY63" fmla="*/ 0 h 1816100"/>
              <a:gd name="connsiteX64" fmla="*/ 4903160 w 7354260"/>
              <a:gd name="connsiteY64" fmla="*/ 76200 h 1816100"/>
              <a:gd name="connsiteX65" fmla="*/ 4941260 w 7354260"/>
              <a:gd name="connsiteY65" fmla="*/ 114300 h 1816100"/>
              <a:gd name="connsiteX66" fmla="*/ 4966660 w 7354260"/>
              <a:gd name="connsiteY66" fmla="*/ 152400 h 1816100"/>
              <a:gd name="connsiteX67" fmla="*/ 5080960 w 7354260"/>
              <a:gd name="connsiteY67" fmla="*/ 177800 h 1816100"/>
              <a:gd name="connsiteX68" fmla="*/ 5373060 w 7354260"/>
              <a:gd name="connsiteY68" fmla="*/ 165100 h 1816100"/>
              <a:gd name="connsiteX69" fmla="*/ 5512760 w 7354260"/>
              <a:gd name="connsiteY69" fmla="*/ 127000 h 1816100"/>
              <a:gd name="connsiteX70" fmla="*/ 5550860 w 7354260"/>
              <a:gd name="connsiteY70" fmla="*/ 101600 h 1816100"/>
              <a:gd name="connsiteX71" fmla="*/ 5588960 w 7354260"/>
              <a:gd name="connsiteY71" fmla="*/ 88900 h 1816100"/>
              <a:gd name="connsiteX72" fmla="*/ 5665160 w 7354260"/>
              <a:gd name="connsiteY72" fmla="*/ 50800 h 1816100"/>
              <a:gd name="connsiteX73" fmla="*/ 5728660 w 7354260"/>
              <a:gd name="connsiteY73" fmla="*/ 63500 h 1816100"/>
              <a:gd name="connsiteX74" fmla="*/ 5766760 w 7354260"/>
              <a:gd name="connsiteY74" fmla="*/ 101600 h 1816100"/>
              <a:gd name="connsiteX75" fmla="*/ 5842960 w 7354260"/>
              <a:gd name="connsiteY75" fmla="*/ 152400 h 1816100"/>
              <a:gd name="connsiteX76" fmla="*/ 5881060 w 7354260"/>
              <a:gd name="connsiteY76" fmla="*/ 177800 h 1816100"/>
              <a:gd name="connsiteX77" fmla="*/ 6058860 w 7354260"/>
              <a:gd name="connsiteY77" fmla="*/ 165100 h 1816100"/>
              <a:gd name="connsiteX78" fmla="*/ 6147760 w 7354260"/>
              <a:gd name="connsiteY78" fmla="*/ 139700 h 1816100"/>
              <a:gd name="connsiteX79" fmla="*/ 6198560 w 7354260"/>
              <a:gd name="connsiteY79" fmla="*/ 114300 h 1816100"/>
              <a:gd name="connsiteX80" fmla="*/ 6249360 w 7354260"/>
              <a:gd name="connsiteY80" fmla="*/ 101600 h 1816100"/>
              <a:gd name="connsiteX81" fmla="*/ 6287460 w 7354260"/>
              <a:gd name="connsiteY81" fmla="*/ 88900 h 1816100"/>
              <a:gd name="connsiteX82" fmla="*/ 6452560 w 7354260"/>
              <a:gd name="connsiteY82" fmla="*/ 63500 h 1816100"/>
              <a:gd name="connsiteX83" fmla="*/ 6579560 w 7354260"/>
              <a:gd name="connsiteY83" fmla="*/ 50800 h 1816100"/>
              <a:gd name="connsiteX84" fmla="*/ 6744660 w 7354260"/>
              <a:gd name="connsiteY84" fmla="*/ 63500 h 1816100"/>
              <a:gd name="connsiteX85" fmla="*/ 6770060 w 7354260"/>
              <a:gd name="connsiteY85" fmla="*/ 101600 h 1816100"/>
              <a:gd name="connsiteX86" fmla="*/ 6782760 w 7354260"/>
              <a:gd name="connsiteY86" fmla="*/ 266700 h 1816100"/>
              <a:gd name="connsiteX87" fmla="*/ 6858960 w 7354260"/>
              <a:gd name="connsiteY87" fmla="*/ 279400 h 1816100"/>
              <a:gd name="connsiteX88" fmla="*/ 6960560 w 7354260"/>
              <a:gd name="connsiteY88" fmla="*/ 304800 h 1816100"/>
              <a:gd name="connsiteX89" fmla="*/ 7024060 w 7354260"/>
              <a:gd name="connsiteY89" fmla="*/ 317500 h 1816100"/>
              <a:gd name="connsiteX90" fmla="*/ 7100260 w 7354260"/>
              <a:gd name="connsiteY90" fmla="*/ 342900 h 1816100"/>
              <a:gd name="connsiteX91" fmla="*/ 7138360 w 7354260"/>
              <a:gd name="connsiteY91" fmla="*/ 355600 h 1816100"/>
              <a:gd name="connsiteX92" fmla="*/ 7112960 w 7354260"/>
              <a:gd name="connsiteY92" fmla="*/ 393700 h 1816100"/>
              <a:gd name="connsiteX93" fmla="*/ 7100260 w 7354260"/>
              <a:gd name="connsiteY93" fmla="*/ 495300 h 1816100"/>
              <a:gd name="connsiteX94" fmla="*/ 7176460 w 7354260"/>
              <a:gd name="connsiteY94" fmla="*/ 533400 h 1816100"/>
              <a:gd name="connsiteX95" fmla="*/ 7214560 w 7354260"/>
              <a:gd name="connsiteY95" fmla="*/ 558800 h 1816100"/>
              <a:gd name="connsiteX96" fmla="*/ 7252660 w 7354260"/>
              <a:gd name="connsiteY96" fmla="*/ 571500 h 1816100"/>
              <a:gd name="connsiteX97" fmla="*/ 7328860 w 7354260"/>
              <a:gd name="connsiteY97" fmla="*/ 622300 h 1816100"/>
              <a:gd name="connsiteX98" fmla="*/ 7265360 w 7354260"/>
              <a:gd name="connsiteY98" fmla="*/ 711200 h 1816100"/>
              <a:gd name="connsiteX99" fmla="*/ 7239960 w 7354260"/>
              <a:gd name="connsiteY99" fmla="*/ 787400 h 1816100"/>
              <a:gd name="connsiteX100" fmla="*/ 7265360 w 7354260"/>
              <a:gd name="connsiteY100" fmla="*/ 876300 h 1816100"/>
              <a:gd name="connsiteX101" fmla="*/ 7316160 w 7354260"/>
              <a:gd name="connsiteY101" fmla="*/ 952500 h 1816100"/>
              <a:gd name="connsiteX102" fmla="*/ 7341560 w 7354260"/>
              <a:gd name="connsiteY102" fmla="*/ 990600 h 1816100"/>
              <a:gd name="connsiteX103" fmla="*/ 7354260 w 7354260"/>
              <a:gd name="connsiteY103" fmla="*/ 1028700 h 1816100"/>
              <a:gd name="connsiteX104" fmla="*/ 7303460 w 7354260"/>
              <a:gd name="connsiteY104" fmla="*/ 1104900 h 1816100"/>
              <a:gd name="connsiteX105" fmla="*/ 7265360 w 7354260"/>
              <a:gd name="connsiteY105" fmla="*/ 1181100 h 1816100"/>
              <a:gd name="connsiteX106" fmla="*/ 7303460 w 7354260"/>
              <a:gd name="connsiteY106" fmla="*/ 1320800 h 1816100"/>
              <a:gd name="connsiteX107" fmla="*/ 7316160 w 7354260"/>
              <a:gd name="connsiteY107" fmla="*/ 1358900 h 1816100"/>
              <a:gd name="connsiteX108" fmla="*/ 7303460 w 7354260"/>
              <a:gd name="connsiteY108" fmla="*/ 1422400 h 1816100"/>
              <a:gd name="connsiteX109" fmla="*/ 7201860 w 7354260"/>
              <a:gd name="connsiteY109" fmla="*/ 1435100 h 1816100"/>
              <a:gd name="connsiteX110" fmla="*/ 7163760 w 7354260"/>
              <a:gd name="connsiteY110" fmla="*/ 1460500 h 1816100"/>
              <a:gd name="connsiteX111" fmla="*/ 7087560 w 7354260"/>
              <a:gd name="connsiteY111" fmla="*/ 1485900 h 1816100"/>
              <a:gd name="connsiteX112" fmla="*/ 6998660 w 7354260"/>
              <a:gd name="connsiteY112" fmla="*/ 1473200 h 1816100"/>
              <a:gd name="connsiteX113" fmla="*/ 6935160 w 7354260"/>
              <a:gd name="connsiteY113" fmla="*/ 1447800 h 1816100"/>
              <a:gd name="connsiteX114" fmla="*/ 6858960 w 7354260"/>
              <a:gd name="connsiteY114" fmla="*/ 1435100 h 1816100"/>
              <a:gd name="connsiteX115" fmla="*/ 6731960 w 7354260"/>
              <a:gd name="connsiteY115" fmla="*/ 1447800 h 1816100"/>
              <a:gd name="connsiteX116" fmla="*/ 6579560 w 7354260"/>
              <a:gd name="connsiteY116" fmla="*/ 1574800 h 1816100"/>
              <a:gd name="connsiteX117" fmla="*/ 6503360 w 7354260"/>
              <a:gd name="connsiteY117" fmla="*/ 1612900 h 1816100"/>
              <a:gd name="connsiteX118" fmla="*/ 6008060 w 7354260"/>
              <a:gd name="connsiteY118" fmla="*/ 1574800 h 1816100"/>
              <a:gd name="connsiteX119" fmla="*/ 5804860 w 7354260"/>
              <a:gd name="connsiteY119" fmla="*/ 1587500 h 1816100"/>
              <a:gd name="connsiteX120" fmla="*/ 5741360 w 7354260"/>
              <a:gd name="connsiteY120" fmla="*/ 1612900 h 1816100"/>
              <a:gd name="connsiteX121" fmla="*/ 5639760 w 7354260"/>
              <a:gd name="connsiteY121" fmla="*/ 1676400 h 1816100"/>
              <a:gd name="connsiteX122" fmla="*/ 5588960 w 7354260"/>
              <a:gd name="connsiteY122" fmla="*/ 1701800 h 1816100"/>
              <a:gd name="connsiteX123" fmla="*/ 5550860 w 7354260"/>
              <a:gd name="connsiteY123" fmla="*/ 1727200 h 1816100"/>
              <a:gd name="connsiteX124" fmla="*/ 5512760 w 7354260"/>
              <a:gd name="connsiteY124" fmla="*/ 1739900 h 1816100"/>
              <a:gd name="connsiteX125" fmla="*/ 5436560 w 7354260"/>
              <a:gd name="connsiteY125" fmla="*/ 1778000 h 1816100"/>
              <a:gd name="connsiteX126" fmla="*/ 5385760 w 7354260"/>
              <a:gd name="connsiteY126" fmla="*/ 1765300 h 1816100"/>
              <a:gd name="connsiteX127" fmla="*/ 5258760 w 7354260"/>
              <a:gd name="connsiteY127" fmla="*/ 1651000 h 1816100"/>
              <a:gd name="connsiteX128" fmla="*/ 5144460 w 7354260"/>
              <a:gd name="connsiteY128" fmla="*/ 1612900 h 1816100"/>
              <a:gd name="connsiteX129" fmla="*/ 4890460 w 7354260"/>
              <a:gd name="connsiteY129" fmla="*/ 1638300 h 1816100"/>
              <a:gd name="connsiteX130" fmla="*/ 4801560 w 7354260"/>
              <a:gd name="connsiteY130" fmla="*/ 1663700 h 1816100"/>
              <a:gd name="connsiteX131" fmla="*/ 4750760 w 7354260"/>
              <a:gd name="connsiteY131" fmla="*/ 1676400 h 1816100"/>
              <a:gd name="connsiteX132" fmla="*/ 4623760 w 7354260"/>
              <a:gd name="connsiteY132" fmla="*/ 1651000 h 1816100"/>
              <a:gd name="connsiteX133" fmla="*/ 4572960 w 7354260"/>
              <a:gd name="connsiteY133" fmla="*/ 1600200 h 1816100"/>
              <a:gd name="connsiteX134" fmla="*/ 4420560 w 7354260"/>
              <a:gd name="connsiteY134" fmla="*/ 1549400 h 1816100"/>
              <a:gd name="connsiteX135" fmla="*/ 4331660 w 7354260"/>
              <a:gd name="connsiteY135" fmla="*/ 1574800 h 1816100"/>
              <a:gd name="connsiteX136" fmla="*/ 4242760 w 7354260"/>
              <a:gd name="connsiteY136" fmla="*/ 1612900 h 1816100"/>
              <a:gd name="connsiteX137" fmla="*/ 4166560 w 7354260"/>
              <a:gd name="connsiteY137" fmla="*/ 1549400 h 1816100"/>
              <a:gd name="connsiteX138" fmla="*/ 4090360 w 7354260"/>
              <a:gd name="connsiteY138" fmla="*/ 1625600 h 1816100"/>
              <a:gd name="connsiteX139" fmla="*/ 4052260 w 7354260"/>
              <a:gd name="connsiteY139" fmla="*/ 1663700 h 1816100"/>
              <a:gd name="connsiteX140" fmla="*/ 3976060 w 7354260"/>
              <a:gd name="connsiteY140" fmla="*/ 1701800 h 1816100"/>
              <a:gd name="connsiteX141" fmla="*/ 3887160 w 7354260"/>
              <a:gd name="connsiteY141" fmla="*/ 1714500 h 1816100"/>
              <a:gd name="connsiteX142" fmla="*/ 3810960 w 7354260"/>
              <a:gd name="connsiteY142" fmla="*/ 1727200 h 1816100"/>
              <a:gd name="connsiteX143" fmla="*/ 3607760 w 7354260"/>
              <a:gd name="connsiteY143" fmla="*/ 1587500 h 1816100"/>
              <a:gd name="connsiteX144" fmla="*/ 3607760 w 7354260"/>
              <a:gd name="connsiteY144" fmla="*/ 1587500 h 1816100"/>
              <a:gd name="connsiteX145" fmla="*/ 3480760 w 7354260"/>
              <a:gd name="connsiteY145" fmla="*/ 1524000 h 1816100"/>
              <a:gd name="connsiteX146" fmla="*/ 3366460 w 7354260"/>
              <a:gd name="connsiteY146" fmla="*/ 1511300 h 1816100"/>
              <a:gd name="connsiteX147" fmla="*/ 3302960 w 7354260"/>
              <a:gd name="connsiteY147" fmla="*/ 1498600 h 1816100"/>
              <a:gd name="connsiteX148" fmla="*/ 3214060 w 7354260"/>
              <a:gd name="connsiteY148" fmla="*/ 1562100 h 1816100"/>
              <a:gd name="connsiteX149" fmla="*/ 3163260 w 7354260"/>
              <a:gd name="connsiteY149" fmla="*/ 1612900 h 1816100"/>
              <a:gd name="connsiteX150" fmla="*/ 2998160 w 7354260"/>
              <a:gd name="connsiteY150" fmla="*/ 1689100 h 1816100"/>
              <a:gd name="connsiteX151" fmla="*/ 2769560 w 7354260"/>
              <a:gd name="connsiteY151" fmla="*/ 1739900 h 1816100"/>
              <a:gd name="connsiteX152" fmla="*/ 2693360 w 7354260"/>
              <a:gd name="connsiteY152" fmla="*/ 1727200 h 1816100"/>
              <a:gd name="connsiteX153" fmla="*/ 2655260 w 7354260"/>
              <a:gd name="connsiteY153" fmla="*/ 1689100 h 1816100"/>
              <a:gd name="connsiteX154" fmla="*/ 2591760 w 7354260"/>
              <a:gd name="connsiteY154" fmla="*/ 1638300 h 1816100"/>
              <a:gd name="connsiteX155" fmla="*/ 2540960 w 7354260"/>
              <a:gd name="connsiteY155" fmla="*/ 1587500 h 1816100"/>
              <a:gd name="connsiteX156" fmla="*/ 2477460 w 7354260"/>
              <a:gd name="connsiteY156" fmla="*/ 1549400 h 1816100"/>
              <a:gd name="connsiteX157" fmla="*/ 2413960 w 7354260"/>
              <a:gd name="connsiteY157" fmla="*/ 1562100 h 1816100"/>
              <a:gd name="connsiteX158" fmla="*/ 2375860 w 7354260"/>
              <a:gd name="connsiteY158" fmla="*/ 1600200 h 1816100"/>
              <a:gd name="connsiteX159" fmla="*/ 2236160 w 7354260"/>
              <a:gd name="connsiteY159" fmla="*/ 1701800 h 1816100"/>
              <a:gd name="connsiteX160" fmla="*/ 2185360 w 7354260"/>
              <a:gd name="connsiteY160" fmla="*/ 1714500 h 1816100"/>
              <a:gd name="connsiteX161" fmla="*/ 2020260 w 7354260"/>
              <a:gd name="connsiteY161" fmla="*/ 1689100 h 1816100"/>
              <a:gd name="connsiteX162" fmla="*/ 1918660 w 7354260"/>
              <a:gd name="connsiteY162" fmla="*/ 1638300 h 1816100"/>
              <a:gd name="connsiteX163" fmla="*/ 1817060 w 7354260"/>
              <a:gd name="connsiteY163" fmla="*/ 1651000 h 1816100"/>
              <a:gd name="connsiteX164" fmla="*/ 1601160 w 7354260"/>
              <a:gd name="connsiteY164" fmla="*/ 1752600 h 1816100"/>
              <a:gd name="connsiteX165" fmla="*/ 1499560 w 7354260"/>
              <a:gd name="connsiteY165" fmla="*/ 1790700 h 1816100"/>
              <a:gd name="connsiteX166" fmla="*/ 1220160 w 7354260"/>
              <a:gd name="connsiteY166" fmla="*/ 1816100 h 1816100"/>
              <a:gd name="connsiteX167" fmla="*/ 1270960 w 7354260"/>
              <a:gd name="connsiteY167" fmla="*/ 1714500 h 1816100"/>
              <a:gd name="connsiteX168" fmla="*/ 1321760 w 7354260"/>
              <a:gd name="connsiteY168" fmla="*/ 1676400 h 1816100"/>
              <a:gd name="connsiteX169" fmla="*/ 1347160 w 7354260"/>
              <a:gd name="connsiteY169" fmla="*/ 1638300 h 1816100"/>
              <a:gd name="connsiteX170" fmla="*/ 1093160 w 7354260"/>
              <a:gd name="connsiteY170" fmla="*/ 1676400 h 1816100"/>
              <a:gd name="connsiteX171" fmla="*/ 801060 w 7354260"/>
              <a:gd name="connsiteY171" fmla="*/ 1689100 h 1816100"/>
              <a:gd name="connsiteX172" fmla="*/ 699460 w 7354260"/>
              <a:gd name="connsiteY172" fmla="*/ 1676400 h 1816100"/>
              <a:gd name="connsiteX173" fmla="*/ 712160 w 7354260"/>
              <a:gd name="connsiteY173" fmla="*/ 1625600 h 1816100"/>
              <a:gd name="connsiteX174" fmla="*/ 750260 w 7354260"/>
              <a:gd name="connsiteY174" fmla="*/ 1587500 h 1816100"/>
              <a:gd name="connsiteX175" fmla="*/ 775660 w 7354260"/>
              <a:gd name="connsiteY175" fmla="*/ 1549400 h 1816100"/>
              <a:gd name="connsiteX176" fmla="*/ 280360 w 7354260"/>
              <a:gd name="connsiteY176" fmla="*/ 1511300 h 1816100"/>
              <a:gd name="connsiteX177" fmla="*/ 89860 w 7354260"/>
              <a:gd name="connsiteY177" fmla="*/ 1498600 h 1816100"/>
              <a:gd name="connsiteX178" fmla="*/ 51760 w 7354260"/>
              <a:gd name="connsiteY178" fmla="*/ 1485900 h 1816100"/>
              <a:gd name="connsiteX179" fmla="*/ 960 w 7354260"/>
              <a:gd name="connsiteY179" fmla="*/ 1473200 h 1816100"/>
              <a:gd name="connsiteX180" fmla="*/ 64460 w 7354260"/>
              <a:gd name="connsiteY180" fmla="*/ 1460500 h 1816100"/>
              <a:gd name="connsiteX181" fmla="*/ 115260 w 7354260"/>
              <a:gd name="connsiteY181" fmla="*/ 1435100 h 1816100"/>
              <a:gd name="connsiteX182" fmla="*/ 216860 w 7354260"/>
              <a:gd name="connsiteY182" fmla="*/ 1358900 h 1816100"/>
              <a:gd name="connsiteX183" fmla="*/ 254960 w 7354260"/>
              <a:gd name="connsiteY183" fmla="*/ 1333500 h 1816100"/>
              <a:gd name="connsiteX184" fmla="*/ 216860 w 7354260"/>
              <a:gd name="connsiteY184" fmla="*/ 1320800 h 1816100"/>
              <a:gd name="connsiteX185" fmla="*/ 153360 w 7354260"/>
              <a:gd name="connsiteY185" fmla="*/ 1219200 h 1816100"/>
              <a:gd name="connsiteX186" fmla="*/ 216860 w 7354260"/>
              <a:gd name="connsiteY186" fmla="*/ 1104900 h 1816100"/>
              <a:gd name="connsiteX187" fmla="*/ 293060 w 7354260"/>
              <a:gd name="connsiteY187" fmla="*/ 1092200 h 1816100"/>
              <a:gd name="connsiteX188" fmla="*/ 254960 w 7354260"/>
              <a:gd name="connsiteY188" fmla="*/ 990600 h 1816100"/>
              <a:gd name="connsiteX189" fmla="*/ 140660 w 7354260"/>
              <a:gd name="connsiteY189" fmla="*/ 876300 h 1816100"/>
              <a:gd name="connsiteX190" fmla="*/ 64460 w 7354260"/>
              <a:gd name="connsiteY190" fmla="*/ 774700 h 1816100"/>
              <a:gd name="connsiteX191" fmla="*/ 39060 w 7354260"/>
              <a:gd name="connsiteY191" fmla="*/ 723900 h 1816100"/>
              <a:gd name="connsiteX192" fmla="*/ 960 w 7354260"/>
              <a:gd name="connsiteY192" fmla="*/ 698500 h 1816100"/>
              <a:gd name="connsiteX193" fmla="*/ 39060 w 7354260"/>
              <a:gd name="connsiteY193" fmla="*/ 711200 h 1816100"/>
              <a:gd name="connsiteX194" fmla="*/ 89860 w 7354260"/>
              <a:gd name="connsiteY194" fmla="*/ 736600 h 1816100"/>
              <a:gd name="connsiteX195" fmla="*/ 204160 w 7354260"/>
              <a:gd name="connsiteY195" fmla="*/ 723900 h 1816100"/>
              <a:gd name="connsiteX196" fmla="*/ 229560 w 7354260"/>
              <a:gd name="connsiteY196" fmla="*/ 647700 h 1816100"/>
              <a:gd name="connsiteX197" fmla="*/ 191460 w 7354260"/>
              <a:gd name="connsiteY197" fmla="*/ 482600 h 1816100"/>
              <a:gd name="connsiteX198" fmla="*/ 178760 w 7354260"/>
              <a:gd name="connsiteY198" fmla="*/ 444500 h 1816100"/>
              <a:gd name="connsiteX199" fmla="*/ 216860 w 7354260"/>
              <a:gd name="connsiteY199" fmla="*/ 419100 h 1816100"/>
              <a:gd name="connsiteX200" fmla="*/ 254960 w 7354260"/>
              <a:gd name="connsiteY200" fmla="*/ 431800 h 1816100"/>
              <a:gd name="connsiteX201" fmla="*/ 369260 w 7354260"/>
              <a:gd name="connsiteY201" fmla="*/ 444500 h 181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7354260" h="1816100">
                <a:moveTo>
                  <a:pt x="267660" y="457200"/>
                </a:moveTo>
                <a:cubicBezTo>
                  <a:pt x="288604" y="404840"/>
                  <a:pt x="301563" y="359797"/>
                  <a:pt x="343860" y="317500"/>
                </a:cubicBezTo>
                <a:lnTo>
                  <a:pt x="420060" y="241300"/>
                </a:lnTo>
                <a:lnTo>
                  <a:pt x="458160" y="203200"/>
                </a:lnTo>
                <a:cubicBezTo>
                  <a:pt x="538576" y="223304"/>
                  <a:pt x="494437" y="206218"/>
                  <a:pt x="585160" y="266700"/>
                </a:cubicBezTo>
                <a:lnTo>
                  <a:pt x="623260" y="292100"/>
                </a:lnTo>
                <a:cubicBezTo>
                  <a:pt x="635960" y="300567"/>
                  <a:pt x="646880" y="312673"/>
                  <a:pt x="661360" y="317500"/>
                </a:cubicBezTo>
                <a:lnTo>
                  <a:pt x="737560" y="342900"/>
                </a:lnTo>
                <a:cubicBezTo>
                  <a:pt x="758727" y="338667"/>
                  <a:pt x="781409" y="339132"/>
                  <a:pt x="801060" y="330200"/>
                </a:cubicBezTo>
                <a:cubicBezTo>
                  <a:pt x="828851" y="317568"/>
                  <a:pt x="851860" y="296333"/>
                  <a:pt x="877260" y="279400"/>
                </a:cubicBezTo>
                <a:lnTo>
                  <a:pt x="953460" y="228600"/>
                </a:lnTo>
                <a:cubicBezTo>
                  <a:pt x="966160" y="220133"/>
                  <a:pt x="977908" y="210026"/>
                  <a:pt x="991560" y="203200"/>
                </a:cubicBezTo>
                <a:cubicBezTo>
                  <a:pt x="1008493" y="194733"/>
                  <a:pt x="1025922" y="187193"/>
                  <a:pt x="1042360" y="177800"/>
                </a:cubicBezTo>
                <a:cubicBezTo>
                  <a:pt x="1055612" y="170227"/>
                  <a:pt x="1066512" y="158599"/>
                  <a:pt x="1080460" y="152400"/>
                </a:cubicBezTo>
                <a:cubicBezTo>
                  <a:pt x="1104926" y="141526"/>
                  <a:pt x="1156660" y="127000"/>
                  <a:pt x="1156660" y="127000"/>
                </a:cubicBezTo>
                <a:cubicBezTo>
                  <a:pt x="1200867" y="131912"/>
                  <a:pt x="1302133" y="135082"/>
                  <a:pt x="1347160" y="165100"/>
                </a:cubicBezTo>
                <a:lnTo>
                  <a:pt x="1423360" y="215900"/>
                </a:lnTo>
                <a:cubicBezTo>
                  <a:pt x="1436060" y="224367"/>
                  <a:pt x="1450667" y="230507"/>
                  <a:pt x="1461460" y="241300"/>
                </a:cubicBezTo>
                <a:cubicBezTo>
                  <a:pt x="1510353" y="290193"/>
                  <a:pt x="1484616" y="269437"/>
                  <a:pt x="1537660" y="304800"/>
                </a:cubicBezTo>
                <a:cubicBezTo>
                  <a:pt x="1657728" y="274783"/>
                  <a:pt x="1505284" y="322151"/>
                  <a:pt x="1664660" y="215900"/>
                </a:cubicBezTo>
                <a:lnTo>
                  <a:pt x="1778960" y="139700"/>
                </a:lnTo>
                <a:cubicBezTo>
                  <a:pt x="1791660" y="131233"/>
                  <a:pt x="1802580" y="119127"/>
                  <a:pt x="1817060" y="114300"/>
                </a:cubicBezTo>
                <a:cubicBezTo>
                  <a:pt x="1869640" y="96773"/>
                  <a:pt x="1844021" y="109026"/>
                  <a:pt x="1893260" y="76200"/>
                </a:cubicBezTo>
                <a:cubicBezTo>
                  <a:pt x="1918660" y="93133"/>
                  <a:pt x="1952527" y="101600"/>
                  <a:pt x="1969460" y="127000"/>
                </a:cubicBezTo>
                <a:cubicBezTo>
                  <a:pt x="1977927" y="139700"/>
                  <a:pt x="1981917" y="157010"/>
                  <a:pt x="1994860" y="165100"/>
                </a:cubicBezTo>
                <a:cubicBezTo>
                  <a:pt x="2017564" y="179290"/>
                  <a:pt x="2048783" y="175648"/>
                  <a:pt x="2071060" y="190500"/>
                </a:cubicBezTo>
                <a:cubicBezTo>
                  <a:pt x="2083760" y="198967"/>
                  <a:pt x="2095508" y="209074"/>
                  <a:pt x="2109160" y="215900"/>
                </a:cubicBezTo>
                <a:cubicBezTo>
                  <a:pt x="2140424" y="231532"/>
                  <a:pt x="2194194" y="236422"/>
                  <a:pt x="2223460" y="241300"/>
                </a:cubicBezTo>
                <a:cubicBezTo>
                  <a:pt x="2270027" y="237067"/>
                  <a:pt x="2316811" y="234780"/>
                  <a:pt x="2363160" y="228600"/>
                </a:cubicBezTo>
                <a:cubicBezTo>
                  <a:pt x="2395149" y="224335"/>
                  <a:pt x="2466099" y="198520"/>
                  <a:pt x="2490160" y="190500"/>
                </a:cubicBezTo>
                <a:cubicBezTo>
                  <a:pt x="2502860" y="186267"/>
                  <a:pt x="2517121" y="185226"/>
                  <a:pt x="2528260" y="177800"/>
                </a:cubicBezTo>
                <a:cubicBezTo>
                  <a:pt x="2540960" y="169333"/>
                  <a:pt x="2552412" y="158599"/>
                  <a:pt x="2566360" y="152400"/>
                </a:cubicBezTo>
                <a:cubicBezTo>
                  <a:pt x="2590826" y="141526"/>
                  <a:pt x="2617160" y="135467"/>
                  <a:pt x="2642560" y="127000"/>
                </a:cubicBezTo>
                <a:cubicBezTo>
                  <a:pt x="2655260" y="122767"/>
                  <a:pt x="2668686" y="120287"/>
                  <a:pt x="2680660" y="114300"/>
                </a:cubicBezTo>
                <a:cubicBezTo>
                  <a:pt x="2697593" y="105833"/>
                  <a:pt x="2713195" y="93881"/>
                  <a:pt x="2731460" y="88900"/>
                </a:cubicBezTo>
                <a:cubicBezTo>
                  <a:pt x="2760339" y="81024"/>
                  <a:pt x="2790727" y="80433"/>
                  <a:pt x="2820360" y="76200"/>
                </a:cubicBezTo>
                <a:cubicBezTo>
                  <a:pt x="2823679" y="77030"/>
                  <a:pt x="2900978" y="94975"/>
                  <a:pt x="2909260" y="101600"/>
                </a:cubicBezTo>
                <a:cubicBezTo>
                  <a:pt x="2921179" y="111135"/>
                  <a:pt x="2924889" y="127974"/>
                  <a:pt x="2934660" y="139700"/>
                </a:cubicBezTo>
                <a:cubicBezTo>
                  <a:pt x="2946158" y="153498"/>
                  <a:pt x="2957816" y="167837"/>
                  <a:pt x="2972760" y="177800"/>
                </a:cubicBezTo>
                <a:cubicBezTo>
                  <a:pt x="2983899" y="185226"/>
                  <a:pt x="2998886" y="184513"/>
                  <a:pt x="3010860" y="190500"/>
                </a:cubicBezTo>
                <a:cubicBezTo>
                  <a:pt x="3024512" y="197326"/>
                  <a:pt x="3036260" y="207433"/>
                  <a:pt x="3048960" y="215900"/>
                </a:cubicBezTo>
                <a:cubicBezTo>
                  <a:pt x="3186476" y="192981"/>
                  <a:pt x="3075719" y="215512"/>
                  <a:pt x="3163260" y="190500"/>
                </a:cubicBezTo>
                <a:cubicBezTo>
                  <a:pt x="3182249" y="185075"/>
                  <a:pt x="3231860" y="175250"/>
                  <a:pt x="3252160" y="165100"/>
                </a:cubicBezTo>
                <a:cubicBezTo>
                  <a:pt x="3265812" y="158274"/>
                  <a:pt x="3276312" y="145899"/>
                  <a:pt x="3290260" y="139700"/>
                </a:cubicBezTo>
                <a:lnTo>
                  <a:pt x="3404560" y="101600"/>
                </a:lnTo>
                <a:cubicBezTo>
                  <a:pt x="3417260" y="97367"/>
                  <a:pt x="3431521" y="96326"/>
                  <a:pt x="3442660" y="88900"/>
                </a:cubicBezTo>
                <a:cubicBezTo>
                  <a:pt x="3455360" y="80433"/>
                  <a:pt x="3466731" y="69513"/>
                  <a:pt x="3480760" y="63500"/>
                </a:cubicBezTo>
                <a:cubicBezTo>
                  <a:pt x="3496803" y="56624"/>
                  <a:pt x="3514777" y="55595"/>
                  <a:pt x="3531560" y="50800"/>
                </a:cubicBezTo>
                <a:cubicBezTo>
                  <a:pt x="3659097" y="14361"/>
                  <a:pt x="3461651" y="65102"/>
                  <a:pt x="3620460" y="25400"/>
                </a:cubicBezTo>
                <a:cubicBezTo>
                  <a:pt x="3675493" y="29633"/>
                  <a:pt x="3731309" y="27928"/>
                  <a:pt x="3785560" y="38100"/>
                </a:cubicBezTo>
                <a:cubicBezTo>
                  <a:pt x="3835323" y="47431"/>
                  <a:pt x="3816230" y="75336"/>
                  <a:pt x="3849060" y="101600"/>
                </a:cubicBezTo>
                <a:cubicBezTo>
                  <a:pt x="3859513" y="109963"/>
                  <a:pt x="3874460" y="110067"/>
                  <a:pt x="3887160" y="114300"/>
                </a:cubicBezTo>
                <a:cubicBezTo>
                  <a:pt x="4042499" y="83232"/>
                  <a:pt x="3881367" y="118189"/>
                  <a:pt x="3988760" y="88900"/>
                </a:cubicBezTo>
                <a:cubicBezTo>
                  <a:pt x="4022439" y="79715"/>
                  <a:pt x="4090360" y="63500"/>
                  <a:pt x="4090360" y="63500"/>
                </a:cubicBezTo>
                <a:cubicBezTo>
                  <a:pt x="4141160" y="67733"/>
                  <a:pt x="4193505" y="63065"/>
                  <a:pt x="4242760" y="76200"/>
                </a:cubicBezTo>
                <a:cubicBezTo>
                  <a:pt x="4260114" y="80828"/>
                  <a:pt x="4267062" y="102802"/>
                  <a:pt x="4280860" y="114300"/>
                </a:cubicBezTo>
                <a:cubicBezTo>
                  <a:pt x="4292586" y="124071"/>
                  <a:pt x="4307234" y="129929"/>
                  <a:pt x="4318960" y="139700"/>
                </a:cubicBezTo>
                <a:cubicBezTo>
                  <a:pt x="4332758" y="151198"/>
                  <a:pt x="4341360" y="169078"/>
                  <a:pt x="4357060" y="177800"/>
                </a:cubicBezTo>
                <a:cubicBezTo>
                  <a:pt x="4380465" y="190803"/>
                  <a:pt x="4433260" y="203200"/>
                  <a:pt x="4433260" y="203200"/>
                </a:cubicBezTo>
                <a:cubicBezTo>
                  <a:pt x="4442420" y="201368"/>
                  <a:pt x="4518123" y="188958"/>
                  <a:pt x="4534860" y="177800"/>
                </a:cubicBezTo>
                <a:cubicBezTo>
                  <a:pt x="4549804" y="167837"/>
                  <a:pt x="4558783" y="150727"/>
                  <a:pt x="4572960" y="139700"/>
                </a:cubicBezTo>
                <a:lnTo>
                  <a:pt x="4687260" y="63500"/>
                </a:lnTo>
                <a:cubicBezTo>
                  <a:pt x="4747637" y="23248"/>
                  <a:pt x="4710880" y="42927"/>
                  <a:pt x="4801560" y="12700"/>
                </a:cubicBezTo>
                <a:lnTo>
                  <a:pt x="4839660" y="0"/>
                </a:lnTo>
                <a:cubicBezTo>
                  <a:pt x="4914770" y="50073"/>
                  <a:pt x="4844567" y="-5830"/>
                  <a:pt x="4903160" y="76200"/>
                </a:cubicBezTo>
                <a:cubicBezTo>
                  <a:pt x="4913599" y="90815"/>
                  <a:pt x="4929762" y="100502"/>
                  <a:pt x="4941260" y="114300"/>
                </a:cubicBezTo>
                <a:cubicBezTo>
                  <a:pt x="4951031" y="126026"/>
                  <a:pt x="4954741" y="142865"/>
                  <a:pt x="4966660" y="152400"/>
                </a:cubicBezTo>
                <a:cubicBezTo>
                  <a:pt x="4983115" y="165564"/>
                  <a:pt x="5080180" y="177670"/>
                  <a:pt x="5080960" y="177800"/>
                </a:cubicBezTo>
                <a:cubicBezTo>
                  <a:pt x="5178327" y="173567"/>
                  <a:pt x="5275849" y="172044"/>
                  <a:pt x="5373060" y="165100"/>
                </a:cubicBezTo>
                <a:cubicBezTo>
                  <a:pt x="5399778" y="163192"/>
                  <a:pt x="5494268" y="139328"/>
                  <a:pt x="5512760" y="127000"/>
                </a:cubicBezTo>
                <a:cubicBezTo>
                  <a:pt x="5525460" y="118533"/>
                  <a:pt x="5537208" y="108426"/>
                  <a:pt x="5550860" y="101600"/>
                </a:cubicBezTo>
                <a:cubicBezTo>
                  <a:pt x="5562834" y="95613"/>
                  <a:pt x="5576986" y="94887"/>
                  <a:pt x="5588960" y="88900"/>
                </a:cubicBezTo>
                <a:cubicBezTo>
                  <a:pt x="5687437" y="39661"/>
                  <a:pt x="5569395" y="82722"/>
                  <a:pt x="5665160" y="50800"/>
                </a:cubicBezTo>
                <a:cubicBezTo>
                  <a:pt x="5686327" y="55033"/>
                  <a:pt x="5709353" y="53847"/>
                  <a:pt x="5728660" y="63500"/>
                </a:cubicBezTo>
                <a:cubicBezTo>
                  <a:pt x="5744724" y="71532"/>
                  <a:pt x="5752583" y="90573"/>
                  <a:pt x="5766760" y="101600"/>
                </a:cubicBezTo>
                <a:cubicBezTo>
                  <a:pt x="5790857" y="120342"/>
                  <a:pt x="5817560" y="135467"/>
                  <a:pt x="5842960" y="152400"/>
                </a:cubicBezTo>
                <a:lnTo>
                  <a:pt x="5881060" y="177800"/>
                </a:lnTo>
                <a:cubicBezTo>
                  <a:pt x="5940327" y="173567"/>
                  <a:pt x="5999806" y="171662"/>
                  <a:pt x="6058860" y="165100"/>
                </a:cubicBezTo>
                <a:cubicBezTo>
                  <a:pt x="6073360" y="163489"/>
                  <a:pt x="6130902" y="146925"/>
                  <a:pt x="6147760" y="139700"/>
                </a:cubicBezTo>
                <a:cubicBezTo>
                  <a:pt x="6165161" y="132242"/>
                  <a:pt x="6180833" y="120947"/>
                  <a:pt x="6198560" y="114300"/>
                </a:cubicBezTo>
                <a:cubicBezTo>
                  <a:pt x="6214903" y="108171"/>
                  <a:pt x="6232577" y="106395"/>
                  <a:pt x="6249360" y="101600"/>
                </a:cubicBezTo>
                <a:cubicBezTo>
                  <a:pt x="6262232" y="97922"/>
                  <a:pt x="6274473" y="92147"/>
                  <a:pt x="6287460" y="88900"/>
                </a:cubicBezTo>
                <a:cubicBezTo>
                  <a:pt x="6341739" y="75330"/>
                  <a:pt x="6397038" y="69669"/>
                  <a:pt x="6452560" y="63500"/>
                </a:cubicBezTo>
                <a:cubicBezTo>
                  <a:pt x="6494844" y="58802"/>
                  <a:pt x="6537227" y="55033"/>
                  <a:pt x="6579560" y="50800"/>
                </a:cubicBezTo>
                <a:cubicBezTo>
                  <a:pt x="6634593" y="55033"/>
                  <a:pt x="6691328" y="49278"/>
                  <a:pt x="6744660" y="63500"/>
                </a:cubicBezTo>
                <a:cubicBezTo>
                  <a:pt x="6759408" y="67433"/>
                  <a:pt x="6767247" y="86598"/>
                  <a:pt x="6770060" y="101600"/>
                </a:cubicBezTo>
                <a:cubicBezTo>
                  <a:pt x="6780232" y="155851"/>
                  <a:pt x="6758076" y="217331"/>
                  <a:pt x="6782760" y="266700"/>
                </a:cubicBezTo>
                <a:cubicBezTo>
                  <a:pt x="6794276" y="289732"/>
                  <a:pt x="6833781" y="274005"/>
                  <a:pt x="6858960" y="279400"/>
                </a:cubicBezTo>
                <a:cubicBezTo>
                  <a:pt x="6893094" y="286714"/>
                  <a:pt x="6926329" y="297954"/>
                  <a:pt x="6960560" y="304800"/>
                </a:cubicBezTo>
                <a:cubicBezTo>
                  <a:pt x="6981727" y="309033"/>
                  <a:pt x="7003235" y="311820"/>
                  <a:pt x="7024060" y="317500"/>
                </a:cubicBezTo>
                <a:cubicBezTo>
                  <a:pt x="7049891" y="324545"/>
                  <a:pt x="7074860" y="334433"/>
                  <a:pt x="7100260" y="342900"/>
                </a:cubicBezTo>
                <a:lnTo>
                  <a:pt x="7138360" y="355600"/>
                </a:lnTo>
                <a:cubicBezTo>
                  <a:pt x="7129893" y="368300"/>
                  <a:pt x="7120533" y="380448"/>
                  <a:pt x="7112960" y="393700"/>
                </a:cubicBezTo>
                <a:cubicBezTo>
                  <a:pt x="7091627" y="431033"/>
                  <a:pt x="7072022" y="452943"/>
                  <a:pt x="7100260" y="495300"/>
                </a:cubicBezTo>
                <a:cubicBezTo>
                  <a:pt x="7118458" y="522597"/>
                  <a:pt x="7151104" y="520722"/>
                  <a:pt x="7176460" y="533400"/>
                </a:cubicBezTo>
                <a:cubicBezTo>
                  <a:pt x="7190112" y="540226"/>
                  <a:pt x="7200908" y="551974"/>
                  <a:pt x="7214560" y="558800"/>
                </a:cubicBezTo>
                <a:cubicBezTo>
                  <a:pt x="7226534" y="564787"/>
                  <a:pt x="7240958" y="564999"/>
                  <a:pt x="7252660" y="571500"/>
                </a:cubicBezTo>
                <a:cubicBezTo>
                  <a:pt x="7279345" y="586325"/>
                  <a:pt x="7328860" y="622300"/>
                  <a:pt x="7328860" y="622300"/>
                </a:cubicBezTo>
                <a:cubicBezTo>
                  <a:pt x="7323743" y="629123"/>
                  <a:pt x="7272113" y="696006"/>
                  <a:pt x="7265360" y="711200"/>
                </a:cubicBezTo>
                <a:cubicBezTo>
                  <a:pt x="7254486" y="735666"/>
                  <a:pt x="7239960" y="787400"/>
                  <a:pt x="7239960" y="787400"/>
                </a:cubicBezTo>
                <a:cubicBezTo>
                  <a:pt x="7242949" y="799357"/>
                  <a:pt x="7257078" y="861393"/>
                  <a:pt x="7265360" y="876300"/>
                </a:cubicBezTo>
                <a:cubicBezTo>
                  <a:pt x="7280185" y="902985"/>
                  <a:pt x="7299227" y="927100"/>
                  <a:pt x="7316160" y="952500"/>
                </a:cubicBezTo>
                <a:cubicBezTo>
                  <a:pt x="7324627" y="965200"/>
                  <a:pt x="7336733" y="976120"/>
                  <a:pt x="7341560" y="990600"/>
                </a:cubicBezTo>
                <a:lnTo>
                  <a:pt x="7354260" y="1028700"/>
                </a:lnTo>
                <a:cubicBezTo>
                  <a:pt x="7337327" y="1054100"/>
                  <a:pt x="7313113" y="1075940"/>
                  <a:pt x="7303460" y="1104900"/>
                </a:cubicBezTo>
                <a:cubicBezTo>
                  <a:pt x="7285933" y="1157480"/>
                  <a:pt x="7298186" y="1131861"/>
                  <a:pt x="7265360" y="1181100"/>
                </a:cubicBezTo>
                <a:cubicBezTo>
                  <a:pt x="7283311" y="1270854"/>
                  <a:pt x="7271234" y="1224122"/>
                  <a:pt x="7303460" y="1320800"/>
                </a:cubicBezTo>
                <a:lnTo>
                  <a:pt x="7316160" y="1358900"/>
                </a:lnTo>
                <a:cubicBezTo>
                  <a:pt x="7311927" y="1380067"/>
                  <a:pt x="7321421" y="1410426"/>
                  <a:pt x="7303460" y="1422400"/>
                </a:cubicBezTo>
                <a:cubicBezTo>
                  <a:pt x="7275062" y="1441332"/>
                  <a:pt x="7234788" y="1426120"/>
                  <a:pt x="7201860" y="1435100"/>
                </a:cubicBezTo>
                <a:cubicBezTo>
                  <a:pt x="7187134" y="1439116"/>
                  <a:pt x="7177708" y="1454301"/>
                  <a:pt x="7163760" y="1460500"/>
                </a:cubicBezTo>
                <a:cubicBezTo>
                  <a:pt x="7139294" y="1471374"/>
                  <a:pt x="7087560" y="1485900"/>
                  <a:pt x="7087560" y="1485900"/>
                </a:cubicBezTo>
                <a:cubicBezTo>
                  <a:pt x="7057927" y="1481667"/>
                  <a:pt x="7027700" y="1480460"/>
                  <a:pt x="6998660" y="1473200"/>
                </a:cubicBezTo>
                <a:cubicBezTo>
                  <a:pt x="6976543" y="1467671"/>
                  <a:pt x="6957154" y="1453798"/>
                  <a:pt x="6935160" y="1447800"/>
                </a:cubicBezTo>
                <a:cubicBezTo>
                  <a:pt x="6910317" y="1441025"/>
                  <a:pt x="6884360" y="1439333"/>
                  <a:pt x="6858960" y="1435100"/>
                </a:cubicBezTo>
                <a:cubicBezTo>
                  <a:pt x="6816627" y="1439333"/>
                  <a:pt x="6771170" y="1431290"/>
                  <a:pt x="6731960" y="1447800"/>
                </a:cubicBezTo>
                <a:cubicBezTo>
                  <a:pt x="6636176" y="1488130"/>
                  <a:pt x="6639625" y="1524746"/>
                  <a:pt x="6579560" y="1574800"/>
                </a:cubicBezTo>
                <a:cubicBezTo>
                  <a:pt x="6546734" y="1602155"/>
                  <a:pt x="6541545" y="1600172"/>
                  <a:pt x="6503360" y="1612900"/>
                </a:cubicBezTo>
                <a:cubicBezTo>
                  <a:pt x="6350625" y="1597627"/>
                  <a:pt x="6162610" y="1574800"/>
                  <a:pt x="6008060" y="1574800"/>
                </a:cubicBezTo>
                <a:cubicBezTo>
                  <a:pt x="5940195" y="1574800"/>
                  <a:pt x="5872593" y="1583267"/>
                  <a:pt x="5804860" y="1587500"/>
                </a:cubicBezTo>
                <a:cubicBezTo>
                  <a:pt x="5783693" y="1595967"/>
                  <a:pt x="5761750" y="1602705"/>
                  <a:pt x="5741360" y="1612900"/>
                </a:cubicBezTo>
                <a:cubicBezTo>
                  <a:pt x="5645554" y="1660803"/>
                  <a:pt x="5710282" y="1636102"/>
                  <a:pt x="5639760" y="1676400"/>
                </a:cubicBezTo>
                <a:cubicBezTo>
                  <a:pt x="5623322" y="1685793"/>
                  <a:pt x="5605398" y="1692407"/>
                  <a:pt x="5588960" y="1701800"/>
                </a:cubicBezTo>
                <a:cubicBezTo>
                  <a:pt x="5575708" y="1709373"/>
                  <a:pt x="5564512" y="1720374"/>
                  <a:pt x="5550860" y="1727200"/>
                </a:cubicBezTo>
                <a:cubicBezTo>
                  <a:pt x="5538886" y="1733187"/>
                  <a:pt x="5524734" y="1733913"/>
                  <a:pt x="5512760" y="1739900"/>
                </a:cubicBezTo>
                <a:cubicBezTo>
                  <a:pt x="5414283" y="1789139"/>
                  <a:pt x="5532325" y="1746078"/>
                  <a:pt x="5436560" y="1778000"/>
                </a:cubicBezTo>
                <a:cubicBezTo>
                  <a:pt x="5419627" y="1773767"/>
                  <a:pt x="5401372" y="1773106"/>
                  <a:pt x="5385760" y="1765300"/>
                </a:cubicBezTo>
                <a:cubicBezTo>
                  <a:pt x="5290182" y="1717511"/>
                  <a:pt x="5377149" y="1722034"/>
                  <a:pt x="5258760" y="1651000"/>
                </a:cubicBezTo>
                <a:cubicBezTo>
                  <a:pt x="5224322" y="1630337"/>
                  <a:pt x="5182560" y="1625600"/>
                  <a:pt x="5144460" y="1612900"/>
                </a:cubicBezTo>
                <a:cubicBezTo>
                  <a:pt x="5059793" y="1621367"/>
                  <a:pt x="4974892" y="1627746"/>
                  <a:pt x="4890460" y="1638300"/>
                </a:cubicBezTo>
                <a:cubicBezTo>
                  <a:pt x="4855169" y="1642711"/>
                  <a:pt x="4834363" y="1654328"/>
                  <a:pt x="4801560" y="1663700"/>
                </a:cubicBezTo>
                <a:cubicBezTo>
                  <a:pt x="4784777" y="1668495"/>
                  <a:pt x="4767693" y="1672167"/>
                  <a:pt x="4750760" y="1676400"/>
                </a:cubicBezTo>
                <a:cubicBezTo>
                  <a:pt x="4708427" y="1667933"/>
                  <a:pt x="4663441" y="1668006"/>
                  <a:pt x="4623760" y="1651000"/>
                </a:cubicBezTo>
                <a:cubicBezTo>
                  <a:pt x="4601749" y="1641567"/>
                  <a:pt x="4593163" y="1613057"/>
                  <a:pt x="4572960" y="1600200"/>
                </a:cubicBezTo>
                <a:cubicBezTo>
                  <a:pt x="4516001" y="1563953"/>
                  <a:pt x="4481005" y="1561489"/>
                  <a:pt x="4420560" y="1549400"/>
                </a:cubicBezTo>
                <a:cubicBezTo>
                  <a:pt x="4394781" y="1555845"/>
                  <a:pt x="4357167" y="1563868"/>
                  <a:pt x="4331660" y="1574800"/>
                </a:cubicBezTo>
                <a:cubicBezTo>
                  <a:pt x="4221806" y="1621880"/>
                  <a:pt x="4332111" y="1583116"/>
                  <a:pt x="4242760" y="1612900"/>
                </a:cubicBezTo>
                <a:cubicBezTo>
                  <a:pt x="4239918" y="1609111"/>
                  <a:pt x="4197361" y="1532288"/>
                  <a:pt x="4166560" y="1549400"/>
                </a:cubicBezTo>
                <a:cubicBezTo>
                  <a:pt x="4135159" y="1566845"/>
                  <a:pt x="4115760" y="1600200"/>
                  <a:pt x="4090360" y="1625600"/>
                </a:cubicBezTo>
                <a:cubicBezTo>
                  <a:pt x="4077660" y="1638300"/>
                  <a:pt x="4068324" y="1655668"/>
                  <a:pt x="4052260" y="1663700"/>
                </a:cubicBezTo>
                <a:cubicBezTo>
                  <a:pt x="4026860" y="1676400"/>
                  <a:pt x="4003202" y="1693449"/>
                  <a:pt x="3976060" y="1701800"/>
                </a:cubicBezTo>
                <a:cubicBezTo>
                  <a:pt x="3947450" y="1710603"/>
                  <a:pt x="3916746" y="1709948"/>
                  <a:pt x="3887160" y="1714500"/>
                </a:cubicBezTo>
                <a:cubicBezTo>
                  <a:pt x="3861709" y="1718416"/>
                  <a:pt x="3836360" y="1722967"/>
                  <a:pt x="3810960" y="1727200"/>
                </a:cubicBezTo>
                <a:cubicBezTo>
                  <a:pt x="3696008" y="1698462"/>
                  <a:pt x="3773569" y="1725674"/>
                  <a:pt x="3607760" y="1587500"/>
                </a:cubicBezTo>
                <a:lnTo>
                  <a:pt x="3607760" y="1587500"/>
                </a:lnTo>
                <a:cubicBezTo>
                  <a:pt x="3565427" y="1566333"/>
                  <a:pt x="3525893" y="1538253"/>
                  <a:pt x="3480760" y="1524000"/>
                </a:cubicBezTo>
                <a:cubicBezTo>
                  <a:pt x="3444205" y="1512456"/>
                  <a:pt x="3404409" y="1516721"/>
                  <a:pt x="3366460" y="1511300"/>
                </a:cubicBezTo>
                <a:cubicBezTo>
                  <a:pt x="3345091" y="1508247"/>
                  <a:pt x="3324127" y="1502833"/>
                  <a:pt x="3302960" y="1498600"/>
                </a:cubicBezTo>
                <a:cubicBezTo>
                  <a:pt x="3274511" y="1517566"/>
                  <a:pt x="3239264" y="1540046"/>
                  <a:pt x="3214060" y="1562100"/>
                </a:cubicBezTo>
                <a:cubicBezTo>
                  <a:pt x="3196038" y="1577869"/>
                  <a:pt x="3182163" y="1598198"/>
                  <a:pt x="3163260" y="1612900"/>
                </a:cubicBezTo>
                <a:cubicBezTo>
                  <a:pt x="3112715" y="1652213"/>
                  <a:pt x="3058444" y="1667823"/>
                  <a:pt x="2998160" y="1689100"/>
                </a:cubicBezTo>
                <a:cubicBezTo>
                  <a:pt x="2859709" y="1737965"/>
                  <a:pt x="2912115" y="1724061"/>
                  <a:pt x="2769560" y="1739900"/>
                </a:cubicBezTo>
                <a:cubicBezTo>
                  <a:pt x="2744160" y="1735667"/>
                  <a:pt x="2716891" y="1737658"/>
                  <a:pt x="2693360" y="1727200"/>
                </a:cubicBezTo>
                <a:cubicBezTo>
                  <a:pt x="2676947" y="1719906"/>
                  <a:pt x="2668777" y="1700927"/>
                  <a:pt x="2655260" y="1689100"/>
                </a:cubicBezTo>
                <a:cubicBezTo>
                  <a:pt x="2634860" y="1671250"/>
                  <a:pt x="2612020" y="1656309"/>
                  <a:pt x="2591760" y="1638300"/>
                </a:cubicBezTo>
                <a:cubicBezTo>
                  <a:pt x="2573862" y="1622390"/>
                  <a:pt x="2559863" y="1602202"/>
                  <a:pt x="2540960" y="1587500"/>
                </a:cubicBezTo>
                <a:cubicBezTo>
                  <a:pt x="2521475" y="1572345"/>
                  <a:pt x="2498627" y="1562100"/>
                  <a:pt x="2477460" y="1549400"/>
                </a:cubicBezTo>
                <a:cubicBezTo>
                  <a:pt x="2456293" y="1553633"/>
                  <a:pt x="2433267" y="1552447"/>
                  <a:pt x="2413960" y="1562100"/>
                </a:cubicBezTo>
                <a:cubicBezTo>
                  <a:pt x="2397896" y="1570132"/>
                  <a:pt x="2389377" y="1588373"/>
                  <a:pt x="2375860" y="1600200"/>
                </a:cubicBezTo>
                <a:cubicBezTo>
                  <a:pt x="2344963" y="1627235"/>
                  <a:pt x="2271352" y="1684204"/>
                  <a:pt x="2236160" y="1701800"/>
                </a:cubicBezTo>
                <a:cubicBezTo>
                  <a:pt x="2220548" y="1709606"/>
                  <a:pt x="2202293" y="1710267"/>
                  <a:pt x="2185360" y="1714500"/>
                </a:cubicBezTo>
                <a:cubicBezTo>
                  <a:pt x="2130289" y="1708993"/>
                  <a:pt x="2071897" y="1712571"/>
                  <a:pt x="2020260" y="1689100"/>
                </a:cubicBezTo>
                <a:cubicBezTo>
                  <a:pt x="1985790" y="1673432"/>
                  <a:pt x="1918660" y="1638300"/>
                  <a:pt x="1918660" y="1638300"/>
                </a:cubicBezTo>
                <a:cubicBezTo>
                  <a:pt x="1884793" y="1642533"/>
                  <a:pt x="1850171" y="1642722"/>
                  <a:pt x="1817060" y="1651000"/>
                </a:cubicBezTo>
                <a:cubicBezTo>
                  <a:pt x="1708706" y="1678088"/>
                  <a:pt x="1706040" y="1703245"/>
                  <a:pt x="1601160" y="1752600"/>
                </a:cubicBezTo>
                <a:cubicBezTo>
                  <a:pt x="1568433" y="1768001"/>
                  <a:pt x="1533874" y="1779262"/>
                  <a:pt x="1499560" y="1790700"/>
                </a:cubicBezTo>
                <a:cubicBezTo>
                  <a:pt x="1412173" y="1819829"/>
                  <a:pt x="1302435" y="1811529"/>
                  <a:pt x="1220160" y="1816100"/>
                </a:cubicBezTo>
                <a:cubicBezTo>
                  <a:pt x="1233543" y="1762567"/>
                  <a:pt x="1227784" y="1757676"/>
                  <a:pt x="1270960" y="1714500"/>
                </a:cubicBezTo>
                <a:cubicBezTo>
                  <a:pt x="1285927" y="1699533"/>
                  <a:pt x="1306793" y="1691367"/>
                  <a:pt x="1321760" y="1676400"/>
                </a:cubicBezTo>
                <a:cubicBezTo>
                  <a:pt x="1332553" y="1665607"/>
                  <a:pt x="1361836" y="1642493"/>
                  <a:pt x="1347160" y="1638300"/>
                </a:cubicBezTo>
                <a:cubicBezTo>
                  <a:pt x="1321069" y="1630845"/>
                  <a:pt x="1103588" y="1675480"/>
                  <a:pt x="1093160" y="1676400"/>
                </a:cubicBezTo>
                <a:cubicBezTo>
                  <a:pt x="996079" y="1684966"/>
                  <a:pt x="898427" y="1684867"/>
                  <a:pt x="801060" y="1689100"/>
                </a:cubicBezTo>
                <a:cubicBezTo>
                  <a:pt x="767193" y="1684867"/>
                  <a:pt x="727233" y="1696238"/>
                  <a:pt x="699460" y="1676400"/>
                </a:cubicBezTo>
                <a:cubicBezTo>
                  <a:pt x="685257" y="1666255"/>
                  <a:pt x="703500" y="1640755"/>
                  <a:pt x="712160" y="1625600"/>
                </a:cubicBezTo>
                <a:cubicBezTo>
                  <a:pt x="721071" y="1610006"/>
                  <a:pt x="738762" y="1601298"/>
                  <a:pt x="750260" y="1587500"/>
                </a:cubicBezTo>
                <a:cubicBezTo>
                  <a:pt x="760031" y="1575774"/>
                  <a:pt x="767193" y="1562100"/>
                  <a:pt x="775660" y="1549400"/>
                </a:cubicBezTo>
                <a:cubicBezTo>
                  <a:pt x="609844" y="1438856"/>
                  <a:pt x="761430" y="1530165"/>
                  <a:pt x="280360" y="1511300"/>
                </a:cubicBezTo>
                <a:cubicBezTo>
                  <a:pt x="216768" y="1508806"/>
                  <a:pt x="153360" y="1502833"/>
                  <a:pt x="89860" y="1498600"/>
                </a:cubicBezTo>
                <a:cubicBezTo>
                  <a:pt x="77160" y="1494367"/>
                  <a:pt x="64632" y="1489578"/>
                  <a:pt x="51760" y="1485900"/>
                </a:cubicBezTo>
                <a:cubicBezTo>
                  <a:pt x="34977" y="1481105"/>
                  <a:pt x="-6846" y="1488812"/>
                  <a:pt x="960" y="1473200"/>
                </a:cubicBezTo>
                <a:cubicBezTo>
                  <a:pt x="10613" y="1453893"/>
                  <a:pt x="43293" y="1464733"/>
                  <a:pt x="64460" y="1460500"/>
                </a:cubicBezTo>
                <a:cubicBezTo>
                  <a:pt x="81393" y="1452033"/>
                  <a:pt x="99508" y="1445602"/>
                  <a:pt x="115260" y="1435100"/>
                </a:cubicBezTo>
                <a:cubicBezTo>
                  <a:pt x="150483" y="1411618"/>
                  <a:pt x="181637" y="1382382"/>
                  <a:pt x="216860" y="1358900"/>
                </a:cubicBezTo>
                <a:lnTo>
                  <a:pt x="254960" y="1333500"/>
                </a:lnTo>
                <a:cubicBezTo>
                  <a:pt x="242260" y="1329267"/>
                  <a:pt x="227999" y="1328226"/>
                  <a:pt x="216860" y="1320800"/>
                </a:cubicBezTo>
                <a:cubicBezTo>
                  <a:pt x="172498" y="1291225"/>
                  <a:pt x="172917" y="1268094"/>
                  <a:pt x="153360" y="1219200"/>
                </a:cubicBezTo>
                <a:cubicBezTo>
                  <a:pt x="165957" y="1181408"/>
                  <a:pt x="172226" y="1124737"/>
                  <a:pt x="216860" y="1104900"/>
                </a:cubicBezTo>
                <a:cubicBezTo>
                  <a:pt x="240391" y="1094442"/>
                  <a:pt x="267660" y="1096433"/>
                  <a:pt x="293060" y="1092200"/>
                </a:cubicBezTo>
                <a:cubicBezTo>
                  <a:pt x="280360" y="1058333"/>
                  <a:pt x="272108" y="1022446"/>
                  <a:pt x="254960" y="990600"/>
                </a:cubicBezTo>
                <a:cubicBezTo>
                  <a:pt x="215449" y="917222"/>
                  <a:pt x="197104" y="932744"/>
                  <a:pt x="140660" y="876300"/>
                </a:cubicBezTo>
                <a:cubicBezTo>
                  <a:pt x="124374" y="860014"/>
                  <a:pt x="80093" y="802057"/>
                  <a:pt x="64460" y="774700"/>
                </a:cubicBezTo>
                <a:cubicBezTo>
                  <a:pt x="55067" y="758262"/>
                  <a:pt x="51180" y="738444"/>
                  <a:pt x="39060" y="723900"/>
                </a:cubicBezTo>
                <a:cubicBezTo>
                  <a:pt x="29289" y="712174"/>
                  <a:pt x="960" y="713764"/>
                  <a:pt x="960" y="698500"/>
                </a:cubicBezTo>
                <a:cubicBezTo>
                  <a:pt x="960" y="685113"/>
                  <a:pt x="26755" y="705927"/>
                  <a:pt x="39060" y="711200"/>
                </a:cubicBezTo>
                <a:cubicBezTo>
                  <a:pt x="56461" y="718658"/>
                  <a:pt x="72927" y="728133"/>
                  <a:pt x="89860" y="736600"/>
                </a:cubicBezTo>
                <a:cubicBezTo>
                  <a:pt x="127960" y="732367"/>
                  <a:pt x="171819" y="744481"/>
                  <a:pt x="204160" y="723900"/>
                </a:cubicBezTo>
                <a:cubicBezTo>
                  <a:pt x="226748" y="709526"/>
                  <a:pt x="229560" y="647700"/>
                  <a:pt x="229560" y="647700"/>
                </a:cubicBezTo>
                <a:cubicBezTo>
                  <a:pt x="213074" y="532295"/>
                  <a:pt x="226326" y="587198"/>
                  <a:pt x="191460" y="482600"/>
                </a:cubicBezTo>
                <a:lnTo>
                  <a:pt x="178760" y="444500"/>
                </a:lnTo>
                <a:cubicBezTo>
                  <a:pt x="191460" y="436033"/>
                  <a:pt x="201804" y="421609"/>
                  <a:pt x="216860" y="419100"/>
                </a:cubicBezTo>
                <a:cubicBezTo>
                  <a:pt x="230065" y="416899"/>
                  <a:pt x="241973" y="428553"/>
                  <a:pt x="254960" y="431800"/>
                </a:cubicBezTo>
                <a:cubicBezTo>
                  <a:pt x="319044" y="447821"/>
                  <a:pt x="309442" y="444500"/>
                  <a:pt x="369260" y="444500"/>
                </a:cubicBezTo>
              </a:path>
            </a:pathLst>
          </a:custGeom>
          <a:solidFill>
            <a:srgbClr val="FFFF00"/>
          </a:solidFill>
          <a:ln w="539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91689BCA-F959-4B4E-A21E-01DFCB11A6EC}"/>
                  </a:ext>
                </a:extLst>
              </p:cNvPr>
              <p:cNvSpPr txBox="1"/>
              <p:nvPr/>
            </p:nvSpPr>
            <p:spPr>
              <a:xfrm>
                <a:off x="4321921" y="5343123"/>
                <a:ext cx="7195623" cy="830997"/>
              </a:xfrm>
              <a:prstGeom prst="rect">
                <a:avLst/>
              </a:prstGeom>
              <a:noFill/>
            </p:spPr>
            <p:txBody>
              <a:bodyPr wrap="square" rtlCol="0">
                <a:spAutoFit/>
              </a:bodyPr>
              <a:lstStyle/>
              <a:p>
                <a:r>
                  <a:rPr lang="en-US" sz="2400" b="1" dirty="0">
                    <a:latin typeface="Avenir Next" panose="020B0503020202020204" pitchFamily="34" charset="0"/>
                    <a:ea typeface="MingLiU_HKSCS" panose="02020500000000000000" pitchFamily="18" charset="-120"/>
                    <a:cs typeface="Arial" panose="020B0604020202020204" pitchFamily="34" charset="0"/>
                  </a:rPr>
                  <a:t>NOTE: </a:t>
                </a:r>
                <a:r>
                  <a:rPr lang="en-US" sz="2400" b="1" dirty="0">
                    <a:solidFill>
                      <a:srgbClr val="C00000"/>
                    </a:solidFill>
                    <a:latin typeface="Avenir Next" panose="020B0503020202020204" pitchFamily="34" charset="0"/>
                    <a:ea typeface="MingLiU_HKSCS" panose="02020500000000000000" pitchFamily="18" charset="-120"/>
                    <a:cs typeface="Arial" panose="020B0604020202020204" pitchFamily="34" charset="0"/>
                  </a:rPr>
                  <a:t>a Neural Network can be viewed as a function </a:t>
                </a:r>
                <a14:m>
                  <m:oMath xmlns:m="http://schemas.openxmlformats.org/officeDocument/2006/math">
                    <m:r>
                      <a:rPr lang="en-US" sz="2400" i="1" smtClean="0">
                        <a:latin typeface="Cambria Math" panose="02040503050406030204" pitchFamily="18" charset="0"/>
                      </a:rPr>
                      <m:t>𝑓</m:t>
                    </m:r>
                    <m:d>
                      <m:dPr>
                        <m:ctrlPr>
                          <a:rPr lang="en-US" sz="2400" b="1" i="1">
                            <a:latin typeface="Cambria Math" panose="02040503050406030204" pitchFamily="18" charset="0"/>
                          </a:rPr>
                        </m:ctrlPr>
                      </m:dPr>
                      <m:e>
                        <m:r>
                          <a:rPr lang="en-US" sz="2400" b="1" i="1">
                            <a:solidFill>
                              <a:schemeClr val="accent1">
                                <a:lumMod val="75000"/>
                              </a:schemeClr>
                            </a:solidFill>
                            <a:latin typeface="Cambria Math" panose="02040503050406030204" pitchFamily="18" charset="0"/>
                          </a:rPr>
                          <m:t>𝑿</m:t>
                        </m:r>
                      </m:e>
                    </m:d>
                  </m:oMath>
                </a14:m>
                <a:r>
                  <a:rPr lang="en-US" sz="2400" b="1" dirty="0">
                    <a:solidFill>
                      <a:srgbClr val="C00000"/>
                    </a:solidFill>
                    <a:latin typeface="Avenir Next" panose="020B0503020202020204" pitchFamily="34" charset="0"/>
                    <a:ea typeface="MingLiU_HKSCS" panose="02020500000000000000" pitchFamily="18" charset="-120"/>
                    <a:cs typeface="Arial" panose="020B0604020202020204" pitchFamily="34" charset="0"/>
                  </a:rPr>
                  <a:t>, just like all of our past models</a:t>
                </a:r>
              </a:p>
            </p:txBody>
          </p:sp>
        </mc:Choice>
        <mc:Fallback xmlns="">
          <p:sp>
            <p:nvSpPr>
              <p:cNvPr id="30" name="TextBox 29">
                <a:extLst>
                  <a:ext uri="{FF2B5EF4-FFF2-40B4-BE49-F238E27FC236}">
                    <a16:creationId xmlns:a16="http://schemas.microsoft.com/office/drawing/2014/main" id="{91689BCA-F959-4B4E-A21E-01DFCB11A6EC}"/>
                  </a:ext>
                </a:extLst>
              </p:cNvPr>
              <p:cNvSpPr txBox="1">
                <a:spLocks noRot="1" noChangeAspect="1" noMove="1" noResize="1" noEditPoints="1" noAdjustHandles="1" noChangeArrowheads="1" noChangeShapeType="1" noTextEdit="1"/>
              </p:cNvSpPr>
              <p:nvPr/>
            </p:nvSpPr>
            <p:spPr>
              <a:xfrm>
                <a:off x="4321921" y="5343123"/>
                <a:ext cx="7195623" cy="830997"/>
              </a:xfrm>
              <a:prstGeom prst="rect">
                <a:avLst/>
              </a:prstGeom>
              <a:blipFill>
                <a:blip r:embed="rId9"/>
                <a:stretch>
                  <a:fillRect l="-1232" t="-6061" b="-16667"/>
                </a:stretch>
              </a:blipFill>
            </p:spPr>
            <p:txBody>
              <a:bodyPr/>
              <a:lstStyle/>
              <a:p>
                <a:r>
                  <a:rPr lang="en-US">
                    <a:noFill/>
                  </a:rPr>
                  <a:t> </a:t>
                </a:r>
              </a:p>
            </p:txBody>
          </p:sp>
        </mc:Fallback>
      </mc:AlternateContent>
    </p:spTree>
    <p:extLst>
      <p:ext uri="{BB962C8B-B14F-4D97-AF65-F5344CB8AC3E}">
        <p14:creationId xmlns:p14="http://schemas.microsoft.com/office/powerpoint/2010/main" val="359208055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8"/>
                <a:stretch>
                  <a:fillRect l="-30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40123F7F-2B2D-B744-8284-67A4FEB05CAC}"/>
                  </a:ext>
                </a:extLst>
              </p:cNvPr>
              <p:cNvSpPr txBox="1"/>
              <p:nvPr/>
            </p:nvSpPr>
            <p:spPr>
              <a:xfrm>
                <a:off x="212675" y="1078814"/>
                <a:ext cx="5873755" cy="5047536"/>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General Notes:</a:t>
                </a:r>
              </a:p>
              <a:p>
                <a:pPr marL="342900" indent="-342900">
                  <a:spcBef>
                    <a:spcPts val="3000"/>
                  </a:spcBef>
                  <a:buFont typeface="Arial" panose="020B0604020202020204" pitchFamily="34" charset="0"/>
                  <a:buChar char="•"/>
                </a:pPr>
                <a:r>
                  <a:rPr lang="en-US" sz="2400" dirty="0">
                    <a:latin typeface="Avenir Next" panose="020B0503020202020204" pitchFamily="34" charset="0"/>
                  </a:rPr>
                  <a:t>It’s a fully connected network</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 </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a:t>
                </a:r>
              </a:p>
              <a:p>
                <a:pPr marL="342900" indent="-342900">
                  <a:spcBef>
                    <a:spcPts val="3000"/>
                  </a:spcBef>
                  <a:buFont typeface="Arial" panose="020B0604020202020204" pitchFamily="34" charset="0"/>
                  <a:buChar char="•"/>
                </a:pPr>
                <a:r>
                  <a:rPr lang="en-US" sz="2400" b="0" dirty="0">
                    <a:solidFill>
                      <a:schemeClr val="tx1"/>
                    </a:solidFill>
                    <a:latin typeface="Avenir Next" panose="020B0503020202020204" pitchFamily="34" charset="0"/>
                  </a:rPr>
                  <a:t>Parameters</a:t>
                </a:r>
                <a:r>
                  <a:rPr lang="en-US" sz="2400" b="0" dirty="0">
                    <a:solidFill>
                      <a:schemeClr val="tx1"/>
                    </a:solidFill>
                  </a:rPr>
                  <a:t> </a:t>
                </a:r>
                <a14:m>
                  <m:oMath xmlns:m="http://schemas.openxmlformats.org/officeDocument/2006/math">
                    <m:r>
                      <a:rPr lang="en-US" sz="2400" b="0" i="1" smtClean="0">
                        <a:solidFill>
                          <a:srgbClr val="C00000"/>
                        </a:solidFill>
                        <a:latin typeface="Cambria Math" panose="02040503050406030204" pitchFamily="18" charset="0"/>
                      </a:rPr>
                      <m:t>𝜃</m:t>
                    </m:r>
                    <m:r>
                      <a:rPr lang="en-US" sz="2400" b="0" i="1" smtClean="0">
                        <a:solidFill>
                          <a:schemeClr val="tx1"/>
                        </a:solidFill>
                        <a:latin typeface="Cambria Math" panose="02040503050406030204" pitchFamily="18" charset="0"/>
                      </a:rPr>
                      <m:t>={</m:t>
                    </m:r>
                    <m:r>
                      <a:rPr lang="en-US" sz="2400" b="0" i="1" smtClean="0">
                        <a:solidFill>
                          <a:srgbClr val="C00000"/>
                        </a:solidFill>
                        <a:latin typeface="Cambria Math" panose="02040503050406030204" pitchFamily="18" charset="0"/>
                      </a:rPr>
                      <m:t>𝛽</m:t>
                    </m:r>
                    <m:r>
                      <a:rPr lang="en-US" sz="2400" b="0" i="1" smtClean="0">
                        <a:solidFill>
                          <a:srgbClr val="C00000"/>
                        </a:solidFill>
                        <a:latin typeface="Cambria Math" panose="02040503050406030204" pitchFamily="18" charset="0"/>
                      </a:rPr>
                      <m:t>, </m:t>
                    </m:r>
                    <m:r>
                      <a:rPr lang="en-US" sz="2400" b="0" i="1" smtClean="0">
                        <a:solidFill>
                          <a:srgbClr val="C00000"/>
                        </a:solidFill>
                        <a:latin typeface="Cambria Math" panose="02040503050406030204" pitchFamily="18" charset="0"/>
                      </a:rPr>
                      <m:t>𝑂</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  (weights)</a:t>
                </a:r>
              </a:p>
              <a:p>
                <a:pPr>
                  <a:spcBef>
                    <a:spcPts val="3000"/>
                  </a:spcBef>
                </a:pPr>
                <a:endParaRPr lang="en-US" sz="2400" dirty="0">
                  <a:latin typeface="Avenir Next" panose="020B0503020202020204" pitchFamily="34" charset="0"/>
                </a:endParaRPr>
              </a:p>
              <a:p>
                <a:pPr marL="342900" indent="-342900">
                  <a:spcBef>
                    <a:spcPts val="3000"/>
                  </a:spcBef>
                  <a:buFont typeface="Arial" panose="020B0604020202020204" pitchFamily="34" charset="0"/>
                  <a:buChar char="•"/>
                </a:pPr>
                <a:endParaRPr lang="en-US" sz="2400" u="sng" dirty="0">
                  <a:latin typeface="Avenir Next" panose="020B0503020202020204" pitchFamily="34" charset="0"/>
                </a:endParaRPr>
              </a:p>
            </p:txBody>
          </p:sp>
        </mc:Choice>
        <mc:Fallback xmlns="">
          <p:sp>
            <p:nvSpPr>
              <p:cNvPr id="90" name="TextBox 89">
                <a:extLst>
                  <a:ext uri="{FF2B5EF4-FFF2-40B4-BE49-F238E27FC236}">
                    <a16:creationId xmlns:a16="http://schemas.microsoft.com/office/drawing/2014/main" id="{40123F7F-2B2D-B744-8284-67A4FEB05CAC}"/>
                  </a:ext>
                </a:extLst>
              </p:cNvPr>
              <p:cNvSpPr txBox="1">
                <a:spLocks noRot="1" noChangeAspect="1" noMove="1" noResize="1" noEditPoints="1" noAdjustHandles="1" noChangeArrowheads="1" noChangeShapeType="1" noTextEdit="1"/>
              </p:cNvSpPr>
              <p:nvPr/>
            </p:nvSpPr>
            <p:spPr>
              <a:xfrm>
                <a:off x="212675" y="1078814"/>
                <a:ext cx="5873755" cy="5047536"/>
              </a:xfrm>
              <a:prstGeom prst="rect">
                <a:avLst/>
              </a:prstGeom>
              <a:blipFill>
                <a:blip r:embed="rId19"/>
                <a:stretch>
                  <a:fillRect l="-2160" t="-1256"/>
                </a:stretch>
              </a:blipFill>
            </p:spPr>
            <p:txBody>
              <a:bodyPr/>
              <a:lstStyle/>
              <a:p>
                <a:r>
                  <a:rPr lang="en-US">
                    <a:noFill/>
                  </a:rPr>
                  <a:t> </a:t>
                </a:r>
              </a:p>
            </p:txBody>
          </p:sp>
        </mc:Fallback>
      </mc:AlternateContent>
      <p:sp>
        <p:nvSpPr>
          <p:cNvPr id="91" name="Rectangle 90">
            <a:extLst>
              <a:ext uri="{FF2B5EF4-FFF2-40B4-BE49-F238E27FC236}">
                <a16:creationId xmlns:a16="http://schemas.microsoft.com/office/drawing/2014/main" id="{DF422962-DCFD-E843-90D3-9B6B7179B402}"/>
              </a:ext>
            </a:extLst>
          </p:cNvPr>
          <p:cNvSpPr/>
          <p:nvPr/>
        </p:nvSpPr>
        <p:spPr>
          <a:xfrm>
            <a:off x="1577380" y="3367676"/>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051A2D7-904C-2A42-B856-8EA66D8BA7ED}"/>
              </a:ext>
            </a:extLst>
          </p:cNvPr>
          <p:cNvSpPr/>
          <p:nvPr/>
        </p:nvSpPr>
        <p:spPr>
          <a:xfrm>
            <a:off x="2380105" y="3367676"/>
            <a:ext cx="2408264" cy="461665"/>
          </a:xfrm>
          <a:prstGeom prst="rect">
            <a:avLst/>
          </a:prstGeom>
        </p:spPr>
        <p:txBody>
          <a:bodyPr wrap="square">
            <a:spAutoFit/>
          </a:bodyPr>
          <a:lstStyle/>
          <a:p>
            <a:r>
              <a:rPr lang="en-US" sz="2400" dirty="0">
                <a:latin typeface="Avenir Next" panose="020B0503020202020204" pitchFamily="34" charset="0"/>
              </a:rPr>
              <a:t>is a scalar value</a:t>
            </a:r>
            <a:endParaRPr lang="en-US" sz="2400" dirty="0"/>
          </a:p>
        </p:txBody>
      </p:sp>
      <p:sp>
        <p:nvSpPr>
          <p:cNvPr id="92" name="Rectangle 91">
            <a:extLst>
              <a:ext uri="{FF2B5EF4-FFF2-40B4-BE49-F238E27FC236}">
                <a16:creationId xmlns:a16="http://schemas.microsoft.com/office/drawing/2014/main" id="{BB6A94CC-9C8E-A24D-862A-89339124C8A3}"/>
              </a:ext>
            </a:extLst>
          </p:cNvPr>
          <p:cNvSpPr/>
          <p:nvPr/>
        </p:nvSpPr>
        <p:spPr>
          <a:xfrm>
            <a:off x="2390026" y="2453823"/>
            <a:ext cx="3664701" cy="830997"/>
          </a:xfrm>
          <a:prstGeom prst="rect">
            <a:avLst/>
          </a:prstGeom>
        </p:spPr>
        <p:txBody>
          <a:bodyPr wrap="square">
            <a:spAutoFit/>
          </a:bodyPr>
          <a:lstStyle/>
          <a:p>
            <a:r>
              <a:rPr lang="en-US" sz="2400" dirty="0">
                <a:latin typeface="Avenir Next" panose="020B0503020202020204" pitchFamily="34" charset="0"/>
              </a:rPr>
              <a:t>is a weight, which is multiplied by its input</a:t>
            </a:r>
            <a:endParaRPr lang="en-US" sz="2400" dirty="0"/>
          </a:p>
        </p:txBody>
      </p:sp>
      <p:sp>
        <p:nvSpPr>
          <p:cNvPr id="93" name="Down Arrow 92">
            <a:extLst>
              <a:ext uri="{FF2B5EF4-FFF2-40B4-BE49-F238E27FC236}">
                <a16:creationId xmlns:a16="http://schemas.microsoft.com/office/drawing/2014/main" id="{1D7431CA-261E-E24D-BB81-24CBC92C3AD1}"/>
              </a:ext>
            </a:extLst>
          </p:cNvPr>
          <p:cNvSpPr/>
          <p:nvPr/>
        </p:nvSpPr>
        <p:spPr>
          <a:xfrm rot="16200000">
            <a:off x="1824215" y="2465225"/>
            <a:ext cx="251808" cy="74547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60278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3"/>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4"/>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5"/>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6"/>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7"/>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8036046" y="2533102"/>
            <a:ext cx="202643" cy="327295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8"/>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9"/>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0"/>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1"/>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3"/>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4"/>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5"/>
                <a:stretch>
                  <a:fillRect l="-30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40123F7F-2B2D-B744-8284-67A4FEB05CAC}"/>
                  </a:ext>
                </a:extLst>
              </p:cNvPr>
              <p:cNvSpPr txBox="1"/>
              <p:nvPr/>
            </p:nvSpPr>
            <p:spPr>
              <a:xfrm>
                <a:off x="212675" y="1078814"/>
                <a:ext cx="5873755" cy="353943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General Notes:</a:t>
                </a:r>
              </a:p>
              <a:p>
                <a:pPr marL="342900" indent="-342900">
                  <a:spcBef>
                    <a:spcPts val="3000"/>
                  </a:spcBef>
                  <a:buFont typeface="Arial" panose="020B0604020202020204" pitchFamily="34" charset="0"/>
                  <a:buChar char="•"/>
                </a:pPr>
                <a:r>
                  <a:rPr lang="en-US" sz="2400" dirty="0">
                    <a:latin typeface="Avenir Next" panose="020B0503020202020204" pitchFamily="34" charset="0"/>
                  </a:rPr>
                  <a:t>It’s a fully connected network</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 </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a:t>
                </a:r>
              </a:p>
              <a:p>
                <a:pPr marL="342900" indent="-342900">
                  <a:spcBef>
                    <a:spcPts val="3000"/>
                  </a:spcBef>
                  <a:buFont typeface="Arial" panose="020B0604020202020204" pitchFamily="34" charset="0"/>
                  <a:buChar char="•"/>
                </a:pPr>
                <a:r>
                  <a:rPr lang="en-US" sz="2400" b="0" dirty="0">
                    <a:solidFill>
                      <a:schemeClr val="tx1"/>
                    </a:solidFill>
                    <a:latin typeface="Avenir Next" panose="020B0503020202020204" pitchFamily="34" charset="0"/>
                  </a:rPr>
                  <a:t>Parameters</a:t>
                </a:r>
                <a:r>
                  <a:rPr lang="en-US" sz="2400" b="0" dirty="0">
                    <a:solidFill>
                      <a:schemeClr val="tx1"/>
                    </a:solidFill>
                  </a:rPr>
                  <a:t> </a:t>
                </a:r>
                <a14:m>
                  <m:oMath xmlns:m="http://schemas.openxmlformats.org/officeDocument/2006/math">
                    <m:r>
                      <a:rPr lang="en-US" sz="2400" b="0" i="1" smtClean="0">
                        <a:solidFill>
                          <a:srgbClr val="C00000"/>
                        </a:solidFill>
                        <a:latin typeface="Cambria Math" panose="02040503050406030204" pitchFamily="18" charset="0"/>
                      </a:rPr>
                      <m:t>𝜃</m:t>
                    </m:r>
                    <m:r>
                      <a:rPr lang="en-US" sz="2400" b="0" i="1" smtClean="0">
                        <a:solidFill>
                          <a:schemeClr val="tx1"/>
                        </a:solidFill>
                        <a:latin typeface="Cambria Math" panose="02040503050406030204" pitchFamily="18" charset="0"/>
                      </a:rPr>
                      <m:t>={</m:t>
                    </m:r>
                    <m:r>
                      <a:rPr lang="en-US" sz="2400" b="0" i="1" smtClean="0">
                        <a:solidFill>
                          <a:srgbClr val="C00000"/>
                        </a:solidFill>
                        <a:latin typeface="Cambria Math" panose="02040503050406030204" pitchFamily="18" charset="0"/>
                      </a:rPr>
                      <m:t>𝛽</m:t>
                    </m:r>
                    <m:r>
                      <a:rPr lang="en-US" sz="2400" b="0" i="1" smtClean="0">
                        <a:solidFill>
                          <a:srgbClr val="C00000"/>
                        </a:solidFill>
                        <a:latin typeface="Cambria Math" panose="02040503050406030204" pitchFamily="18" charset="0"/>
                      </a:rPr>
                      <m:t>, </m:t>
                    </m:r>
                    <m:r>
                      <a:rPr lang="en-US" sz="2400" b="0" i="1" smtClean="0">
                        <a:solidFill>
                          <a:srgbClr val="C00000"/>
                        </a:solidFill>
                        <a:latin typeface="Cambria Math" panose="02040503050406030204" pitchFamily="18" charset="0"/>
                      </a:rPr>
                      <m:t>𝑂</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  (weights)</a:t>
                </a:r>
              </a:p>
            </p:txBody>
          </p:sp>
        </mc:Choice>
        <mc:Fallback xmlns="">
          <p:sp>
            <p:nvSpPr>
              <p:cNvPr id="90" name="TextBox 89">
                <a:extLst>
                  <a:ext uri="{FF2B5EF4-FFF2-40B4-BE49-F238E27FC236}">
                    <a16:creationId xmlns:a16="http://schemas.microsoft.com/office/drawing/2014/main" id="{40123F7F-2B2D-B744-8284-67A4FEB05CAC}"/>
                  </a:ext>
                </a:extLst>
              </p:cNvPr>
              <p:cNvSpPr txBox="1">
                <a:spLocks noRot="1" noChangeAspect="1" noMove="1" noResize="1" noEditPoints="1" noAdjustHandles="1" noChangeArrowheads="1" noChangeShapeType="1" noTextEdit="1"/>
              </p:cNvSpPr>
              <p:nvPr/>
            </p:nvSpPr>
            <p:spPr>
              <a:xfrm>
                <a:off x="212675" y="1078814"/>
                <a:ext cx="5873755" cy="3539430"/>
              </a:xfrm>
              <a:prstGeom prst="rect">
                <a:avLst/>
              </a:prstGeom>
              <a:blipFill>
                <a:blip r:embed="rId16"/>
                <a:stretch>
                  <a:fillRect l="-2160" t="-1786" b="-3214"/>
                </a:stretch>
              </a:blipFill>
            </p:spPr>
            <p:txBody>
              <a:bodyPr/>
              <a:lstStyle/>
              <a:p>
                <a:r>
                  <a:rPr lang="en-US">
                    <a:noFill/>
                  </a:rPr>
                  <a:t> </a:t>
                </a:r>
              </a:p>
            </p:txBody>
          </p:sp>
        </mc:Fallback>
      </mc:AlternateContent>
      <p:sp>
        <p:nvSpPr>
          <p:cNvPr id="91" name="Rectangle 90">
            <a:extLst>
              <a:ext uri="{FF2B5EF4-FFF2-40B4-BE49-F238E27FC236}">
                <a16:creationId xmlns:a16="http://schemas.microsoft.com/office/drawing/2014/main" id="{DF422962-DCFD-E843-90D3-9B6B7179B402}"/>
              </a:ext>
            </a:extLst>
          </p:cNvPr>
          <p:cNvSpPr/>
          <p:nvPr/>
        </p:nvSpPr>
        <p:spPr>
          <a:xfrm>
            <a:off x="1577380" y="3367676"/>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051A2D7-904C-2A42-B856-8EA66D8BA7ED}"/>
              </a:ext>
            </a:extLst>
          </p:cNvPr>
          <p:cNvSpPr/>
          <p:nvPr/>
        </p:nvSpPr>
        <p:spPr>
          <a:xfrm>
            <a:off x="2380105" y="3367676"/>
            <a:ext cx="2408264" cy="461665"/>
          </a:xfrm>
          <a:prstGeom prst="rect">
            <a:avLst/>
          </a:prstGeom>
        </p:spPr>
        <p:txBody>
          <a:bodyPr wrap="square">
            <a:spAutoFit/>
          </a:bodyPr>
          <a:lstStyle/>
          <a:p>
            <a:r>
              <a:rPr lang="en-US" sz="2400" dirty="0">
                <a:latin typeface="Avenir Next" panose="020B0503020202020204" pitchFamily="34" charset="0"/>
              </a:rPr>
              <a:t>is a scalar value</a:t>
            </a:r>
            <a:endParaRPr lang="en-US" sz="2400" dirty="0"/>
          </a:p>
        </p:txBody>
      </p:sp>
      <p:sp>
        <p:nvSpPr>
          <p:cNvPr id="92" name="Rectangle 91">
            <a:extLst>
              <a:ext uri="{FF2B5EF4-FFF2-40B4-BE49-F238E27FC236}">
                <a16:creationId xmlns:a16="http://schemas.microsoft.com/office/drawing/2014/main" id="{BB6A94CC-9C8E-A24D-862A-89339124C8A3}"/>
              </a:ext>
            </a:extLst>
          </p:cNvPr>
          <p:cNvSpPr/>
          <p:nvPr/>
        </p:nvSpPr>
        <p:spPr>
          <a:xfrm>
            <a:off x="2390026" y="2453823"/>
            <a:ext cx="3664701" cy="830997"/>
          </a:xfrm>
          <a:prstGeom prst="rect">
            <a:avLst/>
          </a:prstGeom>
        </p:spPr>
        <p:txBody>
          <a:bodyPr wrap="square">
            <a:spAutoFit/>
          </a:bodyPr>
          <a:lstStyle/>
          <a:p>
            <a:r>
              <a:rPr lang="en-US" sz="2400" dirty="0">
                <a:latin typeface="Avenir Next" panose="020B0503020202020204" pitchFamily="34" charset="0"/>
              </a:rPr>
              <a:t>is a weight, which is multiplied by its input</a:t>
            </a:r>
            <a:endParaRPr lang="en-US" sz="2400" dirty="0"/>
          </a:p>
        </p:txBody>
      </p:sp>
      <p:sp>
        <p:nvSpPr>
          <p:cNvPr id="93" name="Down Arrow 92">
            <a:extLst>
              <a:ext uri="{FF2B5EF4-FFF2-40B4-BE49-F238E27FC236}">
                <a16:creationId xmlns:a16="http://schemas.microsoft.com/office/drawing/2014/main" id="{1D7431CA-261E-E24D-BB81-24CBC92C3AD1}"/>
              </a:ext>
            </a:extLst>
          </p:cNvPr>
          <p:cNvSpPr/>
          <p:nvPr/>
        </p:nvSpPr>
        <p:spPr>
          <a:xfrm rot="16200000">
            <a:off x="1824215" y="2465225"/>
            <a:ext cx="251808" cy="74547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ular Callout 1">
            <a:extLst>
              <a:ext uri="{FF2B5EF4-FFF2-40B4-BE49-F238E27FC236}">
                <a16:creationId xmlns:a16="http://schemas.microsoft.com/office/drawing/2014/main" id="{73B4B99D-93E9-0B48-8D5F-F50138BBA855}"/>
              </a:ext>
            </a:extLst>
          </p:cNvPr>
          <p:cNvSpPr/>
          <p:nvPr/>
        </p:nvSpPr>
        <p:spPr>
          <a:xfrm rot="5400000" flipV="1">
            <a:off x="3413659" y="3941678"/>
            <a:ext cx="753100" cy="3266952"/>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3837627" y="2185078"/>
                </a:lnTo>
                <a:lnTo>
                  <a:pt x="1741524" y="2548105"/>
                </a:lnTo>
                <a:lnTo>
                  <a:pt x="1768188" y="2175343"/>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9C584495-A07E-034A-A7AF-EFD139794762}"/>
              </a:ext>
            </a:extLst>
          </p:cNvPr>
          <p:cNvSpPr txBox="1"/>
          <p:nvPr/>
        </p:nvSpPr>
        <p:spPr>
          <a:xfrm flipH="1">
            <a:off x="2611729" y="5288988"/>
            <a:ext cx="2033955" cy="569387"/>
          </a:xfrm>
          <a:prstGeom prst="rect">
            <a:avLst/>
          </a:prstGeom>
          <a:noFill/>
        </p:spPr>
        <p:txBody>
          <a:bodyPr wrap="square" rtlCol="0">
            <a:spAutoFit/>
          </a:bodyPr>
          <a:lstStyle/>
          <a:p>
            <a:pPr>
              <a:lnSpc>
                <a:spcPts val="4000"/>
              </a:lnSpc>
            </a:pPr>
            <a:r>
              <a:rPr lang="en-US" sz="2400" dirty="0">
                <a:latin typeface="Avenir Next" panose="020B0503020202020204" pitchFamily="34" charset="0"/>
              </a:rPr>
              <a:t>Input layer</a:t>
            </a:r>
            <a:endParaRPr lang="en-US" sz="2400" dirty="0"/>
          </a:p>
        </p:txBody>
      </p:sp>
      <p:sp>
        <p:nvSpPr>
          <p:cNvPr id="45" name="Rectangle 44">
            <a:extLst>
              <a:ext uri="{FF2B5EF4-FFF2-40B4-BE49-F238E27FC236}">
                <a16:creationId xmlns:a16="http://schemas.microsoft.com/office/drawing/2014/main" id="{097D1192-343C-A443-ABF5-FDE13721C433}"/>
              </a:ext>
            </a:extLst>
          </p:cNvPr>
          <p:cNvSpPr/>
          <p:nvPr/>
        </p:nvSpPr>
        <p:spPr>
          <a:xfrm>
            <a:off x="5524500" y="613944"/>
            <a:ext cx="6500366" cy="4528965"/>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46241FB-EAF6-2A41-A292-2D528637BBE3}"/>
              </a:ext>
            </a:extLst>
          </p:cNvPr>
          <p:cNvSpPr/>
          <p:nvPr/>
        </p:nvSpPr>
        <p:spPr>
          <a:xfrm>
            <a:off x="5719785" y="4995077"/>
            <a:ext cx="6245557" cy="805638"/>
          </a:xfrm>
          <a:prstGeom prst="rect">
            <a:avLst/>
          </a:prstGeom>
          <a:solidFill>
            <a:schemeClr val="accent4">
              <a:alpha val="56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17"/>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18"/>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19"/>
                <a:stretch>
                  <a:fillRect l="-3030"/>
                </a:stretch>
              </a:blipFill>
            </p:spPr>
            <p:txBody>
              <a:bodyPr/>
              <a:lstStyle/>
              <a:p>
                <a:r>
                  <a:rPr lang="en-US">
                    <a:noFill/>
                  </a:rPr>
                  <a:t> </a:t>
                </a:r>
              </a:p>
            </p:txBody>
          </p:sp>
        </mc:Fallback>
      </mc:AlternateContent>
    </p:spTree>
    <p:extLst>
      <p:ext uri="{BB962C8B-B14F-4D97-AF65-F5344CB8AC3E}">
        <p14:creationId xmlns:p14="http://schemas.microsoft.com/office/powerpoint/2010/main" val="193405118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476269" y="3390021"/>
            <a:ext cx="284546" cy="17206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5"/>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6"/>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56896" y="1691819"/>
            <a:ext cx="225779" cy="105552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9" name="Down Arrow 58">
            <a:extLst>
              <a:ext uri="{FF2B5EF4-FFF2-40B4-BE49-F238E27FC236}">
                <a16:creationId xmlns:a16="http://schemas.microsoft.com/office/drawing/2014/main" id="{6995BDB6-660F-5E40-82E0-8847EC4FE71A}"/>
              </a:ext>
            </a:extLst>
          </p:cNvPr>
          <p:cNvSpPr/>
          <p:nvPr/>
        </p:nvSpPr>
        <p:spPr>
          <a:xfrm rot="14427071">
            <a:off x="7962903" y="2728116"/>
            <a:ext cx="196414" cy="305528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912976" y="3455480"/>
            <a:ext cx="348642" cy="1618024"/>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7"/>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549304" y="2590711"/>
            <a:ext cx="195333" cy="3466144"/>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8"/>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9"/>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0"/>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2"/>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090406" y="1651615"/>
            <a:ext cx="256313" cy="1121440"/>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3"/>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4"/>
                <a:stretch>
                  <a:fillRect l="-30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40123F7F-2B2D-B744-8284-67A4FEB05CAC}"/>
                  </a:ext>
                </a:extLst>
              </p:cNvPr>
              <p:cNvSpPr txBox="1"/>
              <p:nvPr/>
            </p:nvSpPr>
            <p:spPr>
              <a:xfrm>
                <a:off x="212675" y="1078814"/>
                <a:ext cx="5873755" cy="353943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General Notes:</a:t>
                </a:r>
              </a:p>
              <a:p>
                <a:pPr marL="342900" indent="-342900">
                  <a:spcBef>
                    <a:spcPts val="3000"/>
                  </a:spcBef>
                  <a:buFont typeface="Arial" panose="020B0604020202020204" pitchFamily="34" charset="0"/>
                  <a:buChar char="•"/>
                </a:pPr>
                <a:r>
                  <a:rPr lang="en-US" sz="2400" dirty="0">
                    <a:latin typeface="Avenir Next" panose="020B0503020202020204" pitchFamily="34" charset="0"/>
                  </a:rPr>
                  <a:t>It’s a fully connected network</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 </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a:t>
                </a:r>
              </a:p>
              <a:p>
                <a:pPr marL="342900" indent="-342900">
                  <a:spcBef>
                    <a:spcPts val="3000"/>
                  </a:spcBef>
                  <a:buFont typeface="Arial" panose="020B0604020202020204" pitchFamily="34" charset="0"/>
                  <a:buChar char="•"/>
                </a:pPr>
                <a:r>
                  <a:rPr lang="en-US" sz="2400" b="0" dirty="0">
                    <a:solidFill>
                      <a:schemeClr val="tx1"/>
                    </a:solidFill>
                    <a:latin typeface="Avenir Next" panose="020B0503020202020204" pitchFamily="34" charset="0"/>
                  </a:rPr>
                  <a:t>Parameters</a:t>
                </a:r>
                <a:r>
                  <a:rPr lang="en-US" sz="2400" b="0" dirty="0">
                    <a:solidFill>
                      <a:schemeClr val="tx1"/>
                    </a:solidFill>
                  </a:rPr>
                  <a:t> </a:t>
                </a:r>
                <a14:m>
                  <m:oMath xmlns:m="http://schemas.openxmlformats.org/officeDocument/2006/math">
                    <m:r>
                      <a:rPr lang="en-US" sz="2400" b="0" i="1" smtClean="0">
                        <a:solidFill>
                          <a:srgbClr val="C00000"/>
                        </a:solidFill>
                        <a:latin typeface="Cambria Math" panose="02040503050406030204" pitchFamily="18" charset="0"/>
                      </a:rPr>
                      <m:t>𝜃</m:t>
                    </m:r>
                    <m:r>
                      <a:rPr lang="en-US" sz="2400" b="0" i="1" smtClean="0">
                        <a:solidFill>
                          <a:schemeClr val="tx1"/>
                        </a:solidFill>
                        <a:latin typeface="Cambria Math" panose="02040503050406030204" pitchFamily="18" charset="0"/>
                      </a:rPr>
                      <m:t>={</m:t>
                    </m:r>
                    <m:r>
                      <a:rPr lang="en-US" sz="2400" b="0" i="1" smtClean="0">
                        <a:solidFill>
                          <a:srgbClr val="C00000"/>
                        </a:solidFill>
                        <a:latin typeface="Cambria Math" panose="02040503050406030204" pitchFamily="18" charset="0"/>
                      </a:rPr>
                      <m:t>𝛽</m:t>
                    </m:r>
                    <m:r>
                      <a:rPr lang="en-US" sz="2400" b="0" i="1" smtClean="0">
                        <a:solidFill>
                          <a:srgbClr val="C00000"/>
                        </a:solidFill>
                        <a:latin typeface="Cambria Math" panose="02040503050406030204" pitchFamily="18" charset="0"/>
                      </a:rPr>
                      <m:t>, </m:t>
                    </m:r>
                    <m:r>
                      <a:rPr lang="en-US" sz="2400" b="0" i="1" smtClean="0">
                        <a:solidFill>
                          <a:srgbClr val="C00000"/>
                        </a:solidFill>
                        <a:latin typeface="Cambria Math" panose="02040503050406030204" pitchFamily="18" charset="0"/>
                      </a:rPr>
                      <m:t>𝑂</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  (weights)</a:t>
                </a:r>
              </a:p>
            </p:txBody>
          </p:sp>
        </mc:Choice>
        <mc:Fallback xmlns="">
          <p:sp>
            <p:nvSpPr>
              <p:cNvPr id="90" name="TextBox 89">
                <a:extLst>
                  <a:ext uri="{FF2B5EF4-FFF2-40B4-BE49-F238E27FC236}">
                    <a16:creationId xmlns:a16="http://schemas.microsoft.com/office/drawing/2014/main" id="{40123F7F-2B2D-B744-8284-67A4FEB05CAC}"/>
                  </a:ext>
                </a:extLst>
              </p:cNvPr>
              <p:cNvSpPr txBox="1">
                <a:spLocks noRot="1" noChangeAspect="1" noMove="1" noResize="1" noEditPoints="1" noAdjustHandles="1" noChangeArrowheads="1" noChangeShapeType="1" noTextEdit="1"/>
              </p:cNvSpPr>
              <p:nvPr/>
            </p:nvSpPr>
            <p:spPr>
              <a:xfrm>
                <a:off x="212675" y="1078814"/>
                <a:ext cx="5873755" cy="3539430"/>
              </a:xfrm>
              <a:prstGeom prst="rect">
                <a:avLst/>
              </a:prstGeom>
              <a:blipFill>
                <a:blip r:embed="rId15"/>
                <a:stretch>
                  <a:fillRect l="-2160" t="-1786" b="-3214"/>
                </a:stretch>
              </a:blipFill>
            </p:spPr>
            <p:txBody>
              <a:bodyPr/>
              <a:lstStyle/>
              <a:p>
                <a:r>
                  <a:rPr lang="en-US">
                    <a:noFill/>
                  </a:rPr>
                  <a:t> </a:t>
                </a:r>
              </a:p>
            </p:txBody>
          </p:sp>
        </mc:Fallback>
      </mc:AlternateContent>
      <p:sp>
        <p:nvSpPr>
          <p:cNvPr id="91" name="Rectangle 90">
            <a:extLst>
              <a:ext uri="{FF2B5EF4-FFF2-40B4-BE49-F238E27FC236}">
                <a16:creationId xmlns:a16="http://schemas.microsoft.com/office/drawing/2014/main" id="{DF422962-DCFD-E843-90D3-9B6B7179B402}"/>
              </a:ext>
            </a:extLst>
          </p:cNvPr>
          <p:cNvSpPr/>
          <p:nvPr/>
        </p:nvSpPr>
        <p:spPr>
          <a:xfrm>
            <a:off x="1577380" y="3367676"/>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051A2D7-904C-2A42-B856-8EA66D8BA7ED}"/>
              </a:ext>
            </a:extLst>
          </p:cNvPr>
          <p:cNvSpPr/>
          <p:nvPr/>
        </p:nvSpPr>
        <p:spPr>
          <a:xfrm>
            <a:off x="2380105" y="3367676"/>
            <a:ext cx="2408264" cy="461665"/>
          </a:xfrm>
          <a:prstGeom prst="rect">
            <a:avLst/>
          </a:prstGeom>
        </p:spPr>
        <p:txBody>
          <a:bodyPr wrap="square">
            <a:spAutoFit/>
          </a:bodyPr>
          <a:lstStyle/>
          <a:p>
            <a:r>
              <a:rPr lang="en-US" sz="2400" dirty="0">
                <a:latin typeface="Avenir Next" panose="020B0503020202020204" pitchFamily="34" charset="0"/>
              </a:rPr>
              <a:t>is a scalar value</a:t>
            </a:r>
            <a:endParaRPr lang="en-US" sz="2400" dirty="0"/>
          </a:p>
        </p:txBody>
      </p:sp>
      <p:sp>
        <p:nvSpPr>
          <p:cNvPr id="92" name="Rectangle 91">
            <a:extLst>
              <a:ext uri="{FF2B5EF4-FFF2-40B4-BE49-F238E27FC236}">
                <a16:creationId xmlns:a16="http://schemas.microsoft.com/office/drawing/2014/main" id="{BB6A94CC-9C8E-A24D-862A-89339124C8A3}"/>
              </a:ext>
            </a:extLst>
          </p:cNvPr>
          <p:cNvSpPr/>
          <p:nvPr/>
        </p:nvSpPr>
        <p:spPr>
          <a:xfrm>
            <a:off x="2390026" y="2453823"/>
            <a:ext cx="3664701" cy="830997"/>
          </a:xfrm>
          <a:prstGeom prst="rect">
            <a:avLst/>
          </a:prstGeom>
        </p:spPr>
        <p:txBody>
          <a:bodyPr wrap="square">
            <a:spAutoFit/>
          </a:bodyPr>
          <a:lstStyle/>
          <a:p>
            <a:r>
              <a:rPr lang="en-US" sz="2400" dirty="0">
                <a:latin typeface="Avenir Next" panose="020B0503020202020204" pitchFamily="34" charset="0"/>
              </a:rPr>
              <a:t>is a weight, which is multiplied by its input</a:t>
            </a:r>
            <a:endParaRPr lang="en-US" sz="2400" dirty="0"/>
          </a:p>
        </p:txBody>
      </p:sp>
      <p:sp>
        <p:nvSpPr>
          <p:cNvPr id="93" name="Down Arrow 92">
            <a:extLst>
              <a:ext uri="{FF2B5EF4-FFF2-40B4-BE49-F238E27FC236}">
                <a16:creationId xmlns:a16="http://schemas.microsoft.com/office/drawing/2014/main" id="{1D7431CA-261E-E24D-BB81-24CBC92C3AD1}"/>
              </a:ext>
            </a:extLst>
          </p:cNvPr>
          <p:cNvSpPr/>
          <p:nvPr/>
        </p:nvSpPr>
        <p:spPr>
          <a:xfrm rot="16200000">
            <a:off x="1824215" y="2465225"/>
            <a:ext cx="251808" cy="74547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ular Callout 1">
            <a:extLst>
              <a:ext uri="{FF2B5EF4-FFF2-40B4-BE49-F238E27FC236}">
                <a16:creationId xmlns:a16="http://schemas.microsoft.com/office/drawing/2014/main" id="{73B4B99D-93E9-0B48-8D5F-F50138BBA855}"/>
              </a:ext>
            </a:extLst>
          </p:cNvPr>
          <p:cNvSpPr/>
          <p:nvPr/>
        </p:nvSpPr>
        <p:spPr>
          <a:xfrm rot="5400000" flipV="1">
            <a:off x="4329498" y="1659501"/>
            <a:ext cx="753100" cy="3266952"/>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3837627" y="2185078"/>
                </a:lnTo>
                <a:lnTo>
                  <a:pt x="1741524" y="2548105"/>
                </a:lnTo>
                <a:lnTo>
                  <a:pt x="1768188" y="2175343"/>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9C584495-A07E-034A-A7AF-EFD139794762}"/>
              </a:ext>
            </a:extLst>
          </p:cNvPr>
          <p:cNvSpPr txBox="1"/>
          <p:nvPr/>
        </p:nvSpPr>
        <p:spPr>
          <a:xfrm flipH="1">
            <a:off x="3465038" y="2993460"/>
            <a:ext cx="2033955" cy="569387"/>
          </a:xfrm>
          <a:prstGeom prst="rect">
            <a:avLst/>
          </a:prstGeom>
          <a:noFill/>
        </p:spPr>
        <p:txBody>
          <a:bodyPr wrap="square" rtlCol="0">
            <a:spAutoFit/>
          </a:bodyPr>
          <a:lstStyle/>
          <a:p>
            <a:pPr algn="ctr">
              <a:lnSpc>
                <a:spcPts val="4000"/>
              </a:lnSpc>
            </a:pPr>
            <a:r>
              <a:rPr lang="en-US" sz="2400" b="1" dirty="0">
                <a:latin typeface="Avenir Next" panose="020B0503020202020204" pitchFamily="34" charset="0"/>
              </a:rPr>
              <a:t>?</a:t>
            </a:r>
            <a:endParaRPr lang="en-US" sz="2400" b="1" dirty="0"/>
          </a:p>
        </p:txBody>
      </p:sp>
      <p:sp>
        <p:nvSpPr>
          <p:cNvPr id="45" name="Rectangle 44">
            <a:extLst>
              <a:ext uri="{FF2B5EF4-FFF2-40B4-BE49-F238E27FC236}">
                <a16:creationId xmlns:a16="http://schemas.microsoft.com/office/drawing/2014/main" id="{097D1192-343C-A443-ABF5-FDE13721C433}"/>
              </a:ext>
            </a:extLst>
          </p:cNvPr>
          <p:cNvSpPr/>
          <p:nvPr/>
        </p:nvSpPr>
        <p:spPr>
          <a:xfrm>
            <a:off x="6422699" y="3440556"/>
            <a:ext cx="5653194" cy="2308588"/>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46241FB-EAF6-2A41-A292-2D528637BBE3}"/>
              </a:ext>
            </a:extLst>
          </p:cNvPr>
          <p:cNvSpPr/>
          <p:nvPr/>
        </p:nvSpPr>
        <p:spPr>
          <a:xfrm>
            <a:off x="6591244" y="2640610"/>
            <a:ext cx="4178356" cy="805638"/>
          </a:xfrm>
          <a:prstGeom prst="rect">
            <a:avLst/>
          </a:prstGeom>
          <a:solidFill>
            <a:schemeClr val="accent4">
              <a:alpha val="56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B84F0658-1F69-6E44-BCD7-3CB4102E555E}"/>
              </a:ext>
            </a:extLst>
          </p:cNvPr>
          <p:cNvSpPr/>
          <p:nvPr/>
        </p:nvSpPr>
        <p:spPr>
          <a:xfrm>
            <a:off x="5690543" y="4003641"/>
            <a:ext cx="756921" cy="1718183"/>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16"/>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17"/>
                <a:stretch>
                  <a:fillRect l="-37500" r="-34375" b="-9091"/>
                </a:stretch>
              </a:blipFill>
            </p:spPr>
            <p:txBody>
              <a:bodyPr/>
              <a:lstStyle/>
              <a:p>
                <a:r>
                  <a:rPr lang="en-US">
                    <a:noFill/>
                  </a:rPr>
                  <a:t> </a:t>
                </a:r>
              </a:p>
            </p:txBody>
          </p:sp>
        </mc:Fallback>
      </mc:AlternateContent>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18"/>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9"/>
                <a:stretch>
                  <a:fillRect l="-12500"/>
                </a:stretch>
              </a:blipFill>
            </p:spPr>
            <p:txBody>
              <a:bodyPr/>
              <a:lstStyle/>
              <a:p>
                <a:r>
                  <a:rPr lang="en-US">
                    <a:noFill/>
                  </a:rPr>
                  <a:t> </a:t>
                </a:r>
              </a:p>
            </p:txBody>
          </p:sp>
        </mc:Fallback>
      </mc:AlternateContent>
      <p:sp>
        <p:nvSpPr>
          <p:cNvPr id="49" name="Rectangle 48">
            <a:extLst>
              <a:ext uri="{FF2B5EF4-FFF2-40B4-BE49-F238E27FC236}">
                <a16:creationId xmlns:a16="http://schemas.microsoft.com/office/drawing/2014/main" id="{DC371AFD-3C17-1749-98C6-A913494D999B}"/>
              </a:ext>
            </a:extLst>
          </p:cNvPr>
          <p:cNvSpPr/>
          <p:nvPr/>
        </p:nvSpPr>
        <p:spPr>
          <a:xfrm>
            <a:off x="5803862" y="1003969"/>
            <a:ext cx="5653194" cy="1685863"/>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712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1B63AD76-BA56-384E-992E-452E1EEF2310}"/>
              </a:ext>
            </a:extLst>
          </p:cNvPr>
          <p:cNvSpPr txBox="1"/>
          <p:nvPr/>
        </p:nvSpPr>
        <p:spPr>
          <a:xfrm>
            <a:off x="68546" y="545724"/>
            <a:ext cx="5110669" cy="3713837"/>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 (e.g. </a:t>
            </a:r>
            <a:r>
              <a:rPr lang="en-US" sz="2400" b="1" dirty="0">
                <a:latin typeface="Avenir Next" panose="020B0503020202020204" pitchFamily="34" charset="0"/>
              </a:rPr>
              <a:t>Temp</a:t>
            </a:r>
            <a:r>
              <a:rPr lang="en-US" sz="2400" dirty="0">
                <a:latin typeface="Avenir Next" panose="020B0503020202020204" pitchFamily="34" charset="0"/>
              </a:rPr>
              <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Let’s divide our data and learn how data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is related to data </a:t>
            </a:r>
            <a:r>
              <a:rPr lang="en-US" sz="2400" b="1" dirty="0">
                <a:solidFill>
                  <a:schemeClr val="accent1">
                    <a:lumMod val="75000"/>
                  </a:schemeClr>
                </a:solidFill>
                <a:latin typeface="Avenir Next" panose="020B0503020202020204" pitchFamily="34" charset="0"/>
              </a:rPr>
              <a:t>Y</a:t>
            </a:r>
            <a:endParaRPr lang="en-US" sz="2400"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Assert that:</a:t>
            </a:r>
          </a:p>
        </p:txBody>
      </p:sp>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10060076" y="880570"/>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10435746" y="1665397"/>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982074D-40BA-7544-9D39-C583E61B212E}"/>
                  </a:ext>
                </a:extLst>
              </p:cNvPr>
              <p:cNvSpPr txBox="1"/>
              <p:nvPr/>
            </p:nvSpPr>
            <p:spPr>
              <a:xfrm>
                <a:off x="2268492" y="3749961"/>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r>
                        <a:rPr lang="en-US" sz="2800" b="0" i="1" smtClean="0">
                          <a:solidFill>
                            <a:schemeClr val="tx1"/>
                          </a:solidFill>
                          <a:latin typeface="Cambria Math" panose="02040503050406030204" pitchFamily="18" charset="0"/>
                        </a:rPr>
                        <m:t>+ </m:t>
                      </m:r>
                      <m:r>
                        <a:rPr lang="en-US" sz="2800" b="0" i="1" smtClean="0">
                          <a:solidFill>
                            <a:schemeClr val="tx1"/>
                          </a:solidFill>
                          <a:latin typeface="Cambria Math" panose="02040503050406030204" pitchFamily="18" charset="0"/>
                          <a:ea typeface="Cambria Math" panose="02040503050406030204" pitchFamily="18" charset="0"/>
                        </a:rPr>
                        <m:t>𝜀</m:t>
                      </m:r>
                    </m:oMath>
                  </m:oMathPara>
                </a14:m>
                <a:endParaRPr lang="en-US" sz="2800" dirty="0">
                  <a:solidFill>
                    <a:schemeClr val="accent1">
                      <a:lumMod val="75000"/>
                    </a:schemeClr>
                  </a:solidFill>
                </a:endParaRPr>
              </a:p>
            </p:txBody>
          </p:sp>
        </mc:Choice>
        <mc:Fallback xmlns="">
          <p:sp>
            <p:nvSpPr>
              <p:cNvPr id="29" name="TextBox 28">
                <a:extLst>
                  <a:ext uri="{FF2B5EF4-FFF2-40B4-BE49-F238E27FC236}">
                    <a16:creationId xmlns:a16="http://schemas.microsoft.com/office/drawing/2014/main" id="{8982074D-40BA-7544-9D39-C583E61B212E}"/>
                  </a:ext>
                </a:extLst>
              </p:cNvPr>
              <p:cNvSpPr txBox="1">
                <a:spLocks noRot="1" noChangeAspect="1" noMove="1" noResize="1" noEditPoints="1" noAdjustHandles="1" noChangeArrowheads="1" noChangeShapeType="1" noTextEdit="1"/>
              </p:cNvSpPr>
              <p:nvPr/>
            </p:nvSpPr>
            <p:spPr>
              <a:xfrm>
                <a:off x="2268492" y="3749961"/>
                <a:ext cx="2263140" cy="430887"/>
              </a:xfrm>
              <a:prstGeom prst="rect">
                <a:avLst/>
              </a:prstGeom>
              <a:blipFill>
                <a:blip r:embed="rId3"/>
                <a:stretch>
                  <a:fillRect l="-2235" t="-5714" b="-34286"/>
                </a:stretch>
              </a:blipFill>
            </p:spPr>
            <p:txBody>
              <a:bodyPr/>
              <a:lstStyle/>
              <a:p>
                <a:r>
                  <a:rPr lang="en-US">
                    <a:noFill/>
                  </a:rPr>
                  <a:t> </a:t>
                </a:r>
              </a:p>
            </p:txBody>
          </p:sp>
        </mc:Fallback>
      </mc:AlternateContent>
    </p:spTree>
    <p:extLst>
      <p:ext uri="{BB962C8B-B14F-4D97-AF65-F5344CB8AC3E}">
        <p14:creationId xmlns:p14="http://schemas.microsoft.com/office/powerpoint/2010/main" val="170699435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476269" y="3390021"/>
            <a:ext cx="284546" cy="17206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5"/>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6"/>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56896" y="1691819"/>
            <a:ext cx="225779" cy="105552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9" name="Down Arrow 58">
            <a:extLst>
              <a:ext uri="{FF2B5EF4-FFF2-40B4-BE49-F238E27FC236}">
                <a16:creationId xmlns:a16="http://schemas.microsoft.com/office/drawing/2014/main" id="{6995BDB6-660F-5E40-82E0-8847EC4FE71A}"/>
              </a:ext>
            </a:extLst>
          </p:cNvPr>
          <p:cNvSpPr/>
          <p:nvPr/>
        </p:nvSpPr>
        <p:spPr>
          <a:xfrm rot="14427071">
            <a:off x="7962903" y="2728116"/>
            <a:ext cx="196414" cy="305528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912976" y="3455480"/>
            <a:ext cx="348642" cy="1618024"/>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7"/>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549304" y="2590711"/>
            <a:ext cx="195333" cy="3466144"/>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8"/>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9"/>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0"/>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2"/>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090406" y="1651615"/>
            <a:ext cx="256313" cy="1121440"/>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3"/>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4"/>
                <a:stretch>
                  <a:fillRect l="-30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40123F7F-2B2D-B744-8284-67A4FEB05CAC}"/>
                  </a:ext>
                </a:extLst>
              </p:cNvPr>
              <p:cNvSpPr txBox="1"/>
              <p:nvPr/>
            </p:nvSpPr>
            <p:spPr>
              <a:xfrm>
                <a:off x="212675" y="1078814"/>
                <a:ext cx="5873755" cy="353943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General Notes:</a:t>
                </a:r>
              </a:p>
              <a:p>
                <a:pPr marL="342900" indent="-342900">
                  <a:spcBef>
                    <a:spcPts val="3000"/>
                  </a:spcBef>
                  <a:buFont typeface="Arial" panose="020B0604020202020204" pitchFamily="34" charset="0"/>
                  <a:buChar char="•"/>
                </a:pPr>
                <a:r>
                  <a:rPr lang="en-US" sz="2400" dirty="0">
                    <a:latin typeface="Avenir Next" panose="020B0503020202020204" pitchFamily="34" charset="0"/>
                  </a:rPr>
                  <a:t>It’s a fully connected network</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 </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a:t>
                </a:r>
              </a:p>
              <a:p>
                <a:pPr marL="342900" indent="-342900">
                  <a:spcBef>
                    <a:spcPts val="3000"/>
                  </a:spcBef>
                  <a:buFont typeface="Arial" panose="020B0604020202020204" pitchFamily="34" charset="0"/>
                  <a:buChar char="•"/>
                </a:pPr>
                <a:r>
                  <a:rPr lang="en-US" sz="2400" b="0" dirty="0">
                    <a:solidFill>
                      <a:schemeClr val="tx1"/>
                    </a:solidFill>
                    <a:latin typeface="Avenir Next" panose="020B0503020202020204" pitchFamily="34" charset="0"/>
                  </a:rPr>
                  <a:t>Parameters</a:t>
                </a:r>
                <a:r>
                  <a:rPr lang="en-US" sz="2400" b="0" dirty="0">
                    <a:solidFill>
                      <a:schemeClr val="tx1"/>
                    </a:solidFill>
                  </a:rPr>
                  <a:t> </a:t>
                </a:r>
                <a14:m>
                  <m:oMath xmlns:m="http://schemas.openxmlformats.org/officeDocument/2006/math">
                    <m:r>
                      <a:rPr lang="en-US" sz="2400" b="0" i="1" smtClean="0">
                        <a:solidFill>
                          <a:srgbClr val="C00000"/>
                        </a:solidFill>
                        <a:latin typeface="Cambria Math" panose="02040503050406030204" pitchFamily="18" charset="0"/>
                      </a:rPr>
                      <m:t>𝜃</m:t>
                    </m:r>
                    <m:r>
                      <a:rPr lang="en-US" sz="2400" b="0" i="1" smtClean="0">
                        <a:solidFill>
                          <a:schemeClr val="tx1"/>
                        </a:solidFill>
                        <a:latin typeface="Cambria Math" panose="02040503050406030204" pitchFamily="18" charset="0"/>
                      </a:rPr>
                      <m:t>={</m:t>
                    </m:r>
                    <m:r>
                      <a:rPr lang="en-US" sz="2400" b="0" i="1" smtClean="0">
                        <a:solidFill>
                          <a:srgbClr val="C00000"/>
                        </a:solidFill>
                        <a:latin typeface="Cambria Math" panose="02040503050406030204" pitchFamily="18" charset="0"/>
                      </a:rPr>
                      <m:t>𝛽</m:t>
                    </m:r>
                    <m:r>
                      <a:rPr lang="en-US" sz="2400" b="0" i="1" smtClean="0">
                        <a:solidFill>
                          <a:srgbClr val="C00000"/>
                        </a:solidFill>
                        <a:latin typeface="Cambria Math" panose="02040503050406030204" pitchFamily="18" charset="0"/>
                      </a:rPr>
                      <m:t>, </m:t>
                    </m:r>
                    <m:r>
                      <a:rPr lang="en-US" sz="2400" b="0" i="1" smtClean="0">
                        <a:solidFill>
                          <a:srgbClr val="C00000"/>
                        </a:solidFill>
                        <a:latin typeface="Cambria Math" panose="02040503050406030204" pitchFamily="18" charset="0"/>
                      </a:rPr>
                      <m:t>𝑂</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  (weights)</a:t>
                </a:r>
              </a:p>
            </p:txBody>
          </p:sp>
        </mc:Choice>
        <mc:Fallback xmlns="">
          <p:sp>
            <p:nvSpPr>
              <p:cNvPr id="90" name="TextBox 89">
                <a:extLst>
                  <a:ext uri="{FF2B5EF4-FFF2-40B4-BE49-F238E27FC236}">
                    <a16:creationId xmlns:a16="http://schemas.microsoft.com/office/drawing/2014/main" id="{40123F7F-2B2D-B744-8284-67A4FEB05CAC}"/>
                  </a:ext>
                </a:extLst>
              </p:cNvPr>
              <p:cNvSpPr txBox="1">
                <a:spLocks noRot="1" noChangeAspect="1" noMove="1" noResize="1" noEditPoints="1" noAdjustHandles="1" noChangeArrowheads="1" noChangeShapeType="1" noTextEdit="1"/>
              </p:cNvSpPr>
              <p:nvPr/>
            </p:nvSpPr>
            <p:spPr>
              <a:xfrm>
                <a:off x="212675" y="1078814"/>
                <a:ext cx="5873755" cy="3539430"/>
              </a:xfrm>
              <a:prstGeom prst="rect">
                <a:avLst/>
              </a:prstGeom>
              <a:blipFill>
                <a:blip r:embed="rId15"/>
                <a:stretch>
                  <a:fillRect l="-2160" t="-1786" b="-3214"/>
                </a:stretch>
              </a:blipFill>
            </p:spPr>
            <p:txBody>
              <a:bodyPr/>
              <a:lstStyle/>
              <a:p>
                <a:r>
                  <a:rPr lang="en-US">
                    <a:noFill/>
                  </a:rPr>
                  <a:t> </a:t>
                </a:r>
              </a:p>
            </p:txBody>
          </p:sp>
        </mc:Fallback>
      </mc:AlternateContent>
      <p:sp>
        <p:nvSpPr>
          <p:cNvPr id="91" name="Rectangle 90">
            <a:extLst>
              <a:ext uri="{FF2B5EF4-FFF2-40B4-BE49-F238E27FC236}">
                <a16:creationId xmlns:a16="http://schemas.microsoft.com/office/drawing/2014/main" id="{DF422962-DCFD-E843-90D3-9B6B7179B402}"/>
              </a:ext>
            </a:extLst>
          </p:cNvPr>
          <p:cNvSpPr/>
          <p:nvPr/>
        </p:nvSpPr>
        <p:spPr>
          <a:xfrm>
            <a:off x="1577380" y="3367676"/>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051A2D7-904C-2A42-B856-8EA66D8BA7ED}"/>
              </a:ext>
            </a:extLst>
          </p:cNvPr>
          <p:cNvSpPr/>
          <p:nvPr/>
        </p:nvSpPr>
        <p:spPr>
          <a:xfrm>
            <a:off x="2380105" y="3367676"/>
            <a:ext cx="2408264" cy="461665"/>
          </a:xfrm>
          <a:prstGeom prst="rect">
            <a:avLst/>
          </a:prstGeom>
        </p:spPr>
        <p:txBody>
          <a:bodyPr wrap="square">
            <a:spAutoFit/>
          </a:bodyPr>
          <a:lstStyle/>
          <a:p>
            <a:r>
              <a:rPr lang="en-US" sz="2400" dirty="0">
                <a:latin typeface="Avenir Next" panose="020B0503020202020204" pitchFamily="34" charset="0"/>
              </a:rPr>
              <a:t>is a scalar value</a:t>
            </a:r>
            <a:endParaRPr lang="en-US" sz="2400" dirty="0"/>
          </a:p>
        </p:txBody>
      </p:sp>
      <p:sp>
        <p:nvSpPr>
          <p:cNvPr id="92" name="Rectangle 91">
            <a:extLst>
              <a:ext uri="{FF2B5EF4-FFF2-40B4-BE49-F238E27FC236}">
                <a16:creationId xmlns:a16="http://schemas.microsoft.com/office/drawing/2014/main" id="{BB6A94CC-9C8E-A24D-862A-89339124C8A3}"/>
              </a:ext>
            </a:extLst>
          </p:cNvPr>
          <p:cNvSpPr/>
          <p:nvPr/>
        </p:nvSpPr>
        <p:spPr>
          <a:xfrm>
            <a:off x="2390026" y="2453823"/>
            <a:ext cx="3664701" cy="830997"/>
          </a:xfrm>
          <a:prstGeom prst="rect">
            <a:avLst/>
          </a:prstGeom>
        </p:spPr>
        <p:txBody>
          <a:bodyPr wrap="square">
            <a:spAutoFit/>
          </a:bodyPr>
          <a:lstStyle/>
          <a:p>
            <a:r>
              <a:rPr lang="en-US" sz="2400" dirty="0">
                <a:latin typeface="Avenir Next" panose="020B0503020202020204" pitchFamily="34" charset="0"/>
              </a:rPr>
              <a:t>is a weight, which is multiplied by its input</a:t>
            </a:r>
            <a:endParaRPr lang="en-US" sz="2400" dirty="0"/>
          </a:p>
        </p:txBody>
      </p:sp>
      <p:sp>
        <p:nvSpPr>
          <p:cNvPr id="93" name="Down Arrow 92">
            <a:extLst>
              <a:ext uri="{FF2B5EF4-FFF2-40B4-BE49-F238E27FC236}">
                <a16:creationId xmlns:a16="http://schemas.microsoft.com/office/drawing/2014/main" id="{1D7431CA-261E-E24D-BB81-24CBC92C3AD1}"/>
              </a:ext>
            </a:extLst>
          </p:cNvPr>
          <p:cNvSpPr/>
          <p:nvPr/>
        </p:nvSpPr>
        <p:spPr>
          <a:xfrm rot="16200000">
            <a:off x="1824215" y="2465225"/>
            <a:ext cx="251808" cy="74547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ular Callout 1">
            <a:extLst>
              <a:ext uri="{FF2B5EF4-FFF2-40B4-BE49-F238E27FC236}">
                <a16:creationId xmlns:a16="http://schemas.microsoft.com/office/drawing/2014/main" id="{73B4B99D-93E9-0B48-8D5F-F50138BBA855}"/>
              </a:ext>
            </a:extLst>
          </p:cNvPr>
          <p:cNvSpPr/>
          <p:nvPr/>
        </p:nvSpPr>
        <p:spPr>
          <a:xfrm rot="5400000" flipV="1">
            <a:off x="4329498" y="1659501"/>
            <a:ext cx="753100" cy="3266952"/>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3837627" y="2185078"/>
                </a:lnTo>
                <a:lnTo>
                  <a:pt x="1741524" y="2548105"/>
                </a:lnTo>
                <a:lnTo>
                  <a:pt x="1768188" y="2175343"/>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9C584495-A07E-034A-A7AF-EFD139794762}"/>
              </a:ext>
            </a:extLst>
          </p:cNvPr>
          <p:cNvSpPr txBox="1"/>
          <p:nvPr/>
        </p:nvSpPr>
        <p:spPr>
          <a:xfrm flipH="1">
            <a:off x="3465038" y="2993460"/>
            <a:ext cx="2033955" cy="569387"/>
          </a:xfrm>
          <a:prstGeom prst="rect">
            <a:avLst/>
          </a:prstGeom>
          <a:noFill/>
        </p:spPr>
        <p:txBody>
          <a:bodyPr wrap="square" rtlCol="0">
            <a:spAutoFit/>
          </a:bodyPr>
          <a:lstStyle/>
          <a:p>
            <a:pPr>
              <a:lnSpc>
                <a:spcPts val="4000"/>
              </a:lnSpc>
            </a:pPr>
            <a:r>
              <a:rPr lang="en-US" sz="2400" dirty="0">
                <a:latin typeface="Avenir Next" panose="020B0503020202020204" pitchFamily="34" charset="0"/>
              </a:rPr>
              <a:t>Hidden layer</a:t>
            </a:r>
            <a:endParaRPr lang="en-US" sz="2400" dirty="0"/>
          </a:p>
        </p:txBody>
      </p:sp>
      <p:sp>
        <p:nvSpPr>
          <p:cNvPr id="45" name="Rectangle 44">
            <a:extLst>
              <a:ext uri="{FF2B5EF4-FFF2-40B4-BE49-F238E27FC236}">
                <a16:creationId xmlns:a16="http://schemas.microsoft.com/office/drawing/2014/main" id="{097D1192-343C-A443-ABF5-FDE13721C433}"/>
              </a:ext>
            </a:extLst>
          </p:cNvPr>
          <p:cNvSpPr/>
          <p:nvPr/>
        </p:nvSpPr>
        <p:spPr>
          <a:xfrm>
            <a:off x="6422699" y="3440556"/>
            <a:ext cx="5653194" cy="2308588"/>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46241FB-EAF6-2A41-A292-2D528637BBE3}"/>
              </a:ext>
            </a:extLst>
          </p:cNvPr>
          <p:cNvSpPr/>
          <p:nvPr/>
        </p:nvSpPr>
        <p:spPr>
          <a:xfrm>
            <a:off x="6591244" y="2640610"/>
            <a:ext cx="4178356" cy="805638"/>
          </a:xfrm>
          <a:prstGeom prst="rect">
            <a:avLst/>
          </a:prstGeom>
          <a:solidFill>
            <a:schemeClr val="accent4">
              <a:alpha val="56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B84F0658-1F69-6E44-BCD7-3CB4102E555E}"/>
              </a:ext>
            </a:extLst>
          </p:cNvPr>
          <p:cNvSpPr/>
          <p:nvPr/>
        </p:nvSpPr>
        <p:spPr>
          <a:xfrm>
            <a:off x="5690543" y="4003641"/>
            <a:ext cx="756921" cy="1718183"/>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16"/>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17"/>
                <a:stretch>
                  <a:fillRect l="-37500" r="-34375" b="-9091"/>
                </a:stretch>
              </a:blipFill>
            </p:spPr>
            <p:txBody>
              <a:bodyPr/>
              <a:lstStyle/>
              <a:p>
                <a:r>
                  <a:rPr lang="en-US">
                    <a:noFill/>
                  </a:rPr>
                  <a:t> </a:t>
                </a:r>
              </a:p>
            </p:txBody>
          </p:sp>
        </mc:Fallback>
      </mc:AlternateContent>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18"/>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9"/>
                <a:stretch>
                  <a:fillRect l="-12500"/>
                </a:stretch>
              </a:blipFill>
            </p:spPr>
            <p:txBody>
              <a:bodyPr/>
              <a:lstStyle/>
              <a:p>
                <a:r>
                  <a:rPr lang="en-US">
                    <a:noFill/>
                  </a:rPr>
                  <a:t> </a:t>
                </a:r>
              </a:p>
            </p:txBody>
          </p:sp>
        </mc:Fallback>
      </mc:AlternateContent>
      <p:sp>
        <p:nvSpPr>
          <p:cNvPr id="49" name="Rectangle 48">
            <a:extLst>
              <a:ext uri="{FF2B5EF4-FFF2-40B4-BE49-F238E27FC236}">
                <a16:creationId xmlns:a16="http://schemas.microsoft.com/office/drawing/2014/main" id="{DC371AFD-3C17-1749-98C6-A913494D999B}"/>
              </a:ext>
            </a:extLst>
          </p:cNvPr>
          <p:cNvSpPr/>
          <p:nvPr/>
        </p:nvSpPr>
        <p:spPr>
          <a:xfrm>
            <a:off x="5803862" y="1003969"/>
            <a:ext cx="5653194" cy="1685863"/>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915520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8036046" y="2533102"/>
            <a:ext cx="202643" cy="327295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5"/>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6"/>
                <a:stretch>
                  <a:fillRect l="-30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40123F7F-2B2D-B744-8284-67A4FEB05CAC}"/>
                  </a:ext>
                </a:extLst>
              </p:cNvPr>
              <p:cNvSpPr txBox="1"/>
              <p:nvPr/>
            </p:nvSpPr>
            <p:spPr>
              <a:xfrm>
                <a:off x="212675" y="1078814"/>
                <a:ext cx="5873755" cy="353943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General Notes:</a:t>
                </a:r>
              </a:p>
              <a:p>
                <a:pPr marL="342900" indent="-342900">
                  <a:spcBef>
                    <a:spcPts val="3000"/>
                  </a:spcBef>
                  <a:buFont typeface="Arial" panose="020B0604020202020204" pitchFamily="34" charset="0"/>
                  <a:buChar char="•"/>
                </a:pPr>
                <a:r>
                  <a:rPr lang="en-US" sz="2400" dirty="0">
                    <a:latin typeface="Avenir Next" panose="020B0503020202020204" pitchFamily="34" charset="0"/>
                  </a:rPr>
                  <a:t>It’s a fully connected network</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 </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a:t>
                </a:r>
              </a:p>
              <a:p>
                <a:pPr marL="342900" indent="-342900">
                  <a:spcBef>
                    <a:spcPts val="3000"/>
                  </a:spcBef>
                  <a:buFont typeface="Arial" panose="020B0604020202020204" pitchFamily="34" charset="0"/>
                  <a:buChar char="•"/>
                </a:pPr>
                <a:r>
                  <a:rPr lang="en-US" sz="2400" b="0" dirty="0">
                    <a:solidFill>
                      <a:schemeClr val="tx1"/>
                    </a:solidFill>
                    <a:latin typeface="Avenir Next" panose="020B0503020202020204" pitchFamily="34" charset="0"/>
                  </a:rPr>
                  <a:t>Parameters</a:t>
                </a:r>
                <a:r>
                  <a:rPr lang="en-US" sz="2400" b="0" dirty="0">
                    <a:solidFill>
                      <a:schemeClr val="tx1"/>
                    </a:solidFill>
                  </a:rPr>
                  <a:t> </a:t>
                </a:r>
                <a14:m>
                  <m:oMath xmlns:m="http://schemas.openxmlformats.org/officeDocument/2006/math">
                    <m:r>
                      <a:rPr lang="en-US" sz="2400" b="0" i="1" smtClean="0">
                        <a:solidFill>
                          <a:srgbClr val="C00000"/>
                        </a:solidFill>
                        <a:latin typeface="Cambria Math" panose="02040503050406030204" pitchFamily="18" charset="0"/>
                      </a:rPr>
                      <m:t>𝜃</m:t>
                    </m:r>
                    <m:r>
                      <a:rPr lang="en-US" sz="2400" b="0" i="1" smtClean="0">
                        <a:solidFill>
                          <a:schemeClr val="tx1"/>
                        </a:solidFill>
                        <a:latin typeface="Cambria Math" panose="02040503050406030204" pitchFamily="18" charset="0"/>
                      </a:rPr>
                      <m:t>={</m:t>
                    </m:r>
                    <m:r>
                      <a:rPr lang="en-US" sz="2400" b="0" i="1" smtClean="0">
                        <a:solidFill>
                          <a:srgbClr val="C00000"/>
                        </a:solidFill>
                        <a:latin typeface="Cambria Math" panose="02040503050406030204" pitchFamily="18" charset="0"/>
                      </a:rPr>
                      <m:t>𝛽</m:t>
                    </m:r>
                    <m:r>
                      <a:rPr lang="en-US" sz="2400" b="0" i="1" smtClean="0">
                        <a:solidFill>
                          <a:srgbClr val="C00000"/>
                        </a:solidFill>
                        <a:latin typeface="Cambria Math" panose="02040503050406030204" pitchFamily="18" charset="0"/>
                      </a:rPr>
                      <m:t>, </m:t>
                    </m:r>
                    <m:r>
                      <a:rPr lang="en-US" sz="2400" b="0" i="1" smtClean="0">
                        <a:solidFill>
                          <a:srgbClr val="C00000"/>
                        </a:solidFill>
                        <a:latin typeface="Cambria Math" panose="02040503050406030204" pitchFamily="18" charset="0"/>
                      </a:rPr>
                      <m:t>𝑂</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  (weights)</a:t>
                </a:r>
              </a:p>
            </p:txBody>
          </p:sp>
        </mc:Choice>
        <mc:Fallback xmlns="">
          <p:sp>
            <p:nvSpPr>
              <p:cNvPr id="90" name="TextBox 89">
                <a:extLst>
                  <a:ext uri="{FF2B5EF4-FFF2-40B4-BE49-F238E27FC236}">
                    <a16:creationId xmlns:a16="http://schemas.microsoft.com/office/drawing/2014/main" id="{40123F7F-2B2D-B744-8284-67A4FEB05CAC}"/>
                  </a:ext>
                </a:extLst>
              </p:cNvPr>
              <p:cNvSpPr txBox="1">
                <a:spLocks noRot="1" noChangeAspect="1" noMove="1" noResize="1" noEditPoints="1" noAdjustHandles="1" noChangeArrowheads="1" noChangeShapeType="1" noTextEdit="1"/>
              </p:cNvSpPr>
              <p:nvPr/>
            </p:nvSpPr>
            <p:spPr>
              <a:xfrm>
                <a:off x="212675" y="1078814"/>
                <a:ext cx="5873755" cy="3539430"/>
              </a:xfrm>
              <a:prstGeom prst="rect">
                <a:avLst/>
              </a:prstGeom>
              <a:blipFill>
                <a:blip r:embed="rId17"/>
                <a:stretch>
                  <a:fillRect l="-2160" t="-1786" b="-3214"/>
                </a:stretch>
              </a:blipFill>
            </p:spPr>
            <p:txBody>
              <a:bodyPr/>
              <a:lstStyle/>
              <a:p>
                <a:r>
                  <a:rPr lang="en-US">
                    <a:noFill/>
                  </a:rPr>
                  <a:t> </a:t>
                </a:r>
              </a:p>
            </p:txBody>
          </p:sp>
        </mc:Fallback>
      </mc:AlternateContent>
      <p:sp>
        <p:nvSpPr>
          <p:cNvPr id="91" name="Rectangle 90">
            <a:extLst>
              <a:ext uri="{FF2B5EF4-FFF2-40B4-BE49-F238E27FC236}">
                <a16:creationId xmlns:a16="http://schemas.microsoft.com/office/drawing/2014/main" id="{DF422962-DCFD-E843-90D3-9B6B7179B402}"/>
              </a:ext>
            </a:extLst>
          </p:cNvPr>
          <p:cNvSpPr/>
          <p:nvPr/>
        </p:nvSpPr>
        <p:spPr>
          <a:xfrm>
            <a:off x="1577380" y="3367676"/>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051A2D7-904C-2A42-B856-8EA66D8BA7ED}"/>
              </a:ext>
            </a:extLst>
          </p:cNvPr>
          <p:cNvSpPr/>
          <p:nvPr/>
        </p:nvSpPr>
        <p:spPr>
          <a:xfrm>
            <a:off x="2380105" y="3367676"/>
            <a:ext cx="2408264" cy="461665"/>
          </a:xfrm>
          <a:prstGeom prst="rect">
            <a:avLst/>
          </a:prstGeom>
        </p:spPr>
        <p:txBody>
          <a:bodyPr wrap="square">
            <a:spAutoFit/>
          </a:bodyPr>
          <a:lstStyle/>
          <a:p>
            <a:r>
              <a:rPr lang="en-US" sz="2400" dirty="0">
                <a:latin typeface="Avenir Next" panose="020B0503020202020204" pitchFamily="34" charset="0"/>
              </a:rPr>
              <a:t>is a scalar value</a:t>
            </a:r>
            <a:endParaRPr lang="en-US" sz="2400" dirty="0"/>
          </a:p>
        </p:txBody>
      </p:sp>
      <p:sp>
        <p:nvSpPr>
          <p:cNvPr id="92" name="Rectangle 91">
            <a:extLst>
              <a:ext uri="{FF2B5EF4-FFF2-40B4-BE49-F238E27FC236}">
                <a16:creationId xmlns:a16="http://schemas.microsoft.com/office/drawing/2014/main" id="{BB6A94CC-9C8E-A24D-862A-89339124C8A3}"/>
              </a:ext>
            </a:extLst>
          </p:cNvPr>
          <p:cNvSpPr/>
          <p:nvPr/>
        </p:nvSpPr>
        <p:spPr>
          <a:xfrm>
            <a:off x="2390026" y="2453823"/>
            <a:ext cx="3664701" cy="830997"/>
          </a:xfrm>
          <a:prstGeom prst="rect">
            <a:avLst/>
          </a:prstGeom>
        </p:spPr>
        <p:txBody>
          <a:bodyPr wrap="square">
            <a:spAutoFit/>
          </a:bodyPr>
          <a:lstStyle/>
          <a:p>
            <a:r>
              <a:rPr lang="en-US" sz="2400" dirty="0">
                <a:latin typeface="Avenir Next" panose="020B0503020202020204" pitchFamily="34" charset="0"/>
              </a:rPr>
              <a:t>is a weight, which is multiplied by its input</a:t>
            </a:r>
            <a:endParaRPr lang="en-US" sz="2400" dirty="0"/>
          </a:p>
        </p:txBody>
      </p:sp>
      <p:sp>
        <p:nvSpPr>
          <p:cNvPr id="93" name="Down Arrow 92">
            <a:extLst>
              <a:ext uri="{FF2B5EF4-FFF2-40B4-BE49-F238E27FC236}">
                <a16:creationId xmlns:a16="http://schemas.microsoft.com/office/drawing/2014/main" id="{1D7431CA-261E-E24D-BB81-24CBC92C3AD1}"/>
              </a:ext>
            </a:extLst>
          </p:cNvPr>
          <p:cNvSpPr/>
          <p:nvPr/>
        </p:nvSpPr>
        <p:spPr>
          <a:xfrm rot="16200000">
            <a:off x="1824215" y="2465225"/>
            <a:ext cx="251808" cy="74547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097D1192-343C-A443-ABF5-FDE13721C433}"/>
              </a:ext>
            </a:extLst>
          </p:cNvPr>
          <p:cNvSpPr/>
          <p:nvPr/>
        </p:nvSpPr>
        <p:spPr>
          <a:xfrm>
            <a:off x="5719784" y="1778778"/>
            <a:ext cx="6305081" cy="3985358"/>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46241FB-EAF6-2A41-A292-2D528637BBE3}"/>
              </a:ext>
            </a:extLst>
          </p:cNvPr>
          <p:cNvSpPr/>
          <p:nvPr/>
        </p:nvSpPr>
        <p:spPr>
          <a:xfrm>
            <a:off x="7657721" y="1102591"/>
            <a:ext cx="1768821" cy="724704"/>
          </a:xfrm>
          <a:prstGeom prst="rect">
            <a:avLst/>
          </a:prstGeom>
          <a:solidFill>
            <a:schemeClr val="accent4">
              <a:alpha val="56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ular Callout 1">
            <a:extLst>
              <a:ext uri="{FF2B5EF4-FFF2-40B4-BE49-F238E27FC236}">
                <a16:creationId xmlns:a16="http://schemas.microsoft.com/office/drawing/2014/main" id="{73B4B99D-93E9-0B48-8D5F-F50138BBA855}"/>
              </a:ext>
            </a:extLst>
          </p:cNvPr>
          <p:cNvSpPr/>
          <p:nvPr/>
        </p:nvSpPr>
        <p:spPr>
          <a:xfrm rot="5400000" flipV="1">
            <a:off x="5352274" y="22800"/>
            <a:ext cx="753100" cy="3266952"/>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19585" h="2548105">
                <a:moveTo>
                  <a:pt x="0" y="0"/>
                </a:moveTo>
                <a:lnTo>
                  <a:pt x="1753264" y="0"/>
                </a:lnTo>
                <a:lnTo>
                  <a:pt x="1753264" y="0"/>
                </a:lnTo>
                <a:lnTo>
                  <a:pt x="4383160" y="0"/>
                </a:lnTo>
                <a:lnTo>
                  <a:pt x="10519585" y="0"/>
                </a:lnTo>
                <a:lnTo>
                  <a:pt x="10519585" y="1267046"/>
                </a:lnTo>
                <a:lnTo>
                  <a:pt x="10519585" y="1267046"/>
                </a:lnTo>
                <a:lnTo>
                  <a:pt x="10519585" y="1810065"/>
                </a:lnTo>
                <a:lnTo>
                  <a:pt x="10519585" y="2172078"/>
                </a:lnTo>
                <a:lnTo>
                  <a:pt x="3837627" y="2185078"/>
                </a:lnTo>
                <a:lnTo>
                  <a:pt x="1741524" y="2548105"/>
                </a:lnTo>
                <a:lnTo>
                  <a:pt x="1768188" y="2175343"/>
                </a:lnTo>
                <a:lnTo>
                  <a:pt x="0" y="2172078"/>
                </a:lnTo>
                <a:lnTo>
                  <a:pt x="0" y="1810065"/>
                </a:lnTo>
                <a:lnTo>
                  <a:pt x="0" y="1267046"/>
                </a:lnTo>
                <a:lnTo>
                  <a:pt x="0" y="1267046"/>
                </a:lnTo>
                <a:lnTo>
                  <a:pt x="0"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9C584495-A07E-034A-A7AF-EFD139794762}"/>
              </a:ext>
            </a:extLst>
          </p:cNvPr>
          <p:cNvSpPr txBox="1"/>
          <p:nvPr/>
        </p:nvSpPr>
        <p:spPr>
          <a:xfrm flipH="1">
            <a:off x="4521906" y="1321250"/>
            <a:ext cx="2033955" cy="569387"/>
          </a:xfrm>
          <a:prstGeom prst="rect">
            <a:avLst/>
          </a:prstGeom>
          <a:noFill/>
        </p:spPr>
        <p:txBody>
          <a:bodyPr wrap="square" rtlCol="0">
            <a:spAutoFit/>
          </a:bodyPr>
          <a:lstStyle/>
          <a:p>
            <a:pPr>
              <a:lnSpc>
                <a:spcPts val="4000"/>
              </a:lnSpc>
            </a:pPr>
            <a:r>
              <a:rPr lang="en-US" sz="2400" dirty="0">
                <a:latin typeface="Avenir Next" panose="020B0503020202020204" pitchFamily="34" charset="0"/>
              </a:rPr>
              <a:t>Output layer</a:t>
            </a:r>
            <a:endParaRPr lang="en-US" sz="2400" dirty="0"/>
          </a:p>
        </p:txBody>
      </p:sp>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8"/>
                <a:stretch>
                  <a:fillRect l="-37500" r="-34375" b="-93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9"/>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81555590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8"/>
                <a:stretch>
                  <a:fillRect l="-30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40123F7F-2B2D-B744-8284-67A4FEB05CAC}"/>
                  </a:ext>
                </a:extLst>
              </p:cNvPr>
              <p:cNvSpPr txBox="1"/>
              <p:nvPr/>
            </p:nvSpPr>
            <p:spPr>
              <a:xfrm>
                <a:off x="212675" y="1078814"/>
                <a:ext cx="5873755" cy="5047536"/>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General Notes:</a:t>
                </a:r>
              </a:p>
              <a:p>
                <a:pPr marL="342900" indent="-342900">
                  <a:spcBef>
                    <a:spcPts val="3000"/>
                  </a:spcBef>
                  <a:buFont typeface="Arial" panose="020B0604020202020204" pitchFamily="34" charset="0"/>
                  <a:buChar char="•"/>
                </a:pPr>
                <a:r>
                  <a:rPr lang="en-US" sz="2400" dirty="0">
                    <a:latin typeface="Avenir Next" panose="020B0503020202020204" pitchFamily="34" charset="0"/>
                  </a:rPr>
                  <a:t>It’s a fully connected network</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 </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a:t>
                </a:r>
              </a:p>
              <a:p>
                <a:pPr marL="342900" indent="-342900">
                  <a:spcBef>
                    <a:spcPts val="3000"/>
                  </a:spcBef>
                  <a:buFont typeface="Arial" panose="020B0604020202020204" pitchFamily="34" charset="0"/>
                  <a:buChar char="•"/>
                </a:pPr>
                <a:r>
                  <a:rPr lang="en-US" sz="2400" b="0" dirty="0">
                    <a:solidFill>
                      <a:schemeClr val="tx1"/>
                    </a:solidFill>
                    <a:latin typeface="Avenir Next" panose="020B0503020202020204" pitchFamily="34" charset="0"/>
                  </a:rPr>
                  <a:t>Parameters</a:t>
                </a:r>
                <a:r>
                  <a:rPr lang="en-US" sz="2400" b="0" dirty="0">
                    <a:solidFill>
                      <a:schemeClr val="tx1"/>
                    </a:solidFill>
                  </a:rPr>
                  <a:t> </a:t>
                </a:r>
                <a14:m>
                  <m:oMath xmlns:m="http://schemas.openxmlformats.org/officeDocument/2006/math">
                    <m:r>
                      <a:rPr lang="en-US" sz="2400" b="0" i="1" smtClean="0">
                        <a:solidFill>
                          <a:srgbClr val="C00000"/>
                        </a:solidFill>
                        <a:latin typeface="Cambria Math" panose="02040503050406030204" pitchFamily="18" charset="0"/>
                      </a:rPr>
                      <m:t>𝜃</m:t>
                    </m:r>
                    <m:r>
                      <a:rPr lang="en-US" sz="2400" b="0" i="1" smtClean="0">
                        <a:solidFill>
                          <a:schemeClr val="tx1"/>
                        </a:solidFill>
                        <a:latin typeface="Cambria Math" panose="02040503050406030204" pitchFamily="18" charset="0"/>
                      </a:rPr>
                      <m:t>={</m:t>
                    </m:r>
                    <m:r>
                      <a:rPr lang="en-US" sz="2400" b="0" i="1" smtClean="0">
                        <a:solidFill>
                          <a:srgbClr val="C00000"/>
                        </a:solidFill>
                        <a:latin typeface="Cambria Math" panose="02040503050406030204" pitchFamily="18" charset="0"/>
                      </a:rPr>
                      <m:t>𝛽</m:t>
                    </m:r>
                    <m:r>
                      <a:rPr lang="en-US" sz="2400" b="0" i="1" smtClean="0">
                        <a:solidFill>
                          <a:srgbClr val="C00000"/>
                        </a:solidFill>
                        <a:latin typeface="Cambria Math" panose="02040503050406030204" pitchFamily="18" charset="0"/>
                      </a:rPr>
                      <m:t>, </m:t>
                    </m:r>
                    <m:r>
                      <a:rPr lang="en-US" sz="2400" b="0" i="1" smtClean="0">
                        <a:solidFill>
                          <a:srgbClr val="C00000"/>
                        </a:solidFill>
                        <a:latin typeface="Cambria Math" panose="02040503050406030204" pitchFamily="18" charset="0"/>
                      </a:rPr>
                      <m:t>𝑂</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  (weights)</a:t>
                </a:r>
              </a:p>
              <a:p>
                <a:pPr>
                  <a:spcBef>
                    <a:spcPts val="3000"/>
                  </a:spcBef>
                </a:pPr>
                <a:endParaRPr lang="en-US" sz="2400" dirty="0">
                  <a:latin typeface="Avenir Next" panose="020B0503020202020204" pitchFamily="34" charset="0"/>
                </a:endParaRPr>
              </a:p>
              <a:p>
                <a:pPr marL="342900" indent="-342900">
                  <a:spcBef>
                    <a:spcPts val="3000"/>
                  </a:spcBef>
                  <a:buFont typeface="Arial" panose="020B0604020202020204" pitchFamily="34" charset="0"/>
                  <a:buChar char="•"/>
                </a:pPr>
                <a:endParaRPr lang="en-US" sz="2400" u="sng" dirty="0">
                  <a:latin typeface="Avenir Next" panose="020B0503020202020204" pitchFamily="34" charset="0"/>
                </a:endParaRPr>
              </a:p>
            </p:txBody>
          </p:sp>
        </mc:Choice>
        <mc:Fallback xmlns="">
          <p:sp>
            <p:nvSpPr>
              <p:cNvPr id="90" name="TextBox 89">
                <a:extLst>
                  <a:ext uri="{FF2B5EF4-FFF2-40B4-BE49-F238E27FC236}">
                    <a16:creationId xmlns:a16="http://schemas.microsoft.com/office/drawing/2014/main" id="{40123F7F-2B2D-B744-8284-67A4FEB05CAC}"/>
                  </a:ext>
                </a:extLst>
              </p:cNvPr>
              <p:cNvSpPr txBox="1">
                <a:spLocks noRot="1" noChangeAspect="1" noMove="1" noResize="1" noEditPoints="1" noAdjustHandles="1" noChangeArrowheads="1" noChangeShapeType="1" noTextEdit="1"/>
              </p:cNvSpPr>
              <p:nvPr/>
            </p:nvSpPr>
            <p:spPr>
              <a:xfrm>
                <a:off x="212675" y="1078814"/>
                <a:ext cx="5873755" cy="5047536"/>
              </a:xfrm>
              <a:prstGeom prst="rect">
                <a:avLst/>
              </a:prstGeom>
              <a:blipFill>
                <a:blip r:embed="rId19"/>
                <a:stretch>
                  <a:fillRect l="-2160" t="-1256"/>
                </a:stretch>
              </a:blipFill>
            </p:spPr>
            <p:txBody>
              <a:bodyPr/>
              <a:lstStyle/>
              <a:p>
                <a:r>
                  <a:rPr lang="en-US">
                    <a:noFill/>
                  </a:rPr>
                  <a:t> </a:t>
                </a:r>
              </a:p>
            </p:txBody>
          </p:sp>
        </mc:Fallback>
      </mc:AlternateContent>
      <p:sp>
        <p:nvSpPr>
          <p:cNvPr id="91" name="Rectangle 90">
            <a:extLst>
              <a:ext uri="{FF2B5EF4-FFF2-40B4-BE49-F238E27FC236}">
                <a16:creationId xmlns:a16="http://schemas.microsoft.com/office/drawing/2014/main" id="{DF422962-DCFD-E843-90D3-9B6B7179B402}"/>
              </a:ext>
            </a:extLst>
          </p:cNvPr>
          <p:cNvSpPr/>
          <p:nvPr/>
        </p:nvSpPr>
        <p:spPr>
          <a:xfrm>
            <a:off x="1577380" y="3367676"/>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051A2D7-904C-2A42-B856-8EA66D8BA7ED}"/>
              </a:ext>
            </a:extLst>
          </p:cNvPr>
          <p:cNvSpPr/>
          <p:nvPr/>
        </p:nvSpPr>
        <p:spPr>
          <a:xfrm>
            <a:off x="2380105" y="3367676"/>
            <a:ext cx="2408264" cy="461665"/>
          </a:xfrm>
          <a:prstGeom prst="rect">
            <a:avLst/>
          </a:prstGeom>
        </p:spPr>
        <p:txBody>
          <a:bodyPr wrap="square">
            <a:spAutoFit/>
          </a:bodyPr>
          <a:lstStyle/>
          <a:p>
            <a:r>
              <a:rPr lang="en-US" sz="2400" dirty="0">
                <a:latin typeface="Avenir Next" panose="020B0503020202020204" pitchFamily="34" charset="0"/>
              </a:rPr>
              <a:t>is a scalar value</a:t>
            </a:r>
            <a:endParaRPr lang="en-US" sz="2400" dirty="0"/>
          </a:p>
        </p:txBody>
      </p:sp>
      <p:sp>
        <p:nvSpPr>
          <p:cNvPr id="92" name="Rectangle 91">
            <a:extLst>
              <a:ext uri="{FF2B5EF4-FFF2-40B4-BE49-F238E27FC236}">
                <a16:creationId xmlns:a16="http://schemas.microsoft.com/office/drawing/2014/main" id="{BB6A94CC-9C8E-A24D-862A-89339124C8A3}"/>
              </a:ext>
            </a:extLst>
          </p:cNvPr>
          <p:cNvSpPr/>
          <p:nvPr/>
        </p:nvSpPr>
        <p:spPr>
          <a:xfrm>
            <a:off x="2390026" y="2453823"/>
            <a:ext cx="3664701" cy="830997"/>
          </a:xfrm>
          <a:prstGeom prst="rect">
            <a:avLst/>
          </a:prstGeom>
        </p:spPr>
        <p:txBody>
          <a:bodyPr wrap="square">
            <a:spAutoFit/>
          </a:bodyPr>
          <a:lstStyle/>
          <a:p>
            <a:r>
              <a:rPr lang="en-US" sz="2400" dirty="0">
                <a:latin typeface="Avenir Next" panose="020B0503020202020204" pitchFamily="34" charset="0"/>
              </a:rPr>
              <a:t>is a weight, which is multiplied by its input</a:t>
            </a:r>
            <a:endParaRPr lang="en-US" sz="2400" dirty="0"/>
          </a:p>
        </p:txBody>
      </p:sp>
      <p:sp>
        <p:nvSpPr>
          <p:cNvPr id="93" name="Down Arrow 92">
            <a:extLst>
              <a:ext uri="{FF2B5EF4-FFF2-40B4-BE49-F238E27FC236}">
                <a16:creationId xmlns:a16="http://schemas.microsoft.com/office/drawing/2014/main" id="{1D7431CA-261E-E24D-BB81-24CBC92C3AD1}"/>
              </a:ext>
            </a:extLst>
          </p:cNvPr>
          <p:cNvSpPr/>
          <p:nvPr/>
        </p:nvSpPr>
        <p:spPr>
          <a:xfrm rot="16200000">
            <a:off x="1824215" y="2465225"/>
            <a:ext cx="251808" cy="74547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434988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8"/>
                <a:stretch>
                  <a:fillRect l="-30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40123F7F-2B2D-B744-8284-67A4FEB05CAC}"/>
                  </a:ext>
                </a:extLst>
              </p:cNvPr>
              <p:cNvSpPr txBox="1"/>
              <p:nvPr/>
            </p:nvSpPr>
            <p:spPr>
              <a:xfrm>
                <a:off x="212675" y="1078814"/>
                <a:ext cx="5873755" cy="5047536"/>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General Notes:</a:t>
                </a:r>
              </a:p>
              <a:p>
                <a:pPr marL="342900" indent="-342900">
                  <a:spcBef>
                    <a:spcPts val="3000"/>
                  </a:spcBef>
                  <a:buFont typeface="Arial" panose="020B0604020202020204" pitchFamily="34" charset="0"/>
                  <a:buChar char="•"/>
                </a:pPr>
                <a:r>
                  <a:rPr lang="en-US" sz="2400" dirty="0">
                    <a:latin typeface="Avenir Next" panose="020B0503020202020204" pitchFamily="34" charset="0"/>
                  </a:rPr>
                  <a:t>It’s a fully connected network</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 </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a:t>
                </a:r>
              </a:p>
              <a:p>
                <a:pPr marL="342900" indent="-342900">
                  <a:spcBef>
                    <a:spcPts val="3000"/>
                  </a:spcBef>
                  <a:buFont typeface="Arial" panose="020B0604020202020204" pitchFamily="34" charset="0"/>
                  <a:buChar char="•"/>
                </a:pPr>
                <a:r>
                  <a:rPr lang="en-US" sz="2400" b="0" dirty="0">
                    <a:solidFill>
                      <a:schemeClr val="tx1"/>
                    </a:solidFill>
                    <a:latin typeface="Avenir Next" panose="020B0503020202020204" pitchFamily="34" charset="0"/>
                  </a:rPr>
                  <a:t>Parameters</a:t>
                </a:r>
                <a:r>
                  <a:rPr lang="en-US" sz="2400" b="0" dirty="0">
                    <a:solidFill>
                      <a:schemeClr val="tx1"/>
                    </a:solidFill>
                  </a:rPr>
                  <a:t> </a:t>
                </a:r>
                <a14:m>
                  <m:oMath xmlns:m="http://schemas.openxmlformats.org/officeDocument/2006/math">
                    <m:r>
                      <a:rPr lang="en-US" sz="2400" b="0" i="1" smtClean="0">
                        <a:solidFill>
                          <a:srgbClr val="C00000"/>
                        </a:solidFill>
                        <a:latin typeface="Cambria Math" panose="02040503050406030204" pitchFamily="18" charset="0"/>
                      </a:rPr>
                      <m:t>𝜃</m:t>
                    </m:r>
                    <m:r>
                      <a:rPr lang="en-US" sz="2400" b="0" i="1" smtClean="0">
                        <a:solidFill>
                          <a:schemeClr val="tx1"/>
                        </a:solidFill>
                        <a:latin typeface="Cambria Math" panose="02040503050406030204" pitchFamily="18" charset="0"/>
                      </a:rPr>
                      <m:t>={</m:t>
                    </m:r>
                    <m:r>
                      <a:rPr lang="en-US" sz="2400" b="0" i="1" smtClean="0">
                        <a:solidFill>
                          <a:srgbClr val="C00000"/>
                        </a:solidFill>
                        <a:latin typeface="Cambria Math" panose="02040503050406030204" pitchFamily="18" charset="0"/>
                      </a:rPr>
                      <m:t>𝛽</m:t>
                    </m:r>
                    <m:r>
                      <a:rPr lang="en-US" sz="2400" b="0" i="1" smtClean="0">
                        <a:solidFill>
                          <a:srgbClr val="C00000"/>
                        </a:solidFill>
                        <a:latin typeface="Cambria Math" panose="02040503050406030204" pitchFamily="18" charset="0"/>
                      </a:rPr>
                      <m:t>, </m:t>
                    </m:r>
                    <m:r>
                      <a:rPr lang="en-US" sz="2400" b="0" i="1" smtClean="0">
                        <a:solidFill>
                          <a:srgbClr val="C00000"/>
                        </a:solidFill>
                        <a:latin typeface="Cambria Math" panose="02040503050406030204" pitchFamily="18" charset="0"/>
                      </a:rPr>
                      <m:t>𝑂</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  (weights)</a:t>
                </a:r>
              </a:p>
              <a:p>
                <a:pPr>
                  <a:spcBef>
                    <a:spcPts val="3000"/>
                  </a:spcBef>
                </a:pPr>
                <a:endParaRPr lang="en-US" sz="2400" dirty="0">
                  <a:latin typeface="Avenir Next" panose="020B0503020202020204" pitchFamily="34" charset="0"/>
                </a:endParaRPr>
              </a:p>
              <a:p>
                <a:pPr marL="342900" indent="-342900">
                  <a:spcBef>
                    <a:spcPts val="3000"/>
                  </a:spcBef>
                  <a:buFont typeface="Arial" panose="020B0604020202020204" pitchFamily="34" charset="0"/>
                  <a:buChar char="•"/>
                </a:pPr>
                <a:endParaRPr lang="en-US" sz="2400" u="sng" dirty="0">
                  <a:latin typeface="Avenir Next" panose="020B0503020202020204" pitchFamily="34" charset="0"/>
                </a:endParaRPr>
              </a:p>
            </p:txBody>
          </p:sp>
        </mc:Choice>
        <mc:Fallback xmlns="">
          <p:sp>
            <p:nvSpPr>
              <p:cNvPr id="90" name="TextBox 89">
                <a:extLst>
                  <a:ext uri="{FF2B5EF4-FFF2-40B4-BE49-F238E27FC236}">
                    <a16:creationId xmlns:a16="http://schemas.microsoft.com/office/drawing/2014/main" id="{40123F7F-2B2D-B744-8284-67A4FEB05CAC}"/>
                  </a:ext>
                </a:extLst>
              </p:cNvPr>
              <p:cNvSpPr txBox="1">
                <a:spLocks noRot="1" noChangeAspect="1" noMove="1" noResize="1" noEditPoints="1" noAdjustHandles="1" noChangeArrowheads="1" noChangeShapeType="1" noTextEdit="1"/>
              </p:cNvSpPr>
              <p:nvPr/>
            </p:nvSpPr>
            <p:spPr>
              <a:xfrm>
                <a:off x="212675" y="1078814"/>
                <a:ext cx="5873755" cy="5047536"/>
              </a:xfrm>
              <a:prstGeom prst="rect">
                <a:avLst/>
              </a:prstGeom>
              <a:blipFill>
                <a:blip r:embed="rId19"/>
                <a:stretch>
                  <a:fillRect l="-2160" t="-1256"/>
                </a:stretch>
              </a:blipFill>
            </p:spPr>
            <p:txBody>
              <a:bodyPr/>
              <a:lstStyle/>
              <a:p>
                <a:r>
                  <a:rPr lang="en-US">
                    <a:noFill/>
                  </a:rPr>
                  <a:t> </a:t>
                </a:r>
              </a:p>
            </p:txBody>
          </p:sp>
        </mc:Fallback>
      </mc:AlternateContent>
      <p:sp>
        <p:nvSpPr>
          <p:cNvPr id="91" name="Rectangle 90">
            <a:extLst>
              <a:ext uri="{FF2B5EF4-FFF2-40B4-BE49-F238E27FC236}">
                <a16:creationId xmlns:a16="http://schemas.microsoft.com/office/drawing/2014/main" id="{DF422962-DCFD-E843-90D3-9B6B7179B402}"/>
              </a:ext>
            </a:extLst>
          </p:cNvPr>
          <p:cNvSpPr/>
          <p:nvPr/>
        </p:nvSpPr>
        <p:spPr>
          <a:xfrm>
            <a:off x="1577380" y="3367676"/>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051A2D7-904C-2A42-B856-8EA66D8BA7ED}"/>
              </a:ext>
            </a:extLst>
          </p:cNvPr>
          <p:cNvSpPr/>
          <p:nvPr/>
        </p:nvSpPr>
        <p:spPr>
          <a:xfrm>
            <a:off x="1126079" y="3153061"/>
            <a:ext cx="2408264" cy="461665"/>
          </a:xfrm>
          <a:prstGeom prst="rect">
            <a:avLst/>
          </a:prstGeom>
        </p:spPr>
        <p:txBody>
          <a:bodyPr wrap="square">
            <a:spAutoFit/>
          </a:bodyPr>
          <a:lstStyle/>
          <a:p>
            <a:r>
              <a:rPr lang="en-US" sz="2400" dirty="0">
                <a:latin typeface="Avenir Next" panose="020B0503020202020204" pitchFamily="34" charset="0"/>
              </a:rPr>
              <a:t>is a scalar value</a:t>
            </a:r>
            <a:endParaRPr lang="en-US" sz="2400" dirty="0"/>
          </a:p>
        </p:txBody>
      </p:sp>
      <p:sp>
        <p:nvSpPr>
          <p:cNvPr id="92" name="Rectangle 91">
            <a:extLst>
              <a:ext uri="{FF2B5EF4-FFF2-40B4-BE49-F238E27FC236}">
                <a16:creationId xmlns:a16="http://schemas.microsoft.com/office/drawing/2014/main" id="{BB6A94CC-9C8E-A24D-862A-89339124C8A3}"/>
              </a:ext>
            </a:extLst>
          </p:cNvPr>
          <p:cNvSpPr/>
          <p:nvPr/>
        </p:nvSpPr>
        <p:spPr>
          <a:xfrm>
            <a:off x="2390026" y="2453823"/>
            <a:ext cx="3664701" cy="830997"/>
          </a:xfrm>
          <a:prstGeom prst="rect">
            <a:avLst/>
          </a:prstGeom>
        </p:spPr>
        <p:txBody>
          <a:bodyPr wrap="square">
            <a:spAutoFit/>
          </a:bodyPr>
          <a:lstStyle/>
          <a:p>
            <a:r>
              <a:rPr lang="en-US" sz="2400" dirty="0">
                <a:latin typeface="Avenir Next" panose="020B0503020202020204" pitchFamily="34" charset="0"/>
              </a:rPr>
              <a:t>is a weight, which is multiplied by its input</a:t>
            </a:r>
            <a:endParaRPr lang="en-US" sz="2400" dirty="0"/>
          </a:p>
        </p:txBody>
      </p:sp>
      <p:sp>
        <p:nvSpPr>
          <p:cNvPr id="93" name="Down Arrow 92">
            <a:extLst>
              <a:ext uri="{FF2B5EF4-FFF2-40B4-BE49-F238E27FC236}">
                <a16:creationId xmlns:a16="http://schemas.microsoft.com/office/drawing/2014/main" id="{1D7431CA-261E-E24D-BB81-24CBC92C3AD1}"/>
              </a:ext>
            </a:extLst>
          </p:cNvPr>
          <p:cNvSpPr/>
          <p:nvPr/>
        </p:nvSpPr>
        <p:spPr>
          <a:xfrm rot="16200000">
            <a:off x="1824215" y="2465225"/>
            <a:ext cx="251808" cy="74547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ular Callout 1">
            <a:extLst>
              <a:ext uri="{FF2B5EF4-FFF2-40B4-BE49-F238E27FC236}">
                <a16:creationId xmlns:a16="http://schemas.microsoft.com/office/drawing/2014/main" id="{53CA0B8D-3C80-364D-A1C6-622F9CF1452A}"/>
              </a:ext>
            </a:extLst>
          </p:cNvPr>
          <p:cNvSpPr/>
          <p:nvPr/>
        </p:nvSpPr>
        <p:spPr>
          <a:xfrm rot="5400000" flipV="1">
            <a:off x="2066482" y="738343"/>
            <a:ext cx="4695897" cy="6771460"/>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3911218 w 14430803"/>
              <a:gd name="connsiteY0" fmla="*/ 0 h 3531106"/>
              <a:gd name="connsiteX1" fmla="*/ 5664482 w 14430803"/>
              <a:gd name="connsiteY1" fmla="*/ 0 h 3531106"/>
              <a:gd name="connsiteX2" fmla="*/ 5664482 w 14430803"/>
              <a:gd name="connsiteY2" fmla="*/ 0 h 3531106"/>
              <a:gd name="connsiteX3" fmla="*/ 8294378 w 14430803"/>
              <a:gd name="connsiteY3" fmla="*/ 0 h 3531106"/>
              <a:gd name="connsiteX4" fmla="*/ 14430803 w 14430803"/>
              <a:gd name="connsiteY4" fmla="*/ 0 h 3531106"/>
              <a:gd name="connsiteX5" fmla="*/ 14430803 w 14430803"/>
              <a:gd name="connsiteY5" fmla="*/ 1267046 h 3531106"/>
              <a:gd name="connsiteX6" fmla="*/ 14430803 w 14430803"/>
              <a:gd name="connsiteY6" fmla="*/ 1267046 h 3531106"/>
              <a:gd name="connsiteX7" fmla="*/ 14430803 w 14430803"/>
              <a:gd name="connsiteY7" fmla="*/ 1810065 h 3531106"/>
              <a:gd name="connsiteX8" fmla="*/ 14430803 w 14430803"/>
              <a:gd name="connsiteY8" fmla="*/ 2172078 h 3531106"/>
              <a:gd name="connsiteX9" fmla="*/ 7748845 w 14430803"/>
              <a:gd name="connsiteY9" fmla="*/ 2185078 h 3531106"/>
              <a:gd name="connsiteX10" fmla="*/ 5652742 w 14430803"/>
              <a:gd name="connsiteY10" fmla="*/ 2548105 h 3531106"/>
              <a:gd name="connsiteX11" fmla="*/ 5679406 w 14430803"/>
              <a:gd name="connsiteY11" fmla="*/ 2175343 h 3531106"/>
              <a:gd name="connsiteX12" fmla="*/ 3911218 w 14430803"/>
              <a:gd name="connsiteY12" fmla="*/ 2172078 h 3531106"/>
              <a:gd name="connsiteX13" fmla="*/ 0 w 14430803"/>
              <a:gd name="connsiteY13" fmla="*/ 3531106 h 3531106"/>
              <a:gd name="connsiteX14" fmla="*/ 3911218 w 14430803"/>
              <a:gd name="connsiteY14" fmla="*/ 1267046 h 3531106"/>
              <a:gd name="connsiteX15" fmla="*/ 3911218 w 14430803"/>
              <a:gd name="connsiteY15" fmla="*/ 1267046 h 3531106"/>
              <a:gd name="connsiteX16" fmla="*/ 3911218 w 14430803"/>
              <a:gd name="connsiteY16" fmla="*/ 0 h 3531106"/>
              <a:gd name="connsiteX0" fmla="*/ 4698467 w 15218052"/>
              <a:gd name="connsiteY0" fmla="*/ 0 h 3355104"/>
              <a:gd name="connsiteX1" fmla="*/ 6451731 w 15218052"/>
              <a:gd name="connsiteY1" fmla="*/ 0 h 3355104"/>
              <a:gd name="connsiteX2" fmla="*/ 6451731 w 15218052"/>
              <a:gd name="connsiteY2" fmla="*/ 0 h 3355104"/>
              <a:gd name="connsiteX3" fmla="*/ 9081627 w 15218052"/>
              <a:gd name="connsiteY3" fmla="*/ 0 h 3355104"/>
              <a:gd name="connsiteX4" fmla="*/ 15218052 w 15218052"/>
              <a:gd name="connsiteY4" fmla="*/ 0 h 3355104"/>
              <a:gd name="connsiteX5" fmla="*/ 15218052 w 15218052"/>
              <a:gd name="connsiteY5" fmla="*/ 1267046 h 3355104"/>
              <a:gd name="connsiteX6" fmla="*/ 15218052 w 15218052"/>
              <a:gd name="connsiteY6" fmla="*/ 1267046 h 3355104"/>
              <a:gd name="connsiteX7" fmla="*/ 15218052 w 15218052"/>
              <a:gd name="connsiteY7" fmla="*/ 1810065 h 3355104"/>
              <a:gd name="connsiteX8" fmla="*/ 15218052 w 15218052"/>
              <a:gd name="connsiteY8" fmla="*/ 2172078 h 3355104"/>
              <a:gd name="connsiteX9" fmla="*/ 8536094 w 15218052"/>
              <a:gd name="connsiteY9" fmla="*/ 2185078 h 3355104"/>
              <a:gd name="connsiteX10" fmla="*/ 6439991 w 15218052"/>
              <a:gd name="connsiteY10" fmla="*/ 2548105 h 3355104"/>
              <a:gd name="connsiteX11" fmla="*/ 6466655 w 15218052"/>
              <a:gd name="connsiteY11" fmla="*/ 2175343 h 3355104"/>
              <a:gd name="connsiteX12" fmla="*/ 4698467 w 15218052"/>
              <a:gd name="connsiteY12" fmla="*/ 2172078 h 3355104"/>
              <a:gd name="connsiteX13" fmla="*/ -2 w 15218052"/>
              <a:gd name="connsiteY13" fmla="*/ 3355104 h 3355104"/>
              <a:gd name="connsiteX14" fmla="*/ 4698467 w 15218052"/>
              <a:gd name="connsiteY14" fmla="*/ 1267046 h 3355104"/>
              <a:gd name="connsiteX15" fmla="*/ 4698467 w 15218052"/>
              <a:gd name="connsiteY15" fmla="*/ 1267046 h 3355104"/>
              <a:gd name="connsiteX16" fmla="*/ 4698467 w 15218052"/>
              <a:gd name="connsiteY16" fmla="*/ 0 h 3355104"/>
              <a:gd name="connsiteX0" fmla="*/ 4698470 w 15218055"/>
              <a:gd name="connsiteY0" fmla="*/ 0 h 3355104"/>
              <a:gd name="connsiteX1" fmla="*/ 6451734 w 15218055"/>
              <a:gd name="connsiteY1" fmla="*/ 0 h 3355104"/>
              <a:gd name="connsiteX2" fmla="*/ 6451734 w 15218055"/>
              <a:gd name="connsiteY2" fmla="*/ 0 h 3355104"/>
              <a:gd name="connsiteX3" fmla="*/ 9081630 w 15218055"/>
              <a:gd name="connsiteY3" fmla="*/ 0 h 3355104"/>
              <a:gd name="connsiteX4" fmla="*/ 15218055 w 15218055"/>
              <a:gd name="connsiteY4" fmla="*/ 0 h 3355104"/>
              <a:gd name="connsiteX5" fmla="*/ 15218055 w 15218055"/>
              <a:gd name="connsiteY5" fmla="*/ 1267046 h 3355104"/>
              <a:gd name="connsiteX6" fmla="*/ 15218055 w 15218055"/>
              <a:gd name="connsiteY6" fmla="*/ 1267046 h 3355104"/>
              <a:gd name="connsiteX7" fmla="*/ 15218055 w 15218055"/>
              <a:gd name="connsiteY7" fmla="*/ 1810065 h 3355104"/>
              <a:gd name="connsiteX8" fmla="*/ 15218055 w 15218055"/>
              <a:gd name="connsiteY8" fmla="*/ 2172078 h 3355104"/>
              <a:gd name="connsiteX9" fmla="*/ 8536097 w 15218055"/>
              <a:gd name="connsiteY9" fmla="*/ 2185078 h 3355104"/>
              <a:gd name="connsiteX10" fmla="*/ 6439994 w 15218055"/>
              <a:gd name="connsiteY10" fmla="*/ 2548105 h 3355104"/>
              <a:gd name="connsiteX11" fmla="*/ 6466658 w 15218055"/>
              <a:gd name="connsiteY11" fmla="*/ 2175343 h 3355104"/>
              <a:gd name="connsiteX12" fmla="*/ 4698470 w 15218055"/>
              <a:gd name="connsiteY12" fmla="*/ 2172078 h 3355104"/>
              <a:gd name="connsiteX13" fmla="*/ 1 w 15218055"/>
              <a:gd name="connsiteY13" fmla="*/ 3355104 h 3355104"/>
              <a:gd name="connsiteX14" fmla="*/ 4698470 w 15218055"/>
              <a:gd name="connsiteY14" fmla="*/ 1267046 h 3355104"/>
              <a:gd name="connsiteX15" fmla="*/ 4698470 w 15218055"/>
              <a:gd name="connsiteY15" fmla="*/ 1267046 h 3355104"/>
              <a:gd name="connsiteX16" fmla="*/ 4698470 w 15218055"/>
              <a:gd name="connsiteY16" fmla="*/ 0 h 3355104"/>
              <a:gd name="connsiteX0" fmla="*/ 4698470 w 15218055"/>
              <a:gd name="connsiteY0" fmla="*/ 0 h 3355104"/>
              <a:gd name="connsiteX1" fmla="*/ 6451734 w 15218055"/>
              <a:gd name="connsiteY1" fmla="*/ 0 h 3355104"/>
              <a:gd name="connsiteX2" fmla="*/ 6451734 w 15218055"/>
              <a:gd name="connsiteY2" fmla="*/ 0 h 3355104"/>
              <a:gd name="connsiteX3" fmla="*/ 9081630 w 15218055"/>
              <a:gd name="connsiteY3" fmla="*/ 0 h 3355104"/>
              <a:gd name="connsiteX4" fmla="*/ 15218055 w 15218055"/>
              <a:gd name="connsiteY4" fmla="*/ 0 h 3355104"/>
              <a:gd name="connsiteX5" fmla="*/ 15218055 w 15218055"/>
              <a:gd name="connsiteY5" fmla="*/ 1267046 h 3355104"/>
              <a:gd name="connsiteX6" fmla="*/ 15218055 w 15218055"/>
              <a:gd name="connsiteY6" fmla="*/ 1267046 h 3355104"/>
              <a:gd name="connsiteX7" fmla="*/ 15218055 w 15218055"/>
              <a:gd name="connsiteY7" fmla="*/ 1810065 h 3355104"/>
              <a:gd name="connsiteX8" fmla="*/ 15218055 w 15218055"/>
              <a:gd name="connsiteY8" fmla="*/ 2172078 h 3355104"/>
              <a:gd name="connsiteX9" fmla="*/ 8536097 w 15218055"/>
              <a:gd name="connsiteY9" fmla="*/ 2185078 h 3355104"/>
              <a:gd name="connsiteX10" fmla="*/ 6439994 w 15218055"/>
              <a:gd name="connsiteY10" fmla="*/ 2548105 h 3355104"/>
              <a:gd name="connsiteX11" fmla="*/ 6466658 w 15218055"/>
              <a:gd name="connsiteY11" fmla="*/ 2175343 h 3355104"/>
              <a:gd name="connsiteX12" fmla="*/ 4698470 w 15218055"/>
              <a:gd name="connsiteY12" fmla="*/ 2172078 h 3355104"/>
              <a:gd name="connsiteX13" fmla="*/ 1 w 15218055"/>
              <a:gd name="connsiteY13" fmla="*/ 3355104 h 3355104"/>
              <a:gd name="connsiteX14" fmla="*/ 4698470 w 15218055"/>
              <a:gd name="connsiteY14" fmla="*/ 1267046 h 3355104"/>
              <a:gd name="connsiteX15" fmla="*/ 1982104 w 15218055"/>
              <a:gd name="connsiteY15" fmla="*/ 1273350 h 3355104"/>
              <a:gd name="connsiteX16" fmla="*/ 4698470 w 15218055"/>
              <a:gd name="connsiteY16" fmla="*/ 0 h 3355104"/>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6439994 w 15218055"/>
              <a:gd name="connsiteY10" fmla="*/ 2554409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4698470 w 15218055"/>
              <a:gd name="connsiteY14" fmla="*/ 1273350 h 3361408"/>
              <a:gd name="connsiteX15" fmla="*/ 1982104 w 15218055"/>
              <a:gd name="connsiteY15" fmla="*/ 1279654 h 3361408"/>
              <a:gd name="connsiteX16" fmla="*/ 1940947 w 15218055"/>
              <a:gd name="connsiteY16" fmla="*/ 0 h 3361408"/>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6439994 w 15218055"/>
              <a:gd name="connsiteY10" fmla="*/ 2554409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1940955 w 15218055"/>
              <a:gd name="connsiteY14" fmla="*/ 2193791 h 3361408"/>
              <a:gd name="connsiteX15" fmla="*/ 1982104 w 15218055"/>
              <a:gd name="connsiteY15" fmla="*/ 1279654 h 3361408"/>
              <a:gd name="connsiteX16" fmla="*/ 1940947 w 15218055"/>
              <a:gd name="connsiteY16" fmla="*/ 0 h 3361408"/>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6439994 w 15218055"/>
              <a:gd name="connsiteY10" fmla="*/ 2554409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1940955 w 15218055"/>
              <a:gd name="connsiteY14" fmla="*/ 2193791 h 3361408"/>
              <a:gd name="connsiteX15" fmla="*/ 1982104 w 15218055"/>
              <a:gd name="connsiteY15" fmla="*/ 1279654 h 3361408"/>
              <a:gd name="connsiteX16" fmla="*/ 1940947 w 15218055"/>
              <a:gd name="connsiteY16" fmla="*/ 0 h 3361408"/>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4670248 w 15218055"/>
              <a:gd name="connsiteY10" fmla="*/ 2806586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1940955 w 15218055"/>
              <a:gd name="connsiteY14" fmla="*/ 2193791 h 3361408"/>
              <a:gd name="connsiteX15" fmla="*/ 1982104 w 15218055"/>
              <a:gd name="connsiteY15" fmla="*/ 1279654 h 3361408"/>
              <a:gd name="connsiteX16" fmla="*/ 1940947 w 15218055"/>
              <a:gd name="connsiteY16" fmla="*/ 0 h 336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18055" h="3361408">
                <a:moveTo>
                  <a:pt x="1940947" y="0"/>
                </a:moveTo>
                <a:lnTo>
                  <a:pt x="6451734" y="6304"/>
                </a:lnTo>
                <a:lnTo>
                  <a:pt x="6451734" y="6304"/>
                </a:lnTo>
                <a:lnTo>
                  <a:pt x="9081630" y="6304"/>
                </a:lnTo>
                <a:lnTo>
                  <a:pt x="15218055" y="6304"/>
                </a:lnTo>
                <a:lnTo>
                  <a:pt x="15218055" y="1273350"/>
                </a:lnTo>
                <a:lnTo>
                  <a:pt x="15218055" y="1273350"/>
                </a:lnTo>
                <a:lnTo>
                  <a:pt x="15218055" y="1816369"/>
                </a:lnTo>
                <a:lnTo>
                  <a:pt x="15218055" y="2178382"/>
                </a:lnTo>
                <a:lnTo>
                  <a:pt x="8536097" y="2191382"/>
                </a:lnTo>
                <a:lnTo>
                  <a:pt x="4670248" y="2806586"/>
                </a:lnTo>
                <a:lnTo>
                  <a:pt x="6466658" y="2181647"/>
                </a:lnTo>
                <a:lnTo>
                  <a:pt x="4698470" y="2178382"/>
                </a:lnTo>
                <a:lnTo>
                  <a:pt x="1" y="3361408"/>
                </a:lnTo>
                <a:cubicBezTo>
                  <a:pt x="1566157" y="2665389"/>
                  <a:pt x="1486047" y="2593507"/>
                  <a:pt x="1940955" y="2193791"/>
                </a:cubicBezTo>
                <a:lnTo>
                  <a:pt x="1982104" y="1279654"/>
                </a:lnTo>
                <a:lnTo>
                  <a:pt x="1940947"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AFCE482B-9984-FE49-8F22-8F7654CF6768}"/>
              </a:ext>
            </a:extLst>
          </p:cNvPr>
          <p:cNvSpPr txBox="1"/>
          <p:nvPr/>
        </p:nvSpPr>
        <p:spPr>
          <a:xfrm flipH="1">
            <a:off x="1244433" y="2617074"/>
            <a:ext cx="976943" cy="569387"/>
          </a:xfrm>
          <a:prstGeom prst="rect">
            <a:avLst/>
          </a:prstGeom>
          <a:noFill/>
        </p:spPr>
        <p:txBody>
          <a:bodyPr wrap="square" rtlCol="0">
            <a:spAutoFit/>
          </a:bodyPr>
          <a:lstStyle/>
          <a:p>
            <a:pPr>
              <a:lnSpc>
                <a:spcPts val="4000"/>
              </a:lnSpc>
            </a:pPr>
            <a:r>
              <a:rPr lang="en-US" sz="2000" dirty="0">
                <a:latin typeface="Avenir Next" panose="020B0503020202020204" pitchFamily="34" charset="0"/>
              </a:rPr>
              <a:t>Every </a:t>
            </a:r>
            <a:endParaRPr lang="en-US" sz="2000" dirty="0"/>
          </a:p>
        </p:txBody>
      </p:sp>
      <p:sp>
        <p:nvSpPr>
          <p:cNvPr id="45" name="Rectangle 44">
            <a:extLst>
              <a:ext uri="{FF2B5EF4-FFF2-40B4-BE49-F238E27FC236}">
                <a16:creationId xmlns:a16="http://schemas.microsoft.com/office/drawing/2014/main" id="{A78E9F02-760C-9647-BF8E-EB6CA0729522}"/>
              </a:ext>
            </a:extLst>
          </p:cNvPr>
          <p:cNvSpPr/>
          <p:nvPr/>
        </p:nvSpPr>
        <p:spPr>
          <a:xfrm>
            <a:off x="2142487" y="2693393"/>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2CC50361-098F-E94C-9FAF-99EA1F4C0C3B}"/>
              </a:ext>
            </a:extLst>
          </p:cNvPr>
          <p:cNvSpPr txBox="1"/>
          <p:nvPr/>
        </p:nvSpPr>
        <p:spPr>
          <a:xfrm flipH="1">
            <a:off x="2891767" y="2617074"/>
            <a:ext cx="2037406" cy="569387"/>
          </a:xfrm>
          <a:prstGeom prst="rect">
            <a:avLst/>
          </a:prstGeom>
          <a:noFill/>
        </p:spPr>
        <p:txBody>
          <a:bodyPr wrap="square" rtlCol="0">
            <a:spAutoFit/>
          </a:bodyPr>
          <a:lstStyle/>
          <a:p>
            <a:pPr>
              <a:lnSpc>
                <a:spcPts val="4000"/>
              </a:lnSpc>
            </a:pPr>
            <a:r>
              <a:rPr lang="en-US" sz="2000" dirty="0">
                <a:latin typeface="Avenir Next" panose="020B0503020202020204" pitchFamily="34" charset="0"/>
              </a:rPr>
              <a:t>, except for </a:t>
            </a:r>
            <a:endParaRPr lang="en-US" sz="2000" dirty="0"/>
          </a:p>
        </p:txBody>
      </p:sp>
      <p:sp>
        <p:nvSpPr>
          <p:cNvPr id="47" name="TextBox 46">
            <a:extLst>
              <a:ext uri="{FF2B5EF4-FFF2-40B4-BE49-F238E27FC236}">
                <a16:creationId xmlns:a16="http://schemas.microsoft.com/office/drawing/2014/main" id="{C2653423-F1BF-164A-B26F-5975C0E97464}"/>
              </a:ext>
            </a:extLst>
          </p:cNvPr>
          <p:cNvSpPr txBox="1"/>
          <p:nvPr/>
        </p:nvSpPr>
        <p:spPr>
          <a:xfrm flipH="1">
            <a:off x="1239424" y="3071915"/>
            <a:ext cx="4079691" cy="3118803"/>
          </a:xfrm>
          <a:prstGeom prst="rect">
            <a:avLst/>
          </a:prstGeom>
          <a:noFill/>
        </p:spPr>
        <p:txBody>
          <a:bodyPr wrap="square" rtlCol="0">
            <a:spAutoFit/>
          </a:bodyPr>
          <a:lstStyle/>
          <a:p>
            <a:pPr>
              <a:lnSpc>
                <a:spcPts val="4000"/>
              </a:lnSpc>
            </a:pPr>
            <a:r>
              <a:rPr lang="en-US" sz="2000" dirty="0">
                <a:latin typeface="Avenir Next" panose="020B0503020202020204" pitchFamily="34" charset="0"/>
              </a:rPr>
              <a:t>the input layer’s, is called an </a:t>
            </a:r>
            <a:r>
              <a:rPr lang="en-US" sz="2000" b="1" dirty="0">
                <a:latin typeface="Avenir Next" panose="020B0503020202020204" pitchFamily="34" charset="0"/>
              </a:rPr>
              <a:t>activation function.</a:t>
            </a:r>
          </a:p>
          <a:p>
            <a:pPr>
              <a:lnSpc>
                <a:spcPts val="4000"/>
              </a:lnSpc>
            </a:pPr>
            <a:r>
              <a:rPr lang="en-US" sz="2000" dirty="0">
                <a:latin typeface="Avenir Next" panose="020B0503020202020204" pitchFamily="34" charset="0"/>
              </a:rPr>
              <a:t>They take input(s), apply some aggregate operation(s) -- often a </a:t>
            </a:r>
            <a:r>
              <a:rPr lang="en-US" sz="2000" b="1" dirty="0">
                <a:latin typeface="Avenir Next" panose="020B0503020202020204" pitchFamily="34" charset="0"/>
              </a:rPr>
              <a:t>non-linear transformation</a:t>
            </a:r>
            <a:r>
              <a:rPr lang="en-US" sz="2000" dirty="0">
                <a:latin typeface="Avenir Next" panose="020B0503020202020204" pitchFamily="34" charset="0"/>
              </a:rPr>
              <a:t> -- and yield a scalar value.</a:t>
            </a:r>
            <a:endParaRPr lang="en-US" sz="2000" dirty="0"/>
          </a:p>
        </p:txBody>
      </p:sp>
    </p:spTree>
    <p:extLst>
      <p:ext uri="{BB962C8B-B14F-4D97-AF65-F5344CB8AC3E}">
        <p14:creationId xmlns:p14="http://schemas.microsoft.com/office/powerpoint/2010/main" val="137893993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8"/>
                <a:stretch>
                  <a:fillRect l="-30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40123F7F-2B2D-B744-8284-67A4FEB05CAC}"/>
                  </a:ext>
                </a:extLst>
              </p:cNvPr>
              <p:cNvSpPr txBox="1"/>
              <p:nvPr/>
            </p:nvSpPr>
            <p:spPr>
              <a:xfrm>
                <a:off x="212675" y="1078814"/>
                <a:ext cx="5873755" cy="5047536"/>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General Notes:</a:t>
                </a:r>
              </a:p>
              <a:p>
                <a:pPr marL="342900" indent="-342900">
                  <a:spcBef>
                    <a:spcPts val="3000"/>
                  </a:spcBef>
                  <a:buFont typeface="Arial" panose="020B0604020202020204" pitchFamily="34" charset="0"/>
                  <a:buChar char="•"/>
                </a:pPr>
                <a:r>
                  <a:rPr lang="en-US" sz="2400" dirty="0">
                    <a:latin typeface="Avenir Next" panose="020B0503020202020204" pitchFamily="34" charset="0"/>
                  </a:rPr>
                  <a:t>It’s a fully connected network</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 </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a:t>
                </a:r>
              </a:p>
              <a:p>
                <a:pPr marL="342900" indent="-342900">
                  <a:spcBef>
                    <a:spcPts val="3000"/>
                  </a:spcBef>
                  <a:buFont typeface="Arial" panose="020B0604020202020204" pitchFamily="34" charset="0"/>
                  <a:buChar char="•"/>
                </a:pPr>
                <a:r>
                  <a:rPr lang="en-US" sz="2400" b="0" dirty="0">
                    <a:solidFill>
                      <a:schemeClr val="tx1"/>
                    </a:solidFill>
                    <a:latin typeface="Avenir Next" panose="020B0503020202020204" pitchFamily="34" charset="0"/>
                  </a:rPr>
                  <a:t>Parameters</a:t>
                </a:r>
                <a:r>
                  <a:rPr lang="en-US" sz="2400" b="0" dirty="0">
                    <a:solidFill>
                      <a:schemeClr val="tx1"/>
                    </a:solidFill>
                  </a:rPr>
                  <a:t> </a:t>
                </a:r>
                <a14:m>
                  <m:oMath xmlns:m="http://schemas.openxmlformats.org/officeDocument/2006/math">
                    <m:r>
                      <a:rPr lang="en-US" sz="2400" b="0" i="1" smtClean="0">
                        <a:solidFill>
                          <a:srgbClr val="C00000"/>
                        </a:solidFill>
                        <a:latin typeface="Cambria Math" panose="02040503050406030204" pitchFamily="18" charset="0"/>
                      </a:rPr>
                      <m:t>𝜃</m:t>
                    </m:r>
                    <m:r>
                      <a:rPr lang="en-US" sz="2400" b="0" i="1" smtClean="0">
                        <a:solidFill>
                          <a:schemeClr val="tx1"/>
                        </a:solidFill>
                        <a:latin typeface="Cambria Math" panose="02040503050406030204" pitchFamily="18" charset="0"/>
                      </a:rPr>
                      <m:t>={</m:t>
                    </m:r>
                    <m:r>
                      <a:rPr lang="en-US" sz="2400" b="0" i="1" smtClean="0">
                        <a:solidFill>
                          <a:srgbClr val="C00000"/>
                        </a:solidFill>
                        <a:latin typeface="Cambria Math" panose="02040503050406030204" pitchFamily="18" charset="0"/>
                      </a:rPr>
                      <m:t>𝛽</m:t>
                    </m:r>
                    <m:r>
                      <a:rPr lang="en-US" sz="2400" b="0" i="1" smtClean="0">
                        <a:solidFill>
                          <a:srgbClr val="C00000"/>
                        </a:solidFill>
                        <a:latin typeface="Cambria Math" panose="02040503050406030204" pitchFamily="18" charset="0"/>
                      </a:rPr>
                      <m:t>, </m:t>
                    </m:r>
                    <m:r>
                      <a:rPr lang="en-US" sz="2400" b="0" i="1" smtClean="0">
                        <a:solidFill>
                          <a:srgbClr val="C00000"/>
                        </a:solidFill>
                        <a:latin typeface="Cambria Math" panose="02040503050406030204" pitchFamily="18" charset="0"/>
                      </a:rPr>
                      <m:t>𝑂</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  (weights)</a:t>
                </a:r>
              </a:p>
              <a:p>
                <a:pPr>
                  <a:spcBef>
                    <a:spcPts val="3000"/>
                  </a:spcBef>
                </a:pPr>
                <a:endParaRPr lang="en-US" sz="2400" dirty="0">
                  <a:latin typeface="Avenir Next" panose="020B0503020202020204" pitchFamily="34" charset="0"/>
                </a:endParaRPr>
              </a:p>
              <a:p>
                <a:pPr marL="342900" indent="-342900">
                  <a:spcBef>
                    <a:spcPts val="3000"/>
                  </a:spcBef>
                  <a:buFont typeface="Arial" panose="020B0604020202020204" pitchFamily="34" charset="0"/>
                  <a:buChar char="•"/>
                </a:pPr>
                <a:endParaRPr lang="en-US" sz="2400" u="sng" dirty="0">
                  <a:latin typeface="Avenir Next" panose="020B0503020202020204" pitchFamily="34" charset="0"/>
                </a:endParaRPr>
              </a:p>
            </p:txBody>
          </p:sp>
        </mc:Choice>
        <mc:Fallback xmlns="">
          <p:sp>
            <p:nvSpPr>
              <p:cNvPr id="90" name="TextBox 89">
                <a:extLst>
                  <a:ext uri="{FF2B5EF4-FFF2-40B4-BE49-F238E27FC236}">
                    <a16:creationId xmlns:a16="http://schemas.microsoft.com/office/drawing/2014/main" id="{40123F7F-2B2D-B744-8284-67A4FEB05CAC}"/>
                  </a:ext>
                </a:extLst>
              </p:cNvPr>
              <p:cNvSpPr txBox="1">
                <a:spLocks noRot="1" noChangeAspect="1" noMove="1" noResize="1" noEditPoints="1" noAdjustHandles="1" noChangeArrowheads="1" noChangeShapeType="1" noTextEdit="1"/>
              </p:cNvSpPr>
              <p:nvPr/>
            </p:nvSpPr>
            <p:spPr>
              <a:xfrm>
                <a:off x="212675" y="1078814"/>
                <a:ext cx="5873755" cy="5047536"/>
              </a:xfrm>
              <a:prstGeom prst="rect">
                <a:avLst/>
              </a:prstGeom>
              <a:blipFill>
                <a:blip r:embed="rId19"/>
                <a:stretch>
                  <a:fillRect l="-2160" t="-1256"/>
                </a:stretch>
              </a:blipFill>
            </p:spPr>
            <p:txBody>
              <a:bodyPr/>
              <a:lstStyle/>
              <a:p>
                <a:r>
                  <a:rPr lang="en-US">
                    <a:noFill/>
                  </a:rPr>
                  <a:t> </a:t>
                </a:r>
              </a:p>
            </p:txBody>
          </p:sp>
        </mc:Fallback>
      </mc:AlternateContent>
      <p:sp>
        <p:nvSpPr>
          <p:cNvPr id="91" name="Rectangle 90">
            <a:extLst>
              <a:ext uri="{FF2B5EF4-FFF2-40B4-BE49-F238E27FC236}">
                <a16:creationId xmlns:a16="http://schemas.microsoft.com/office/drawing/2014/main" id="{DF422962-DCFD-E843-90D3-9B6B7179B402}"/>
              </a:ext>
            </a:extLst>
          </p:cNvPr>
          <p:cNvSpPr/>
          <p:nvPr/>
        </p:nvSpPr>
        <p:spPr>
          <a:xfrm>
            <a:off x="1577380" y="3367676"/>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051A2D7-904C-2A42-B856-8EA66D8BA7ED}"/>
              </a:ext>
            </a:extLst>
          </p:cNvPr>
          <p:cNvSpPr/>
          <p:nvPr/>
        </p:nvSpPr>
        <p:spPr>
          <a:xfrm>
            <a:off x="1126079" y="3153061"/>
            <a:ext cx="2408264" cy="461665"/>
          </a:xfrm>
          <a:prstGeom prst="rect">
            <a:avLst/>
          </a:prstGeom>
        </p:spPr>
        <p:txBody>
          <a:bodyPr wrap="square">
            <a:spAutoFit/>
          </a:bodyPr>
          <a:lstStyle/>
          <a:p>
            <a:r>
              <a:rPr lang="en-US" sz="2400" dirty="0">
                <a:latin typeface="Avenir Next" panose="020B0503020202020204" pitchFamily="34" charset="0"/>
              </a:rPr>
              <a:t>is a scalar value</a:t>
            </a:r>
            <a:endParaRPr lang="en-US" sz="2400" dirty="0"/>
          </a:p>
        </p:txBody>
      </p:sp>
      <p:sp>
        <p:nvSpPr>
          <p:cNvPr id="92" name="Rectangle 91">
            <a:extLst>
              <a:ext uri="{FF2B5EF4-FFF2-40B4-BE49-F238E27FC236}">
                <a16:creationId xmlns:a16="http://schemas.microsoft.com/office/drawing/2014/main" id="{BB6A94CC-9C8E-A24D-862A-89339124C8A3}"/>
              </a:ext>
            </a:extLst>
          </p:cNvPr>
          <p:cNvSpPr/>
          <p:nvPr/>
        </p:nvSpPr>
        <p:spPr>
          <a:xfrm>
            <a:off x="2390026" y="2453823"/>
            <a:ext cx="3664701" cy="830997"/>
          </a:xfrm>
          <a:prstGeom prst="rect">
            <a:avLst/>
          </a:prstGeom>
        </p:spPr>
        <p:txBody>
          <a:bodyPr wrap="square">
            <a:spAutoFit/>
          </a:bodyPr>
          <a:lstStyle/>
          <a:p>
            <a:r>
              <a:rPr lang="en-US" sz="2400" dirty="0">
                <a:latin typeface="Avenir Next" panose="020B0503020202020204" pitchFamily="34" charset="0"/>
              </a:rPr>
              <a:t>is a weight, which is multiplied by its input</a:t>
            </a:r>
            <a:endParaRPr lang="en-US" sz="2400" dirty="0"/>
          </a:p>
        </p:txBody>
      </p:sp>
      <p:sp>
        <p:nvSpPr>
          <p:cNvPr id="93" name="Down Arrow 92">
            <a:extLst>
              <a:ext uri="{FF2B5EF4-FFF2-40B4-BE49-F238E27FC236}">
                <a16:creationId xmlns:a16="http://schemas.microsoft.com/office/drawing/2014/main" id="{1D7431CA-261E-E24D-BB81-24CBC92C3AD1}"/>
              </a:ext>
            </a:extLst>
          </p:cNvPr>
          <p:cNvSpPr/>
          <p:nvPr/>
        </p:nvSpPr>
        <p:spPr>
          <a:xfrm rot="16200000">
            <a:off x="1824215" y="2465225"/>
            <a:ext cx="251808" cy="74547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ular Callout 1">
            <a:extLst>
              <a:ext uri="{FF2B5EF4-FFF2-40B4-BE49-F238E27FC236}">
                <a16:creationId xmlns:a16="http://schemas.microsoft.com/office/drawing/2014/main" id="{53CA0B8D-3C80-364D-A1C6-622F9CF1452A}"/>
              </a:ext>
            </a:extLst>
          </p:cNvPr>
          <p:cNvSpPr/>
          <p:nvPr/>
        </p:nvSpPr>
        <p:spPr>
          <a:xfrm rot="5400000" flipV="1">
            <a:off x="2066482" y="738343"/>
            <a:ext cx="4695897" cy="6771460"/>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3911218 w 14430803"/>
              <a:gd name="connsiteY0" fmla="*/ 0 h 3531106"/>
              <a:gd name="connsiteX1" fmla="*/ 5664482 w 14430803"/>
              <a:gd name="connsiteY1" fmla="*/ 0 h 3531106"/>
              <a:gd name="connsiteX2" fmla="*/ 5664482 w 14430803"/>
              <a:gd name="connsiteY2" fmla="*/ 0 h 3531106"/>
              <a:gd name="connsiteX3" fmla="*/ 8294378 w 14430803"/>
              <a:gd name="connsiteY3" fmla="*/ 0 h 3531106"/>
              <a:gd name="connsiteX4" fmla="*/ 14430803 w 14430803"/>
              <a:gd name="connsiteY4" fmla="*/ 0 h 3531106"/>
              <a:gd name="connsiteX5" fmla="*/ 14430803 w 14430803"/>
              <a:gd name="connsiteY5" fmla="*/ 1267046 h 3531106"/>
              <a:gd name="connsiteX6" fmla="*/ 14430803 w 14430803"/>
              <a:gd name="connsiteY6" fmla="*/ 1267046 h 3531106"/>
              <a:gd name="connsiteX7" fmla="*/ 14430803 w 14430803"/>
              <a:gd name="connsiteY7" fmla="*/ 1810065 h 3531106"/>
              <a:gd name="connsiteX8" fmla="*/ 14430803 w 14430803"/>
              <a:gd name="connsiteY8" fmla="*/ 2172078 h 3531106"/>
              <a:gd name="connsiteX9" fmla="*/ 7748845 w 14430803"/>
              <a:gd name="connsiteY9" fmla="*/ 2185078 h 3531106"/>
              <a:gd name="connsiteX10" fmla="*/ 5652742 w 14430803"/>
              <a:gd name="connsiteY10" fmla="*/ 2548105 h 3531106"/>
              <a:gd name="connsiteX11" fmla="*/ 5679406 w 14430803"/>
              <a:gd name="connsiteY11" fmla="*/ 2175343 h 3531106"/>
              <a:gd name="connsiteX12" fmla="*/ 3911218 w 14430803"/>
              <a:gd name="connsiteY12" fmla="*/ 2172078 h 3531106"/>
              <a:gd name="connsiteX13" fmla="*/ 0 w 14430803"/>
              <a:gd name="connsiteY13" fmla="*/ 3531106 h 3531106"/>
              <a:gd name="connsiteX14" fmla="*/ 3911218 w 14430803"/>
              <a:gd name="connsiteY14" fmla="*/ 1267046 h 3531106"/>
              <a:gd name="connsiteX15" fmla="*/ 3911218 w 14430803"/>
              <a:gd name="connsiteY15" fmla="*/ 1267046 h 3531106"/>
              <a:gd name="connsiteX16" fmla="*/ 3911218 w 14430803"/>
              <a:gd name="connsiteY16" fmla="*/ 0 h 3531106"/>
              <a:gd name="connsiteX0" fmla="*/ 4698467 w 15218052"/>
              <a:gd name="connsiteY0" fmla="*/ 0 h 3355104"/>
              <a:gd name="connsiteX1" fmla="*/ 6451731 w 15218052"/>
              <a:gd name="connsiteY1" fmla="*/ 0 h 3355104"/>
              <a:gd name="connsiteX2" fmla="*/ 6451731 w 15218052"/>
              <a:gd name="connsiteY2" fmla="*/ 0 h 3355104"/>
              <a:gd name="connsiteX3" fmla="*/ 9081627 w 15218052"/>
              <a:gd name="connsiteY3" fmla="*/ 0 h 3355104"/>
              <a:gd name="connsiteX4" fmla="*/ 15218052 w 15218052"/>
              <a:gd name="connsiteY4" fmla="*/ 0 h 3355104"/>
              <a:gd name="connsiteX5" fmla="*/ 15218052 w 15218052"/>
              <a:gd name="connsiteY5" fmla="*/ 1267046 h 3355104"/>
              <a:gd name="connsiteX6" fmla="*/ 15218052 w 15218052"/>
              <a:gd name="connsiteY6" fmla="*/ 1267046 h 3355104"/>
              <a:gd name="connsiteX7" fmla="*/ 15218052 w 15218052"/>
              <a:gd name="connsiteY7" fmla="*/ 1810065 h 3355104"/>
              <a:gd name="connsiteX8" fmla="*/ 15218052 w 15218052"/>
              <a:gd name="connsiteY8" fmla="*/ 2172078 h 3355104"/>
              <a:gd name="connsiteX9" fmla="*/ 8536094 w 15218052"/>
              <a:gd name="connsiteY9" fmla="*/ 2185078 h 3355104"/>
              <a:gd name="connsiteX10" fmla="*/ 6439991 w 15218052"/>
              <a:gd name="connsiteY10" fmla="*/ 2548105 h 3355104"/>
              <a:gd name="connsiteX11" fmla="*/ 6466655 w 15218052"/>
              <a:gd name="connsiteY11" fmla="*/ 2175343 h 3355104"/>
              <a:gd name="connsiteX12" fmla="*/ 4698467 w 15218052"/>
              <a:gd name="connsiteY12" fmla="*/ 2172078 h 3355104"/>
              <a:gd name="connsiteX13" fmla="*/ -2 w 15218052"/>
              <a:gd name="connsiteY13" fmla="*/ 3355104 h 3355104"/>
              <a:gd name="connsiteX14" fmla="*/ 4698467 w 15218052"/>
              <a:gd name="connsiteY14" fmla="*/ 1267046 h 3355104"/>
              <a:gd name="connsiteX15" fmla="*/ 4698467 w 15218052"/>
              <a:gd name="connsiteY15" fmla="*/ 1267046 h 3355104"/>
              <a:gd name="connsiteX16" fmla="*/ 4698467 w 15218052"/>
              <a:gd name="connsiteY16" fmla="*/ 0 h 3355104"/>
              <a:gd name="connsiteX0" fmla="*/ 4698470 w 15218055"/>
              <a:gd name="connsiteY0" fmla="*/ 0 h 3355104"/>
              <a:gd name="connsiteX1" fmla="*/ 6451734 w 15218055"/>
              <a:gd name="connsiteY1" fmla="*/ 0 h 3355104"/>
              <a:gd name="connsiteX2" fmla="*/ 6451734 w 15218055"/>
              <a:gd name="connsiteY2" fmla="*/ 0 h 3355104"/>
              <a:gd name="connsiteX3" fmla="*/ 9081630 w 15218055"/>
              <a:gd name="connsiteY3" fmla="*/ 0 h 3355104"/>
              <a:gd name="connsiteX4" fmla="*/ 15218055 w 15218055"/>
              <a:gd name="connsiteY4" fmla="*/ 0 h 3355104"/>
              <a:gd name="connsiteX5" fmla="*/ 15218055 w 15218055"/>
              <a:gd name="connsiteY5" fmla="*/ 1267046 h 3355104"/>
              <a:gd name="connsiteX6" fmla="*/ 15218055 w 15218055"/>
              <a:gd name="connsiteY6" fmla="*/ 1267046 h 3355104"/>
              <a:gd name="connsiteX7" fmla="*/ 15218055 w 15218055"/>
              <a:gd name="connsiteY7" fmla="*/ 1810065 h 3355104"/>
              <a:gd name="connsiteX8" fmla="*/ 15218055 w 15218055"/>
              <a:gd name="connsiteY8" fmla="*/ 2172078 h 3355104"/>
              <a:gd name="connsiteX9" fmla="*/ 8536097 w 15218055"/>
              <a:gd name="connsiteY9" fmla="*/ 2185078 h 3355104"/>
              <a:gd name="connsiteX10" fmla="*/ 6439994 w 15218055"/>
              <a:gd name="connsiteY10" fmla="*/ 2548105 h 3355104"/>
              <a:gd name="connsiteX11" fmla="*/ 6466658 w 15218055"/>
              <a:gd name="connsiteY11" fmla="*/ 2175343 h 3355104"/>
              <a:gd name="connsiteX12" fmla="*/ 4698470 w 15218055"/>
              <a:gd name="connsiteY12" fmla="*/ 2172078 h 3355104"/>
              <a:gd name="connsiteX13" fmla="*/ 1 w 15218055"/>
              <a:gd name="connsiteY13" fmla="*/ 3355104 h 3355104"/>
              <a:gd name="connsiteX14" fmla="*/ 4698470 w 15218055"/>
              <a:gd name="connsiteY14" fmla="*/ 1267046 h 3355104"/>
              <a:gd name="connsiteX15" fmla="*/ 4698470 w 15218055"/>
              <a:gd name="connsiteY15" fmla="*/ 1267046 h 3355104"/>
              <a:gd name="connsiteX16" fmla="*/ 4698470 w 15218055"/>
              <a:gd name="connsiteY16" fmla="*/ 0 h 3355104"/>
              <a:gd name="connsiteX0" fmla="*/ 4698470 w 15218055"/>
              <a:gd name="connsiteY0" fmla="*/ 0 h 3355104"/>
              <a:gd name="connsiteX1" fmla="*/ 6451734 w 15218055"/>
              <a:gd name="connsiteY1" fmla="*/ 0 h 3355104"/>
              <a:gd name="connsiteX2" fmla="*/ 6451734 w 15218055"/>
              <a:gd name="connsiteY2" fmla="*/ 0 h 3355104"/>
              <a:gd name="connsiteX3" fmla="*/ 9081630 w 15218055"/>
              <a:gd name="connsiteY3" fmla="*/ 0 h 3355104"/>
              <a:gd name="connsiteX4" fmla="*/ 15218055 w 15218055"/>
              <a:gd name="connsiteY4" fmla="*/ 0 h 3355104"/>
              <a:gd name="connsiteX5" fmla="*/ 15218055 w 15218055"/>
              <a:gd name="connsiteY5" fmla="*/ 1267046 h 3355104"/>
              <a:gd name="connsiteX6" fmla="*/ 15218055 w 15218055"/>
              <a:gd name="connsiteY6" fmla="*/ 1267046 h 3355104"/>
              <a:gd name="connsiteX7" fmla="*/ 15218055 w 15218055"/>
              <a:gd name="connsiteY7" fmla="*/ 1810065 h 3355104"/>
              <a:gd name="connsiteX8" fmla="*/ 15218055 w 15218055"/>
              <a:gd name="connsiteY8" fmla="*/ 2172078 h 3355104"/>
              <a:gd name="connsiteX9" fmla="*/ 8536097 w 15218055"/>
              <a:gd name="connsiteY9" fmla="*/ 2185078 h 3355104"/>
              <a:gd name="connsiteX10" fmla="*/ 6439994 w 15218055"/>
              <a:gd name="connsiteY10" fmla="*/ 2548105 h 3355104"/>
              <a:gd name="connsiteX11" fmla="*/ 6466658 w 15218055"/>
              <a:gd name="connsiteY11" fmla="*/ 2175343 h 3355104"/>
              <a:gd name="connsiteX12" fmla="*/ 4698470 w 15218055"/>
              <a:gd name="connsiteY12" fmla="*/ 2172078 h 3355104"/>
              <a:gd name="connsiteX13" fmla="*/ 1 w 15218055"/>
              <a:gd name="connsiteY13" fmla="*/ 3355104 h 3355104"/>
              <a:gd name="connsiteX14" fmla="*/ 4698470 w 15218055"/>
              <a:gd name="connsiteY14" fmla="*/ 1267046 h 3355104"/>
              <a:gd name="connsiteX15" fmla="*/ 1982104 w 15218055"/>
              <a:gd name="connsiteY15" fmla="*/ 1273350 h 3355104"/>
              <a:gd name="connsiteX16" fmla="*/ 4698470 w 15218055"/>
              <a:gd name="connsiteY16" fmla="*/ 0 h 3355104"/>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6439994 w 15218055"/>
              <a:gd name="connsiteY10" fmla="*/ 2554409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4698470 w 15218055"/>
              <a:gd name="connsiteY14" fmla="*/ 1273350 h 3361408"/>
              <a:gd name="connsiteX15" fmla="*/ 1982104 w 15218055"/>
              <a:gd name="connsiteY15" fmla="*/ 1279654 h 3361408"/>
              <a:gd name="connsiteX16" fmla="*/ 1940947 w 15218055"/>
              <a:gd name="connsiteY16" fmla="*/ 0 h 3361408"/>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6439994 w 15218055"/>
              <a:gd name="connsiteY10" fmla="*/ 2554409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1940955 w 15218055"/>
              <a:gd name="connsiteY14" fmla="*/ 2193791 h 3361408"/>
              <a:gd name="connsiteX15" fmla="*/ 1982104 w 15218055"/>
              <a:gd name="connsiteY15" fmla="*/ 1279654 h 3361408"/>
              <a:gd name="connsiteX16" fmla="*/ 1940947 w 15218055"/>
              <a:gd name="connsiteY16" fmla="*/ 0 h 3361408"/>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6439994 w 15218055"/>
              <a:gd name="connsiteY10" fmla="*/ 2554409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1940955 w 15218055"/>
              <a:gd name="connsiteY14" fmla="*/ 2193791 h 3361408"/>
              <a:gd name="connsiteX15" fmla="*/ 1982104 w 15218055"/>
              <a:gd name="connsiteY15" fmla="*/ 1279654 h 3361408"/>
              <a:gd name="connsiteX16" fmla="*/ 1940947 w 15218055"/>
              <a:gd name="connsiteY16" fmla="*/ 0 h 3361408"/>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4670248 w 15218055"/>
              <a:gd name="connsiteY10" fmla="*/ 2806586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1940955 w 15218055"/>
              <a:gd name="connsiteY14" fmla="*/ 2193791 h 3361408"/>
              <a:gd name="connsiteX15" fmla="*/ 1982104 w 15218055"/>
              <a:gd name="connsiteY15" fmla="*/ 1279654 h 3361408"/>
              <a:gd name="connsiteX16" fmla="*/ 1940947 w 15218055"/>
              <a:gd name="connsiteY16" fmla="*/ 0 h 336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18055" h="3361408">
                <a:moveTo>
                  <a:pt x="1940947" y="0"/>
                </a:moveTo>
                <a:lnTo>
                  <a:pt x="6451734" y="6304"/>
                </a:lnTo>
                <a:lnTo>
                  <a:pt x="6451734" y="6304"/>
                </a:lnTo>
                <a:lnTo>
                  <a:pt x="9081630" y="6304"/>
                </a:lnTo>
                <a:lnTo>
                  <a:pt x="15218055" y="6304"/>
                </a:lnTo>
                <a:lnTo>
                  <a:pt x="15218055" y="1273350"/>
                </a:lnTo>
                <a:lnTo>
                  <a:pt x="15218055" y="1273350"/>
                </a:lnTo>
                <a:lnTo>
                  <a:pt x="15218055" y="1816369"/>
                </a:lnTo>
                <a:lnTo>
                  <a:pt x="15218055" y="2178382"/>
                </a:lnTo>
                <a:lnTo>
                  <a:pt x="8536097" y="2191382"/>
                </a:lnTo>
                <a:lnTo>
                  <a:pt x="4670248" y="2806586"/>
                </a:lnTo>
                <a:lnTo>
                  <a:pt x="6466658" y="2181647"/>
                </a:lnTo>
                <a:lnTo>
                  <a:pt x="4698470" y="2178382"/>
                </a:lnTo>
                <a:lnTo>
                  <a:pt x="1" y="3361408"/>
                </a:lnTo>
                <a:cubicBezTo>
                  <a:pt x="1566157" y="2665389"/>
                  <a:pt x="1486047" y="2593507"/>
                  <a:pt x="1940955" y="2193791"/>
                </a:cubicBezTo>
                <a:lnTo>
                  <a:pt x="1982104" y="1279654"/>
                </a:lnTo>
                <a:lnTo>
                  <a:pt x="1940947"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AFCE482B-9984-FE49-8F22-8F7654CF6768}"/>
              </a:ext>
            </a:extLst>
          </p:cNvPr>
          <p:cNvSpPr txBox="1"/>
          <p:nvPr/>
        </p:nvSpPr>
        <p:spPr>
          <a:xfrm flipH="1">
            <a:off x="1244433" y="2617074"/>
            <a:ext cx="976943" cy="569387"/>
          </a:xfrm>
          <a:prstGeom prst="rect">
            <a:avLst/>
          </a:prstGeom>
          <a:noFill/>
        </p:spPr>
        <p:txBody>
          <a:bodyPr wrap="square" rtlCol="0">
            <a:spAutoFit/>
          </a:bodyPr>
          <a:lstStyle/>
          <a:p>
            <a:pPr>
              <a:lnSpc>
                <a:spcPts val="4000"/>
              </a:lnSpc>
            </a:pPr>
            <a:r>
              <a:rPr lang="en-US" sz="2000" dirty="0">
                <a:latin typeface="Avenir Next" panose="020B0503020202020204" pitchFamily="34" charset="0"/>
              </a:rPr>
              <a:t>Every </a:t>
            </a:r>
            <a:endParaRPr lang="en-US" sz="2000" dirty="0"/>
          </a:p>
        </p:txBody>
      </p:sp>
      <p:sp>
        <p:nvSpPr>
          <p:cNvPr id="45" name="Rectangle 44">
            <a:extLst>
              <a:ext uri="{FF2B5EF4-FFF2-40B4-BE49-F238E27FC236}">
                <a16:creationId xmlns:a16="http://schemas.microsoft.com/office/drawing/2014/main" id="{A78E9F02-760C-9647-BF8E-EB6CA0729522}"/>
              </a:ext>
            </a:extLst>
          </p:cNvPr>
          <p:cNvSpPr/>
          <p:nvPr/>
        </p:nvSpPr>
        <p:spPr>
          <a:xfrm>
            <a:off x="2142487" y="2693393"/>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2CC50361-098F-E94C-9FAF-99EA1F4C0C3B}"/>
              </a:ext>
            </a:extLst>
          </p:cNvPr>
          <p:cNvSpPr txBox="1"/>
          <p:nvPr/>
        </p:nvSpPr>
        <p:spPr>
          <a:xfrm flipH="1">
            <a:off x="2891767" y="2617074"/>
            <a:ext cx="2037406" cy="569387"/>
          </a:xfrm>
          <a:prstGeom prst="rect">
            <a:avLst/>
          </a:prstGeom>
          <a:noFill/>
        </p:spPr>
        <p:txBody>
          <a:bodyPr wrap="square" rtlCol="0">
            <a:spAutoFit/>
          </a:bodyPr>
          <a:lstStyle/>
          <a:p>
            <a:pPr>
              <a:lnSpc>
                <a:spcPts val="4000"/>
              </a:lnSpc>
            </a:pPr>
            <a:r>
              <a:rPr lang="en-US" sz="2000" dirty="0">
                <a:latin typeface="Avenir Next" panose="020B0503020202020204" pitchFamily="34" charset="0"/>
              </a:rPr>
              <a:t>, except for </a:t>
            </a:r>
            <a:endParaRPr lang="en-US" sz="2000" dirty="0"/>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C2653423-F1BF-164A-B26F-5975C0E97464}"/>
                  </a:ext>
                </a:extLst>
              </p:cNvPr>
              <p:cNvSpPr txBox="1"/>
              <p:nvPr/>
            </p:nvSpPr>
            <p:spPr>
              <a:xfrm flipH="1">
                <a:off x="1239424" y="3071915"/>
                <a:ext cx="4079691" cy="3118803"/>
              </a:xfrm>
              <a:prstGeom prst="rect">
                <a:avLst/>
              </a:prstGeom>
              <a:noFill/>
            </p:spPr>
            <p:txBody>
              <a:bodyPr wrap="square" rtlCol="0">
                <a:spAutoFit/>
              </a:bodyPr>
              <a:lstStyle/>
              <a:p>
                <a:pPr>
                  <a:lnSpc>
                    <a:spcPts val="4000"/>
                  </a:lnSpc>
                </a:pPr>
                <a:r>
                  <a:rPr lang="en-US" sz="2000" dirty="0">
                    <a:latin typeface="Avenir Next" panose="020B0503020202020204" pitchFamily="34" charset="0"/>
                  </a:rPr>
                  <a:t>the input layer’s, is called an </a:t>
                </a:r>
                <a:r>
                  <a:rPr lang="en-US" sz="2000" b="1" dirty="0">
                    <a:latin typeface="Avenir Next" panose="020B0503020202020204" pitchFamily="34" charset="0"/>
                  </a:rPr>
                  <a:t>activation function.</a:t>
                </a:r>
              </a:p>
              <a:p>
                <a:pPr>
                  <a:lnSpc>
                    <a:spcPts val="4000"/>
                  </a:lnSpc>
                </a:pPr>
                <a:r>
                  <a:rPr lang="en-US" sz="2000" dirty="0">
                    <a:solidFill>
                      <a:schemeClr val="accent1">
                        <a:lumMod val="75000"/>
                      </a:schemeClr>
                    </a:solidFill>
                    <a:latin typeface="Avenir Next" panose="020B0503020202020204" pitchFamily="34" charset="0"/>
                  </a:rPr>
                  <a:t>The sigmoid function </a:t>
                </a:r>
                <a14:m>
                  <m:oMath xmlns:m="http://schemas.openxmlformats.org/officeDocument/2006/math">
                    <m:r>
                      <a:rPr lang="en-US" sz="2000" b="1" i="1" smtClean="0">
                        <a:solidFill>
                          <a:schemeClr val="accent1">
                            <a:lumMod val="75000"/>
                          </a:schemeClr>
                        </a:solidFill>
                        <a:latin typeface="Cambria Math" panose="02040503050406030204" pitchFamily="18" charset="0"/>
                        <a:ea typeface="Cambria Math" panose="02040503050406030204" pitchFamily="18" charset="0"/>
                      </a:rPr>
                      <m:t>𝝈</m:t>
                    </m:r>
                  </m:oMath>
                </a14:m>
                <a:r>
                  <a:rPr lang="en-US" sz="2000" dirty="0">
                    <a:solidFill>
                      <a:schemeClr val="accent1">
                        <a:lumMod val="75000"/>
                      </a:schemeClr>
                    </a:solidFill>
                    <a:latin typeface="Avenir Next" panose="020B0503020202020204" pitchFamily="34" charset="0"/>
                  </a:rPr>
                  <a:t> is a common choice and is equivalent to performing </a:t>
                </a:r>
                <a:r>
                  <a:rPr lang="en-US" sz="2000" b="1" dirty="0">
                    <a:solidFill>
                      <a:schemeClr val="accent1">
                        <a:lumMod val="75000"/>
                      </a:schemeClr>
                    </a:solidFill>
                    <a:latin typeface="Avenir Next" panose="020B0503020202020204" pitchFamily="34" charset="0"/>
                  </a:rPr>
                  <a:t>logistic regression</a:t>
                </a:r>
                <a:r>
                  <a:rPr lang="en-US" sz="2000" dirty="0">
                    <a:solidFill>
                      <a:schemeClr val="accent1">
                        <a:lumMod val="75000"/>
                      </a:schemeClr>
                    </a:solidFill>
                    <a:latin typeface="Avenir Next" panose="020B0503020202020204" pitchFamily="34" charset="0"/>
                  </a:rPr>
                  <a:t> on its given inputs.</a:t>
                </a:r>
                <a:endParaRPr lang="en-US" sz="2000" dirty="0">
                  <a:solidFill>
                    <a:schemeClr val="accent1">
                      <a:lumMod val="75000"/>
                    </a:schemeClr>
                  </a:solidFill>
                </a:endParaRPr>
              </a:p>
            </p:txBody>
          </p:sp>
        </mc:Choice>
        <mc:Fallback xmlns="">
          <p:sp>
            <p:nvSpPr>
              <p:cNvPr id="47" name="TextBox 46">
                <a:extLst>
                  <a:ext uri="{FF2B5EF4-FFF2-40B4-BE49-F238E27FC236}">
                    <a16:creationId xmlns:a16="http://schemas.microsoft.com/office/drawing/2014/main" id="{C2653423-F1BF-164A-B26F-5975C0E97464}"/>
                  </a:ext>
                </a:extLst>
              </p:cNvPr>
              <p:cNvSpPr txBox="1">
                <a:spLocks noRot="1" noChangeAspect="1" noMove="1" noResize="1" noEditPoints="1" noAdjustHandles="1" noChangeArrowheads="1" noChangeShapeType="1" noTextEdit="1"/>
              </p:cNvSpPr>
              <p:nvPr/>
            </p:nvSpPr>
            <p:spPr>
              <a:xfrm flipH="1">
                <a:off x="1239424" y="3071915"/>
                <a:ext cx="4079691" cy="3118803"/>
              </a:xfrm>
              <a:prstGeom prst="rect">
                <a:avLst/>
              </a:prstGeom>
              <a:blipFill>
                <a:blip r:embed="rId20"/>
                <a:stretch>
                  <a:fillRect l="-1553" r="-2795" b="-2439"/>
                </a:stretch>
              </a:blipFill>
            </p:spPr>
            <p:txBody>
              <a:bodyPr/>
              <a:lstStyle/>
              <a:p>
                <a:r>
                  <a:rPr lang="en-US">
                    <a:noFill/>
                  </a:rPr>
                  <a:t> </a:t>
                </a:r>
              </a:p>
            </p:txBody>
          </p:sp>
        </mc:Fallback>
      </mc:AlternateContent>
    </p:spTree>
    <p:extLst>
      <p:ext uri="{BB962C8B-B14F-4D97-AF65-F5344CB8AC3E}">
        <p14:creationId xmlns:p14="http://schemas.microsoft.com/office/powerpoint/2010/main" val="165181606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8"/>
                <a:stretch>
                  <a:fillRect l="-30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40123F7F-2B2D-B744-8284-67A4FEB05CAC}"/>
                  </a:ext>
                </a:extLst>
              </p:cNvPr>
              <p:cNvSpPr txBox="1"/>
              <p:nvPr/>
            </p:nvSpPr>
            <p:spPr>
              <a:xfrm>
                <a:off x="212675" y="1078814"/>
                <a:ext cx="5873755" cy="5047536"/>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General Notes:</a:t>
                </a:r>
              </a:p>
              <a:p>
                <a:pPr marL="342900" indent="-342900">
                  <a:spcBef>
                    <a:spcPts val="3000"/>
                  </a:spcBef>
                  <a:buFont typeface="Arial" panose="020B0604020202020204" pitchFamily="34" charset="0"/>
                  <a:buChar char="•"/>
                </a:pPr>
                <a:r>
                  <a:rPr lang="en-US" sz="2400" dirty="0">
                    <a:latin typeface="Avenir Next" panose="020B0503020202020204" pitchFamily="34" charset="0"/>
                  </a:rPr>
                  <a:t>It’s a fully connected network</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 </a:t>
                </a:r>
              </a:p>
              <a:p>
                <a:pPr marL="342900" indent="-342900">
                  <a:spcBef>
                    <a:spcPts val="3000"/>
                  </a:spcBef>
                  <a:buFont typeface="Arial" panose="020B0604020202020204" pitchFamily="34" charset="0"/>
                  <a:buChar char="•"/>
                </a:pPr>
                <a:r>
                  <a:rPr lang="en-US" sz="2400" dirty="0">
                    <a:latin typeface="Avenir Next" panose="020B0503020202020204" pitchFamily="34" charset="0"/>
                  </a:rPr>
                  <a:t>Every</a:t>
                </a:r>
              </a:p>
              <a:p>
                <a:pPr marL="342900" indent="-342900">
                  <a:spcBef>
                    <a:spcPts val="3000"/>
                  </a:spcBef>
                  <a:buFont typeface="Arial" panose="020B0604020202020204" pitchFamily="34" charset="0"/>
                  <a:buChar char="•"/>
                </a:pPr>
                <a:r>
                  <a:rPr lang="en-US" sz="2400" b="0" dirty="0">
                    <a:solidFill>
                      <a:schemeClr val="tx1"/>
                    </a:solidFill>
                    <a:latin typeface="Avenir Next" panose="020B0503020202020204" pitchFamily="34" charset="0"/>
                  </a:rPr>
                  <a:t>Parameters</a:t>
                </a:r>
                <a:r>
                  <a:rPr lang="en-US" sz="2400" b="0" dirty="0">
                    <a:solidFill>
                      <a:schemeClr val="tx1"/>
                    </a:solidFill>
                  </a:rPr>
                  <a:t> </a:t>
                </a:r>
                <a14:m>
                  <m:oMath xmlns:m="http://schemas.openxmlformats.org/officeDocument/2006/math">
                    <m:r>
                      <a:rPr lang="en-US" sz="2400" b="0" i="1" smtClean="0">
                        <a:solidFill>
                          <a:srgbClr val="C00000"/>
                        </a:solidFill>
                        <a:latin typeface="Cambria Math" panose="02040503050406030204" pitchFamily="18" charset="0"/>
                      </a:rPr>
                      <m:t>𝜃</m:t>
                    </m:r>
                    <m:r>
                      <a:rPr lang="en-US" sz="2400" b="0" i="1" smtClean="0">
                        <a:solidFill>
                          <a:schemeClr val="tx1"/>
                        </a:solidFill>
                        <a:latin typeface="Cambria Math" panose="02040503050406030204" pitchFamily="18" charset="0"/>
                      </a:rPr>
                      <m:t>={</m:t>
                    </m:r>
                    <m:r>
                      <a:rPr lang="en-US" sz="2400" b="0" i="1" smtClean="0">
                        <a:solidFill>
                          <a:srgbClr val="C00000"/>
                        </a:solidFill>
                        <a:latin typeface="Cambria Math" panose="02040503050406030204" pitchFamily="18" charset="0"/>
                      </a:rPr>
                      <m:t>𝛽</m:t>
                    </m:r>
                    <m:r>
                      <a:rPr lang="en-US" sz="2400" b="0" i="1" smtClean="0">
                        <a:solidFill>
                          <a:srgbClr val="C00000"/>
                        </a:solidFill>
                        <a:latin typeface="Cambria Math" panose="02040503050406030204" pitchFamily="18" charset="0"/>
                      </a:rPr>
                      <m:t>, </m:t>
                    </m:r>
                    <m:r>
                      <a:rPr lang="en-US" sz="2400" b="0" i="1" smtClean="0">
                        <a:solidFill>
                          <a:srgbClr val="C00000"/>
                        </a:solidFill>
                        <a:latin typeface="Cambria Math" panose="02040503050406030204" pitchFamily="18" charset="0"/>
                      </a:rPr>
                      <m:t>𝑂</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  (weights)</a:t>
                </a:r>
              </a:p>
              <a:p>
                <a:pPr>
                  <a:spcBef>
                    <a:spcPts val="3000"/>
                  </a:spcBef>
                </a:pPr>
                <a:endParaRPr lang="en-US" sz="2400" dirty="0">
                  <a:latin typeface="Avenir Next" panose="020B0503020202020204" pitchFamily="34" charset="0"/>
                </a:endParaRPr>
              </a:p>
              <a:p>
                <a:pPr marL="342900" indent="-342900">
                  <a:spcBef>
                    <a:spcPts val="3000"/>
                  </a:spcBef>
                  <a:buFont typeface="Arial" panose="020B0604020202020204" pitchFamily="34" charset="0"/>
                  <a:buChar char="•"/>
                </a:pPr>
                <a:endParaRPr lang="en-US" sz="2400" u="sng" dirty="0">
                  <a:latin typeface="Avenir Next" panose="020B0503020202020204" pitchFamily="34" charset="0"/>
                </a:endParaRPr>
              </a:p>
            </p:txBody>
          </p:sp>
        </mc:Choice>
        <mc:Fallback xmlns="">
          <p:sp>
            <p:nvSpPr>
              <p:cNvPr id="90" name="TextBox 89">
                <a:extLst>
                  <a:ext uri="{FF2B5EF4-FFF2-40B4-BE49-F238E27FC236}">
                    <a16:creationId xmlns:a16="http://schemas.microsoft.com/office/drawing/2014/main" id="{40123F7F-2B2D-B744-8284-67A4FEB05CAC}"/>
                  </a:ext>
                </a:extLst>
              </p:cNvPr>
              <p:cNvSpPr txBox="1">
                <a:spLocks noRot="1" noChangeAspect="1" noMove="1" noResize="1" noEditPoints="1" noAdjustHandles="1" noChangeArrowheads="1" noChangeShapeType="1" noTextEdit="1"/>
              </p:cNvSpPr>
              <p:nvPr/>
            </p:nvSpPr>
            <p:spPr>
              <a:xfrm>
                <a:off x="212675" y="1078814"/>
                <a:ext cx="5873755" cy="5047536"/>
              </a:xfrm>
              <a:prstGeom prst="rect">
                <a:avLst/>
              </a:prstGeom>
              <a:blipFill>
                <a:blip r:embed="rId19"/>
                <a:stretch>
                  <a:fillRect l="-2160" t="-1256"/>
                </a:stretch>
              </a:blipFill>
            </p:spPr>
            <p:txBody>
              <a:bodyPr/>
              <a:lstStyle/>
              <a:p>
                <a:r>
                  <a:rPr lang="en-US">
                    <a:noFill/>
                  </a:rPr>
                  <a:t> </a:t>
                </a:r>
              </a:p>
            </p:txBody>
          </p:sp>
        </mc:Fallback>
      </mc:AlternateContent>
      <p:sp>
        <p:nvSpPr>
          <p:cNvPr id="91" name="Rectangle 90">
            <a:extLst>
              <a:ext uri="{FF2B5EF4-FFF2-40B4-BE49-F238E27FC236}">
                <a16:creationId xmlns:a16="http://schemas.microsoft.com/office/drawing/2014/main" id="{DF422962-DCFD-E843-90D3-9B6B7179B402}"/>
              </a:ext>
            </a:extLst>
          </p:cNvPr>
          <p:cNvSpPr/>
          <p:nvPr/>
        </p:nvSpPr>
        <p:spPr>
          <a:xfrm>
            <a:off x="1577380" y="3367676"/>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051A2D7-904C-2A42-B856-8EA66D8BA7ED}"/>
              </a:ext>
            </a:extLst>
          </p:cNvPr>
          <p:cNvSpPr/>
          <p:nvPr/>
        </p:nvSpPr>
        <p:spPr>
          <a:xfrm>
            <a:off x="1126079" y="3153061"/>
            <a:ext cx="2408264" cy="461665"/>
          </a:xfrm>
          <a:prstGeom prst="rect">
            <a:avLst/>
          </a:prstGeom>
        </p:spPr>
        <p:txBody>
          <a:bodyPr wrap="square">
            <a:spAutoFit/>
          </a:bodyPr>
          <a:lstStyle/>
          <a:p>
            <a:r>
              <a:rPr lang="en-US" sz="2400" dirty="0">
                <a:latin typeface="Avenir Next" panose="020B0503020202020204" pitchFamily="34" charset="0"/>
              </a:rPr>
              <a:t>is a scalar value</a:t>
            </a:r>
            <a:endParaRPr lang="en-US" sz="2400" dirty="0"/>
          </a:p>
        </p:txBody>
      </p:sp>
      <p:sp>
        <p:nvSpPr>
          <p:cNvPr id="92" name="Rectangle 91">
            <a:extLst>
              <a:ext uri="{FF2B5EF4-FFF2-40B4-BE49-F238E27FC236}">
                <a16:creationId xmlns:a16="http://schemas.microsoft.com/office/drawing/2014/main" id="{BB6A94CC-9C8E-A24D-862A-89339124C8A3}"/>
              </a:ext>
            </a:extLst>
          </p:cNvPr>
          <p:cNvSpPr/>
          <p:nvPr/>
        </p:nvSpPr>
        <p:spPr>
          <a:xfrm>
            <a:off x="2390026" y="2453823"/>
            <a:ext cx="3664701" cy="830997"/>
          </a:xfrm>
          <a:prstGeom prst="rect">
            <a:avLst/>
          </a:prstGeom>
        </p:spPr>
        <p:txBody>
          <a:bodyPr wrap="square">
            <a:spAutoFit/>
          </a:bodyPr>
          <a:lstStyle/>
          <a:p>
            <a:r>
              <a:rPr lang="en-US" sz="2400" dirty="0">
                <a:latin typeface="Avenir Next" panose="020B0503020202020204" pitchFamily="34" charset="0"/>
              </a:rPr>
              <a:t>is a weight, which is multiplied by its input</a:t>
            </a:r>
            <a:endParaRPr lang="en-US" sz="2400" dirty="0"/>
          </a:p>
        </p:txBody>
      </p:sp>
      <p:sp>
        <p:nvSpPr>
          <p:cNvPr id="93" name="Down Arrow 92">
            <a:extLst>
              <a:ext uri="{FF2B5EF4-FFF2-40B4-BE49-F238E27FC236}">
                <a16:creationId xmlns:a16="http://schemas.microsoft.com/office/drawing/2014/main" id="{1D7431CA-261E-E24D-BB81-24CBC92C3AD1}"/>
              </a:ext>
            </a:extLst>
          </p:cNvPr>
          <p:cNvSpPr/>
          <p:nvPr/>
        </p:nvSpPr>
        <p:spPr>
          <a:xfrm rot="16200000">
            <a:off x="1824215" y="2465225"/>
            <a:ext cx="251808" cy="74547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ular Callout 1">
            <a:extLst>
              <a:ext uri="{FF2B5EF4-FFF2-40B4-BE49-F238E27FC236}">
                <a16:creationId xmlns:a16="http://schemas.microsoft.com/office/drawing/2014/main" id="{53CA0B8D-3C80-364D-A1C6-622F9CF1452A}"/>
              </a:ext>
            </a:extLst>
          </p:cNvPr>
          <p:cNvSpPr/>
          <p:nvPr/>
        </p:nvSpPr>
        <p:spPr>
          <a:xfrm rot="5400000" flipV="1">
            <a:off x="2066482" y="738343"/>
            <a:ext cx="4695897" cy="6771460"/>
          </a:xfrm>
          <a:custGeom>
            <a:avLst/>
            <a:gdLst>
              <a:gd name="connsiteX0" fmla="*/ 0 w 10519585"/>
              <a:gd name="connsiteY0" fmla="*/ 0 h 2172078"/>
              <a:gd name="connsiteX1" fmla="*/ 1753264 w 10519585"/>
              <a:gd name="connsiteY1" fmla="*/ 0 h 2172078"/>
              <a:gd name="connsiteX2" fmla="*/ 1753264 w 10519585"/>
              <a:gd name="connsiteY2" fmla="*/ 0 h 2172078"/>
              <a:gd name="connsiteX3" fmla="*/ 4383160 w 10519585"/>
              <a:gd name="connsiteY3" fmla="*/ 0 h 2172078"/>
              <a:gd name="connsiteX4" fmla="*/ 10519585 w 10519585"/>
              <a:gd name="connsiteY4" fmla="*/ 0 h 2172078"/>
              <a:gd name="connsiteX5" fmla="*/ 10519585 w 10519585"/>
              <a:gd name="connsiteY5" fmla="*/ 1267046 h 2172078"/>
              <a:gd name="connsiteX6" fmla="*/ 10519585 w 10519585"/>
              <a:gd name="connsiteY6" fmla="*/ 1267046 h 2172078"/>
              <a:gd name="connsiteX7" fmla="*/ 10519585 w 10519585"/>
              <a:gd name="connsiteY7" fmla="*/ 1810065 h 2172078"/>
              <a:gd name="connsiteX8" fmla="*/ 10519585 w 10519585"/>
              <a:gd name="connsiteY8" fmla="*/ 2172078 h 2172078"/>
              <a:gd name="connsiteX9" fmla="*/ 4383160 w 10519585"/>
              <a:gd name="connsiteY9" fmla="*/ 2172078 h 2172078"/>
              <a:gd name="connsiteX10" fmla="*/ 2750766 w 10519585"/>
              <a:gd name="connsiteY10" fmla="*/ 2519784 h 2172078"/>
              <a:gd name="connsiteX11" fmla="*/ 1753264 w 10519585"/>
              <a:gd name="connsiteY11" fmla="*/ 2172078 h 2172078"/>
              <a:gd name="connsiteX12" fmla="*/ 0 w 10519585"/>
              <a:gd name="connsiteY12" fmla="*/ 2172078 h 2172078"/>
              <a:gd name="connsiteX13" fmla="*/ 0 w 10519585"/>
              <a:gd name="connsiteY13" fmla="*/ 1810065 h 2172078"/>
              <a:gd name="connsiteX14" fmla="*/ 0 w 10519585"/>
              <a:gd name="connsiteY14" fmla="*/ 1267046 h 2172078"/>
              <a:gd name="connsiteX15" fmla="*/ 0 w 10519585"/>
              <a:gd name="connsiteY15" fmla="*/ 1267046 h 2172078"/>
              <a:gd name="connsiteX16" fmla="*/ 0 w 10519585"/>
              <a:gd name="connsiteY16" fmla="*/ 0 h 2172078"/>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1753264 w 10519585"/>
              <a:gd name="connsiteY11" fmla="*/ 21720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19784"/>
              <a:gd name="connsiteX1" fmla="*/ 1753264 w 10519585"/>
              <a:gd name="connsiteY1" fmla="*/ 0 h 2519784"/>
              <a:gd name="connsiteX2" fmla="*/ 1753264 w 10519585"/>
              <a:gd name="connsiteY2" fmla="*/ 0 h 2519784"/>
              <a:gd name="connsiteX3" fmla="*/ 4383160 w 10519585"/>
              <a:gd name="connsiteY3" fmla="*/ 0 h 2519784"/>
              <a:gd name="connsiteX4" fmla="*/ 10519585 w 10519585"/>
              <a:gd name="connsiteY4" fmla="*/ 0 h 2519784"/>
              <a:gd name="connsiteX5" fmla="*/ 10519585 w 10519585"/>
              <a:gd name="connsiteY5" fmla="*/ 1267046 h 2519784"/>
              <a:gd name="connsiteX6" fmla="*/ 10519585 w 10519585"/>
              <a:gd name="connsiteY6" fmla="*/ 1267046 h 2519784"/>
              <a:gd name="connsiteX7" fmla="*/ 10519585 w 10519585"/>
              <a:gd name="connsiteY7" fmla="*/ 1810065 h 2519784"/>
              <a:gd name="connsiteX8" fmla="*/ 10519585 w 10519585"/>
              <a:gd name="connsiteY8" fmla="*/ 2172078 h 2519784"/>
              <a:gd name="connsiteX9" fmla="*/ 2833760 w 10519585"/>
              <a:gd name="connsiteY9" fmla="*/ 2172078 h 2519784"/>
              <a:gd name="connsiteX10" fmla="*/ 2750766 w 10519585"/>
              <a:gd name="connsiteY10" fmla="*/ 2519784 h 2519784"/>
              <a:gd name="connsiteX11" fmla="*/ 2419048 w 10519585"/>
              <a:gd name="connsiteY11" fmla="*/ 2184778 h 2519784"/>
              <a:gd name="connsiteX12" fmla="*/ 0 w 10519585"/>
              <a:gd name="connsiteY12" fmla="*/ 2172078 h 2519784"/>
              <a:gd name="connsiteX13" fmla="*/ 0 w 10519585"/>
              <a:gd name="connsiteY13" fmla="*/ 1810065 h 2519784"/>
              <a:gd name="connsiteX14" fmla="*/ 0 w 10519585"/>
              <a:gd name="connsiteY14" fmla="*/ 1267046 h 2519784"/>
              <a:gd name="connsiteX15" fmla="*/ 0 w 10519585"/>
              <a:gd name="connsiteY15" fmla="*/ 1267046 h 2519784"/>
              <a:gd name="connsiteX16" fmla="*/ 0 w 10519585"/>
              <a:gd name="connsiteY16" fmla="*/ 0 h 2519784"/>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2419048 w 10519585"/>
              <a:gd name="connsiteY11" fmla="*/ 218477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833760 w 10519585"/>
              <a:gd name="connsiteY9" fmla="*/ 2172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78639 w 10519585"/>
              <a:gd name="connsiteY9" fmla="*/ 2181519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60933 w 10519585"/>
              <a:gd name="connsiteY9" fmla="*/ 2228722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2196345 w 10519585"/>
              <a:gd name="connsiteY9" fmla="*/ 2209841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533749 w 10519585"/>
              <a:gd name="connsiteY11" fmla="*/ 2175338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826824 w 10519585"/>
              <a:gd name="connsiteY11" fmla="*/ 2193912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97 w 10519585"/>
              <a:gd name="connsiteY11" fmla="*/ 2162959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0 w 10519585"/>
              <a:gd name="connsiteY0" fmla="*/ 0 h 2548105"/>
              <a:gd name="connsiteX1" fmla="*/ 1753264 w 10519585"/>
              <a:gd name="connsiteY1" fmla="*/ 0 h 2548105"/>
              <a:gd name="connsiteX2" fmla="*/ 1753264 w 10519585"/>
              <a:gd name="connsiteY2" fmla="*/ 0 h 2548105"/>
              <a:gd name="connsiteX3" fmla="*/ 4383160 w 10519585"/>
              <a:gd name="connsiteY3" fmla="*/ 0 h 2548105"/>
              <a:gd name="connsiteX4" fmla="*/ 10519585 w 10519585"/>
              <a:gd name="connsiteY4" fmla="*/ 0 h 2548105"/>
              <a:gd name="connsiteX5" fmla="*/ 10519585 w 10519585"/>
              <a:gd name="connsiteY5" fmla="*/ 1267046 h 2548105"/>
              <a:gd name="connsiteX6" fmla="*/ 10519585 w 10519585"/>
              <a:gd name="connsiteY6" fmla="*/ 1267046 h 2548105"/>
              <a:gd name="connsiteX7" fmla="*/ 10519585 w 10519585"/>
              <a:gd name="connsiteY7" fmla="*/ 1810065 h 2548105"/>
              <a:gd name="connsiteX8" fmla="*/ 10519585 w 10519585"/>
              <a:gd name="connsiteY8" fmla="*/ 2172078 h 2548105"/>
              <a:gd name="connsiteX9" fmla="*/ 3837627 w 10519585"/>
              <a:gd name="connsiteY9" fmla="*/ 2185078 h 2548105"/>
              <a:gd name="connsiteX10" fmla="*/ 1741524 w 10519585"/>
              <a:gd name="connsiteY10" fmla="*/ 2548105 h 2548105"/>
              <a:gd name="connsiteX11" fmla="*/ 1768188 w 10519585"/>
              <a:gd name="connsiteY11" fmla="*/ 2175343 h 2548105"/>
              <a:gd name="connsiteX12" fmla="*/ 0 w 10519585"/>
              <a:gd name="connsiteY12" fmla="*/ 2172078 h 2548105"/>
              <a:gd name="connsiteX13" fmla="*/ 0 w 10519585"/>
              <a:gd name="connsiteY13" fmla="*/ 1810065 h 2548105"/>
              <a:gd name="connsiteX14" fmla="*/ 0 w 10519585"/>
              <a:gd name="connsiteY14" fmla="*/ 1267046 h 2548105"/>
              <a:gd name="connsiteX15" fmla="*/ 0 w 10519585"/>
              <a:gd name="connsiteY15" fmla="*/ 1267046 h 2548105"/>
              <a:gd name="connsiteX16" fmla="*/ 0 w 10519585"/>
              <a:gd name="connsiteY16" fmla="*/ 0 h 2548105"/>
              <a:gd name="connsiteX0" fmla="*/ 3911218 w 14430803"/>
              <a:gd name="connsiteY0" fmla="*/ 0 h 3531106"/>
              <a:gd name="connsiteX1" fmla="*/ 5664482 w 14430803"/>
              <a:gd name="connsiteY1" fmla="*/ 0 h 3531106"/>
              <a:gd name="connsiteX2" fmla="*/ 5664482 w 14430803"/>
              <a:gd name="connsiteY2" fmla="*/ 0 h 3531106"/>
              <a:gd name="connsiteX3" fmla="*/ 8294378 w 14430803"/>
              <a:gd name="connsiteY3" fmla="*/ 0 h 3531106"/>
              <a:gd name="connsiteX4" fmla="*/ 14430803 w 14430803"/>
              <a:gd name="connsiteY4" fmla="*/ 0 h 3531106"/>
              <a:gd name="connsiteX5" fmla="*/ 14430803 w 14430803"/>
              <a:gd name="connsiteY5" fmla="*/ 1267046 h 3531106"/>
              <a:gd name="connsiteX6" fmla="*/ 14430803 w 14430803"/>
              <a:gd name="connsiteY6" fmla="*/ 1267046 h 3531106"/>
              <a:gd name="connsiteX7" fmla="*/ 14430803 w 14430803"/>
              <a:gd name="connsiteY7" fmla="*/ 1810065 h 3531106"/>
              <a:gd name="connsiteX8" fmla="*/ 14430803 w 14430803"/>
              <a:gd name="connsiteY8" fmla="*/ 2172078 h 3531106"/>
              <a:gd name="connsiteX9" fmla="*/ 7748845 w 14430803"/>
              <a:gd name="connsiteY9" fmla="*/ 2185078 h 3531106"/>
              <a:gd name="connsiteX10" fmla="*/ 5652742 w 14430803"/>
              <a:gd name="connsiteY10" fmla="*/ 2548105 h 3531106"/>
              <a:gd name="connsiteX11" fmla="*/ 5679406 w 14430803"/>
              <a:gd name="connsiteY11" fmla="*/ 2175343 h 3531106"/>
              <a:gd name="connsiteX12" fmla="*/ 3911218 w 14430803"/>
              <a:gd name="connsiteY12" fmla="*/ 2172078 h 3531106"/>
              <a:gd name="connsiteX13" fmla="*/ 0 w 14430803"/>
              <a:gd name="connsiteY13" fmla="*/ 3531106 h 3531106"/>
              <a:gd name="connsiteX14" fmla="*/ 3911218 w 14430803"/>
              <a:gd name="connsiteY14" fmla="*/ 1267046 h 3531106"/>
              <a:gd name="connsiteX15" fmla="*/ 3911218 w 14430803"/>
              <a:gd name="connsiteY15" fmla="*/ 1267046 h 3531106"/>
              <a:gd name="connsiteX16" fmla="*/ 3911218 w 14430803"/>
              <a:gd name="connsiteY16" fmla="*/ 0 h 3531106"/>
              <a:gd name="connsiteX0" fmla="*/ 4698467 w 15218052"/>
              <a:gd name="connsiteY0" fmla="*/ 0 h 3355104"/>
              <a:gd name="connsiteX1" fmla="*/ 6451731 w 15218052"/>
              <a:gd name="connsiteY1" fmla="*/ 0 h 3355104"/>
              <a:gd name="connsiteX2" fmla="*/ 6451731 w 15218052"/>
              <a:gd name="connsiteY2" fmla="*/ 0 h 3355104"/>
              <a:gd name="connsiteX3" fmla="*/ 9081627 w 15218052"/>
              <a:gd name="connsiteY3" fmla="*/ 0 h 3355104"/>
              <a:gd name="connsiteX4" fmla="*/ 15218052 w 15218052"/>
              <a:gd name="connsiteY4" fmla="*/ 0 h 3355104"/>
              <a:gd name="connsiteX5" fmla="*/ 15218052 w 15218052"/>
              <a:gd name="connsiteY5" fmla="*/ 1267046 h 3355104"/>
              <a:gd name="connsiteX6" fmla="*/ 15218052 w 15218052"/>
              <a:gd name="connsiteY6" fmla="*/ 1267046 h 3355104"/>
              <a:gd name="connsiteX7" fmla="*/ 15218052 w 15218052"/>
              <a:gd name="connsiteY7" fmla="*/ 1810065 h 3355104"/>
              <a:gd name="connsiteX8" fmla="*/ 15218052 w 15218052"/>
              <a:gd name="connsiteY8" fmla="*/ 2172078 h 3355104"/>
              <a:gd name="connsiteX9" fmla="*/ 8536094 w 15218052"/>
              <a:gd name="connsiteY9" fmla="*/ 2185078 h 3355104"/>
              <a:gd name="connsiteX10" fmla="*/ 6439991 w 15218052"/>
              <a:gd name="connsiteY10" fmla="*/ 2548105 h 3355104"/>
              <a:gd name="connsiteX11" fmla="*/ 6466655 w 15218052"/>
              <a:gd name="connsiteY11" fmla="*/ 2175343 h 3355104"/>
              <a:gd name="connsiteX12" fmla="*/ 4698467 w 15218052"/>
              <a:gd name="connsiteY12" fmla="*/ 2172078 h 3355104"/>
              <a:gd name="connsiteX13" fmla="*/ -2 w 15218052"/>
              <a:gd name="connsiteY13" fmla="*/ 3355104 h 3355104"/>
              <a:gd name="connsiteX14" fmla="*/ 4698467 w 15218052"/>
              <a:gd name="connsiteY14" fmla="*/ 1267046 h 3355104"/>
              <a:gd name="connsiteX15" fmla="*/ 4698467 w 15218052"/>
              <a:gd name="connsiteY15" fmla="*/ 1267046 h 3355104"/>
              <a:gd name="connsiteX16" fmla="*/ 4698467 w 15218052"/>
              <a:gd name="connsiteY16" fmla="*/ 0 h 3355104"/>
              <a:gd name="connsiteX0" fmla="*/ 4698470 w 15218055"/>
              <a:gd name="connsiteY0" fmla="*/ 0 h 3355104"/>
              <a:gd name="connsiteX1" fmla="*/ 6451734 w 15218055"/>
              <a:gd name="connsiteY1" fmla="*/ 0 h 3355104"/>
              <a:gd name="connsiteX2" fmla="*/ 6451734 w 15218055"/>
              <a:gd name="connsiteY2" fmla="*/ 0 h 3355104"/>
              <a:gd name="connsiteX3" fmla="*/ 9081630 w 15218055"/>
              <a:gd name="connsiteY3" fmla="*/ 0 h 3355104"/>
              <a:gd name="connsiteX4" fmla="*/ 15218055 w 15218055"/>
              <a:gd name="connsiteY4" fmla="*/ 0 h 3355104"/>
              <a:gd name="connsiteX5" fmla="*/ 15218055 w 15218055"/>
              <a:gd name="connsiteY5" fmla="*/ 1267046 h 3355104"/>
              <a:gd name="connsiteX6" fmla="*/ 15218055 w 15218055"/>
              <a:gd name="connsiteY6" fmla="*/ 1267046 h 3355104"/>
              <a:gd name="connsiteX7" fmla="*/ 15218055 w 15218055"/>
              <a:gd name="connsiteY7" fmla="*/ 1810065 h 3355104"/>
              <a:gd name="connsiteX8" fmla="*/ 15218055 w 15218055"/>
              <a:gd name="connsiteY8" fmla="*/ 2172078 h 3355104"/>
              <a:gd name="connsiteX9" fmla="*/ 8536097 w 15218055"/>
              <a:gd name="connsiteY9" fmla="*/ 2185078 h 3355104"/>
              <a:gd name="connsiteX10" fmla="*/ 6439994 w 15218055"/>
              <a:gd name="connsiteY10" fmla="*/ 2548105 h 3355104"/>
              <a:gd name="connsiteX11" fmla="*/ 6466658 w 15218055"/>
              <a:gd name="connsiteY11" fmla="*/ 2175343 h 3355104"/>
              <a:gd name="connsiteX12" fmla="*/ 4698470 w 15218055"/>
              <a:gd name="connsiteY12" fmla="*/ 2172078 h 3355104"/>
              <a:gd name="connsiteX13" fmla="*/ 1 w 15218055"/>
              <a:gd name="connsiteY13" fmla="*/ 3355104 h 3355104"/>
              <a:gd name="connsiteX14" fmla="*/ 4698470 w 15218055"/>
              <a:gd name="connsiteY14" fmla="*/ 1267046 h 3355104"/>
              <a:gd name="connsiteX15" fmla="*/ 4698470 w 15218055"/>
              <a:gd name="connsiteY15" fmla="*/ 1267046 h 3355104"/>
              <a:gd name="connsiteX16" fmla="*/ 4698470 w 15218055"/>
              <a:gd name="connsiteY16" fmla="*/ 0 h 3355104"/>
              <a:gd name="connsiteX0" fmla="*/ 4698470 w 15218055"/>
              <a:gd name="connsiteY0" fmla="*/ 0 h 3355104"/>
              <a:gd name="connsiteX1" fmla="*/ 6451734 w 15218055"/>
              <a:gd name="connsiteY1" fmla="*/ 0 h 3355104"/>
              <a:gd name="connsiteX2" fmla="*/ 6451734 w 15218055"/>
              <a:gd name="connsiteY2" fmla="*/ 0 h 3355104"/>
              <a:gd name="connsiteX3" fmla="*/ 9081630 w 15218055"/>
              <a:gd name="connsiteY3" fmla="*/ 0 h 3355104"/>
              <a:gd name="connsiteX4" fmla="*/ 15218055 w 15218055"/>
              <a:gd name="connsiteY4" fmla="*/ 0 h 3355104"/>
              <a:gd name="connsiteX5" fmla="*/ 15218055 w 15218055"/>
              <a:gd name="connsiteY5" fmla="*/ 1267046 h 3355104"/>
              <a:gd name="connsiteX6" fmla="*/ 15218055 w 15218055"/>
              <a:gd name="connsiteY6" fmla="*/ 1267046 h 3355104"/>
              <a:gd name="connsiteX7" fmla="*/ 15218055 w 15218055"/>
              <a:gd name="connsiteY7" fmla="*/ 1810065 h 3355104"/>
              <a:gd name="connsiteX8" fmla="*/ 15218055 w 15218055"/>
              <a:gd name="connsiteY8" fmla="*/ 2172078 h 3355104"/>
              <a:gd name="connsiteX9" fmla="*/ 8536097 w 15218055"/>
              <a:gd name="connsiteY9" fmla="*/ 2185078 h 3355104"/>
              <a:gd name="connsiteX10" fmla="*/ 6439994 w 15218055"/>
              <a:gd name="connsiteY10" fmla="*/ 2548105 h 3355104"/>
              <a:gd name="connsiteX11" fmla="*/ 6466658 w 15218055"/>
              <a:gd name="connsiteY11" fmla="*/ 2175343 h 3355104"/>
              <a:gd name="connsiteX12" fmla="*/ 4698470 w 15218055"/>
              <a:gd name="connsiteY12" fmla="*/ 2172078 h 3355104"/>
              <a:gd name="connsiteX13" fmla="*/ 1 w 15218055"/>
              <a:gd name="connsiteY13" fmla="*/ 3355104 h 3355104"/>
              <a:gd name="connsiteX14" fmla="*/ 4698470 w 15218055"/>
              <a:gd name="connsiteY14" fmla="*/ 1267046 h 3355104"/>
              <a:gd name="connsiteX15" fmla="*/ 1982104 w 15218055"/>
              <a:gd name="connsiteY15" fmla="*/ 1273350 h 3355104"/>
              <a:gd name="connsiteX16" fmla="*/ 4698470 w 15218055"/>
              <a:gd name="connsiteY16" fmla="*/ 0 h 3355104"/>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6439994 w 15218055"/>
              <a:gd name="connsiteY10" fmla="*/ 2554409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4698470 w 15218055"/>
              <a:gd name="connsiteY14" fmla="*/ 1273350 h 3361408"/>
              <a:gd name="connsiteX15" fmla="*/ 1982104 w 15218055"/>
              <a:gd name="connsiteY15" fmla="*/ 1279654 h 3361408"/>
              <a:gd name="connsiteX16" fmla="*/ 1940947 w 15218055"/>
              <a:gd name="connsiteY16" fmla="*/ 0 h 3361408"/>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6439994 w 15218055"/>
              <a:gd name="connsiteY10" fmla="*/ 2554409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1940955 w 15218055"/>
              <a:gd name="connsiteY14" fmla="*/ 2193791 h 3361408"/>
              <a:gd name="connsiteX15" fmla="*/ 1982104 w 15218055"/>
              <a:gd name="connsiteY15" fmla="*/ 1279654 h 3361408"/>
              <a:gd name="connsiteX16" fmla="*/ 1940947 w 15218055"/>
              <a:gd name="connsiteY16" fmla="*/ 0 h 3361408"/>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6439994 w 15218055"/>
              <a:gd name="connsiteY10" fmla="*/ 2554409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1940955 w 15218055"/>
              <a:gd name="connsiteY14" fmla="*/ 2193791 h 3361408"/>
              <a:gd name="connsiteX15" fmla="*/ 1982104 w 15218055"/>
              <a:gd name="connsiteY15" fmla="*/ 1279654 h 3361408"/>
              <a:gd name="connsiteX16" fmla="*/ 1940947 w 15218055"/>
              <a:gd name="connsiteY16" fmla="*/ 0 h 3361408"/>
              <a:gd name="connsiteX0" fmla="*/ 1940947 w 15218055"/>
              <a:gd name="connsiteY0" fmla="*/ 0 h 3361408"/>
              <a:gd name="connsiteX1" fmla="*/ 6451734 w 15218055"/>
              <a:gd name="connsiteY1" fmla="*/ 6304 h 3361408"/>
              <a:gd name="connsiteX2" fmla="*/ 6451734 w 15218055"/>
              <a:gd name="connsiteY2" fmla="*/ 6304 h 3361408"/>
              <a:gd name="connsiteX3" fmla="*/ 9081630 w 15218055"/>
              <a:gd name="connsiteY3" fmla="*/ 6304 h 3361408"/>
              <a:gd name="connsiteX4" fmla="*/ 15218055 w 15218055"/>
              <a:gd name="connsiteY4" fmla="*/ 6304 h 3361408"/>
              <a:gd name="connsiteX5" fmla="*/ 15218055 w 15218055"/>
              <a:gd name="connsiteY5" fmla="*/ 1273350 h 3361408"/>
              <a:gd name="connsiteX6" fmla="*/ 15218055 w 15218055"/>
              <a:gd name="connsiteY6" fmla="*/ 1273350 h 3361408"/>
              <a:gd name="connsiteX7" fmla="*/ 15218055 w 15218055"/>
              <a:gd name="connsiteY7" fmla="*/ 1816369 h 3361408"/>
              <a:gd name="connsiteX8" fmla="*/ 15218055 w 15218055"/>
              <a:gd name="connsiteY8" fmla="*/ 2178382 h 3361408"/>
              <a:gd name="connsiteX9" fmla="*/ 8536097 w 15218055"/>
              <a:gd name="connsiteY9" fmla="*/ 2191382 h 3361408"/>
              <a:gd name="connsiteX10" fmla="*/ 4670248 w 15218055"/>
              <a:gd name="connsiteY10" fmla="*/ 2806586 h 3361408"/>
              <a:gd name="connsiteX11" fmla="*/ 6466658 w 15218055"/>
              <a:gd name="connsiteY11" fmla="*/ 2181647 h 3361408"/>
              <a:gd name="connsiteX12" fmla="*/ 4698470 w 15218055"/>
              <a:gd name="connsiteY12" fmla="*/ 2178382 h 3361408"/>
              <a:gd name="connsiteX13" fmla="*/ 1 w 15218055"/>
              <a:gd name="connsiteY13" fmla="*/ 3361408 h 3361408"/>
              <a:gd name="connsiteX14" fmla="*/ 1940955 w 15218055"/>
              <a:gd name="connsiteY14" fmla="*/ 2193791 h 3361408"/>
              <a:gd name="connsiteX15" fmla="*/ 1982104 w 15218055"/>
              <a:gd name="connsiteY15" fmla="*/ 1279654 h 3361408"/>
              <a:gd name="connsiteX16" fmla="*/ 1940947 w 15218055"/>
              <a:gd name="connsiteY16" fmla="*/ 0 h 336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18055" h="3361408">
                <a:moveTo>
                  <a:pt x="1940947" y="0"/>
                </a:moveTo>
                <a:lnTo>
                  <a:pt x="6451734" y="6304"/>
                </a:lnTo>
                <a:lnTo>
                  <a:pt x="6451734" y="6304"/>
                </a:lnTo>
                <a:lnTo>
                  <a:pt x="9081630" y="6304"/>
                </a:lnTo>
                <a:lnTo>
                  <a:pt x="15218055" y="6304"/>
                </a:lnTo>
                <a:lnTo>
                  <a:pt x="15218055" y="1273350"/>
                </a:lnTo>
                <a:lnTo>
                  <a:pt x="15218055" y="1273350"/>
                </a:lnTo>
                <a:lnTo>
                  <a:pt x="15218055" y="1816369"/>
                </a:lnTo>
                <a:lnTo>
                  <a:pt x="15218055" y="2178382"/>
                </a:lnTo>
                <a:lnTo>
                  <a:pt x="8536097" y="2191382"/>
                </a:lnTo>
                <a:lnTo>
                  <a:pt x="4670248" y="2806586"/>
                </a:lnTo>
                <a:lnTo>
                  <a:pt x="6466658" y="2181647"/>
                </a:lnTo>
                <a:lnTo>
                  <a:pt x="4698470" y="2178382"/>
                </a:lnTo>
                <a:lnTo>
                  <a:pt x="1" y="3361408"/>
                </a:lnTo>
                <a:cubicBezTo>
                  <a:pt x="1566157" y="2665389"/>
                  <a:pt x="1486047" y="2593507"/>
                  <a:pt x="1940955" y="2193791"/>
                </a:cubicBezTo>
                <a:lnTo>
                  <a:pt x="1982104" y="1279654"/>
                </a:lnTo>
                <a:lnTo>
                  <a:pt x="1940947" y="0"/>
                </a:lnTo>
                <a:close/>
              </a:path>
            </a:pathLst>
          </a:custGeom>
          <a:solidFill>
            <a:srgbClr val="FFC3C4"/>
          </a:solidFill>
          <a:ln w="66675">
            <a:solidFill>
              <a:schemeClr val="tx1"/>
            </a:solidFill>
          </a:ln>
          <a:effectLst>
            <a:outerShdw blurRad="266700" dist="2286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AFCE482B-9984-FE49-8F22-8F7654CF6768}"/>
              </a:ext>
            </a:extLst>
          </p:cNvPr>
          <p:cNvSpPr txBox="1"/>
          <p:nvPr/>
        </p:nvSpPr>
        <p:spPr>
          <a:xfrm flipH="1">
            <a:off x="1244433" y="2617074"/>
            <a:ext cx="976943" cy="569387"/>
          </a:xfrm>
          <a:prstGeom prst="rect">
            <a:avLst/>
          </a:prstGeom>
          <a:noFill/>
        </p:spPr>
        <p:txBody>
          <a:bodyPr wrap="square" rtlCol="0">
            <a:spAutoFit/>
          </a:bodyPr>
          <a:lstStyle/>
          <a:p>
            <a:pPr>
              <a:lnSpc>
                <a:spcPts val="4000"/>
              </a:lnSpc>
            </a:pPr>
            <a:r>
              <a:rPr lang="en-US" sz="2000" dirty="0">
                <a:latin typeface="Avenir Next" panose="020B0503020202020204" pitchFamily="34" charset="0"/>
              </a:rPr>
              <a:t>Every </a:t>
            </a:r>
            <a:endParaRPr lang="en-US" sz="2000" dirty="0"/>
          </a:p>
        </p:txBody>
      </p:sp>
      <p:sp>
        <p:nvSpPr>
          <p:cNvPr id="45" name="Rectangle 44">
            <a:extLst>
              <a:ext uri="{FF2B5EF4-FFF2-40B4-BE49-F238E27FC236}">
                <a16:creationId xmlns:a16="http://schemas.microsoft.com/office/drawing/2014/main" id="{A78E9F02-760C-9647-BF8E-EB6CA0729522}"/>
              </a:ext>
            </a:extLst>
          </p:cNvPr>
          <p:cNvSpPr/>
          <p:nvPr/>
        </p:nvSpPr>
        <p:spPr>
          <a:xfrm>
            <a:off x="2142487" y="2693393"/>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2CC50361-098F-E94C-9FAF-99EA1F4C0C3B}"/>
              </a:ext>
            </a:extLst>
          </p:cNvPr>
          <p:cNvSpPr txBox="1"/>
          <p:nvPr/>
        </p:nvSpPr>
        <p:spPr>
          <a:xfrm flipH="1">
            <a:off x="2891767" y="2617074"/>
            <a:ext cx="2037406" cy="569387"/>
          </a:xfrm>
          <a:prstGeom prst="rect">
            <a:avLst/>
          </a:prstGeom>
          <a:noFill/>
        </p:spPr>
        <p:txBody>
          <a:bodyPr wrap="square" rtlCol="0">
            <a:spAutoFit/>
          </a:bodyPr>
          <a:lstStyle/>
          <a:p>
            <a:pPr>
              <a:lnSpc>
                <a:spcPts val="4000"/>
              </a:lnSpc>
            </a:pPr>
            <a:r>
              <a:rPr lang="en-US" sz="2000" dirty="0">
                <a:latin typeface="Avenir Next" panose="020B0503020202020204" pitchFamily="34" charset="0"/>
              </a:rPr>
              <a:t>, except for </a:t>
            </a:r>
            <a:endParaRPr lang="en-US" sz="2000" dirty="0"/>
          </a:p>
        </p:txBody>
      </p:sp>
      <p:sp>
        <p:nvSpPr>
          <p:cNvPr id="47" name="TextBox 46">
            <a:extLst>
              <a:ext uri="{FF2B5EF4-FFF2-40B4-BE49-F238E27FC236}">
                <a16:creationId xmlns:a16="http://schemas.microsoft.com/office/drawing/2014/main" id="{C2653423-F1BF-164A-B26F-5975C0E97464}"/>
              </a:ext>
            </a:extLst>
          </p:cNvPr>
          <p:cNvSpPr txBox="1"/>
          <p:nvPr/>
        </p:nvSpPr>
        <p:spPr>
          <a:xfrm flipH="1">
            <a:off x="1239424" y="3071915"/>
            <a:ext cx="4079691" cy="3118803"/>
          </a:xfrm>
          <a:prstGeom prst="rect">
            <a:avLst/>
          </a:prstGeom>
          <a:noFill/>
        </p:spPr>
        <p:txBody>
          <a:bodyPr wrap="square" rtlCol="0">
            <a:spAutoFit/>
          </a:bodyPr>
          <a:lstStyle/>
          <a:p>
            <a:pPr>
              <a:lnSpc>
                <a:spcPts val="4000"/>
              </a:lnSpc>
            </a:pPr>
            <a:r>
              <a:rPr lang="en-US" sz="2000" dirty="0">
                <a:latin typeface="Avenir Next" panose="020B0503020202020204" pitchFamily="34" charset="0"/>
              </a:rPr>
              <a:t>the input layer’s, is called an </a:t>
            </a:r>
            <a:r>
              <a:rPr lang="en-US" sz="2000" b="1" dirty="0">
                <a:latin typeface="Avenir Next" panose="020B0503020202020204" pitchFamily="34" charset="0"/>
              </a:rPr>
              <a:t>activation function.</a:t>
            </a:r>
          </a:p>
          <a:p>
            <a:pPr>
              <a:lnSpc>
                <a:spcPts val="4000"/>
              </a:lnSpc>
            </a:pPr>
            <a:r>
              <a:rPr lang="en-US" sz="2000" dirty="0">
                <a:latin typeface="Avenir Next" panose="020B0503020202020204" pitchFamily="34" charset="0"/>
              </a:rPr>
              <a:t>Thus, neural nets can be viewed as being a fully-connected set of logistic regressions, oftentimes stacked (multiple hidden layers)</a:t>
            </a:r>
            <a:endParaRPr lang="en-US" sz="2000" dirty="0"/>
          </a:p>
        </p:txBody>
      </p:sp>
    </p:spTree>
    <p:extLst>
      <p:ext uri="{BB962C8B-B14F-4D97-AF65-F5344CB8AC3E}">
        <p14:creationId xmlns:p14="http://schemas.microsoft.com/office/powerpoint/2010/main" val="409070456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8"/>
                <a:stretch>
                  <a:fillRect l="-3030"/>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p:sp>
        <p:nvSpPr>
          <p:cNvPr id="41" name="Rectangle 40">
            <a:extLst>
              <a:ext uri="{FF2B5EF4-FFF2-40B4-BE49-F238E27FC236}">
                <a16:creationId xmlns:a16="http://schemas.microsoft.com/office/drawing/2014/main" id="{61116801-C8D5-674C-964A-045F88944343}"/>
              </a:ext>
            </a:extLst>
          </p:cNvPr>
          <p:cNvSpPr/>
          <p:nvPr/>
        </p:nvSpPr>
        <p:spPr>
          <a:xfrm>
            <a:off x="456436" y="1337892"/>
            <a:ext cx="1158935" cy="769441"/>
          </a:xfrm>
          <a:prstGeom prst="rect">
            <a:avLst/>
          </a:prstGeom>
        </p:spPr>
        <p:txBody>
          <a:bodyPr wrap="square">
            <a:spAutoFit/>
          </a:bodyPr>
          <a:lstStyle/>
          <a:p>
            <a:r>
              <a:rPr lang="en-US" sz="4400" b="1" dirty="0">
                <a:latin typeface="Arial" panose="020B0604020202020204" pitchFamily="34" charset="0"/>
                <a:ea typeface="MingLiU_HKSCS" panose="02020500000000000000" pitchFamily="18" charset="-120"/>
                <a:cs typeface="Arial" panose="020B0604020202020204" pitchFamily="34" charset="0"/>
              </a:rPr>
              <a:t>Q1 </a:t>
            </a:r>
            <a:endParaRPr lang="en-US" sz="4400" dirty="0"/>
          </a:p>
        </p:txBody>
      </p:sp>
      <p:sp>
        <p:nvSpPr>
          <p:cNvPr id="44" name="Oval 43">
            <a:extLst>
              <a:ext uri="{FF2B5EF4-FFF2-40B4-BE49-F238E27FC236}">
                <a16:creationId xmlns:a16="http://schemas.microsoft.com/office/drawing/2014/main" id="{19B23009-ABCE-3547-81C4-0DF3F5E9E10D}"/>
              </a:ext>
            </a:extLst>
          </p:cNvPr>
          <p:cNvSpPr/>
          <p:nvPr/>
        </p:nvSpPr>
        <p:spPr>
          <a:xfrm>
            <a:off x="217237" y="1631713"/>
            <a:ext cx="165100" cy="155261"/>
          </a:xfrm>
          <a:prstGeom prst="ellipse">
            <a:avLst/>
          </a:prstGeom>
          <a:solidFill>
            <a:srgbClr val="B9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FFB80D5-27F7-D442-95FC-1AE0E93845B4}"/>
              </a:ext>
            </a:extLst>
          </p:cNvPr>
          <p:cNvSpPr/>
          <p:nvPr/>
        </p:nvSpPr>
        <p:spPr>
          <a:xfrm>
            <a:off x="1400618" y="1491779"/>
            <a:ext cx="5035930" cy="461665"/>
          </a:xfrm>
          <a:prstGeom prst="rect">
            <a:avLst/>
          </a:prstGeom>
        </p:spPr>
        <p:txBody>
          <a:bodyPr wrap="none">
            <a:spAutoFit/>
          </a:bodyPr>
          <a:lstStyle/>
          <a:p>
            <a:pPr>
              <a:spcBef>
                <a:spcPts val="3000"/>
              </a:spcBef>
            </a:pPr>
            <a:r>
              <a:rPr lang="en-US" sz="2400" dirty="0">
                <a:latin typeface="Avenir Next" panose="020B0503020202020204" pitchFamily="34" charset="0"/>
              </a:rPr>
              <a:t>How do we train a neural network?</a:t>
            </a:r>
          </a:p>
        </p:txBody>
      </p:sp>
    </p:spTree>
    <p:extLst>
      <p:ext uri="{BB962C8B-B14F-4D97-AF65-F5344CB8AC3E}">
        <p14:creationId xmlns:p14="http://schemas.microsoft.com/office/powerpoint/2010/main" val="43601255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8"/>
                <a:stretch>
                  <a:fillRect l="-3030"/>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p:sp>
        <p:nvSpPr>
          <p:cNvPr id="41" name="Rectangle 40">
            <a:extLst>
              <a:ext uri="{FF2B5EF4-FFF2-40B4-BE49-F238E27FC236}">
                <a16:creationId xmlns:a16="http://schemas.microsoft.com/office/drawing/2014/main" id="{61116801-C8D5-674C-964A-045F88944343}"/>
              </a:ext>
            </a:extLst>
          </p:cNvPr>
          <p:cNvSpPr/>
          <p:nvPr/>
        </p:nvSpPr>
        <p:spPr>
          <a:xfrm>
            <a:off x="456436" y="1337892"/>
            <a:ext cx="1158935" cy="769441"/>
          </a:xfrm>
          <a:prstGeom prst="rect">
            <a:avLst/>
          </a:prstGeom>
        </p:spPr>
        <p:txBody>
          <a:bodyPr wrap="square">
            <a:spAutoFit/>
          </a:bodyPr>
          <a:lstStyle/>
          <a:p>
            <a:r>
              <a:rPr lang="en-US" sz="4400" b="1" dirty="0">
                <a:latin typeface="Arial" panose="020B0604020202020204" pitchFamily="34" charset="0"/>
                <a:ea typeface="MingLiU_HKSCS" panose="02020500000000000000" pitchFamily="18" charset="-120"/>
                <a:cs typeface="Arial" panose="020B0604020202020204" pitchFamily="34" charset="0"/>
              </a:rPr>
              <a:t>Q1 </a:t>
            </a:r>
            <a:endParaRPr lang="en-US" sz="4400" dirty="0"/>
          </a:p>
        </p:txBody>
      </p:sp>
      <p:sp>
        <p:nvSpPr>
          <p:cNvPr id="44" name="Oval 43">
            <a:extLst>
              <a:ext uri="{FF2B5EF4-FFF2-40B4-BE49-F238E27FC236}">
                <a16:creationId xmlns:a16="http://schemas.microsoft.com/office/drawing/2014/main" id="{19B23009-ABCE-3547-81C4-0DF3F5E9E10D}"/>
              </a:ext>
            </a:extLst>
          </p:cNvPr>
          <p:cNvSpPr/>
          <p:nvPr/>
        </p:nvSpPr>
        <p:spPr>
          <a:xfrm>
            <a:off x="217237" y="1631713"/>
            <a:ext cx="165100" cy="155261"/>
          </a:xfrm>
          <a:prstGeom prst="ellipse">
            <a:avLst/>
          </a:prstGeom>
          <a:solidFill>
            <a:srgbClr val="B9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FFB80D5-27F7-D442-95FC-1AE0E93845B4}"/>
              </a:ext>
            </a:extLst>
          </p:cNvPr>
          <p:cNvSpPr/>
          <p:nvPr/>
        </p:nvSpPr>
        <p:spPr>
          <a:xfrm>
            <a:off x="1400618" y="1491779"/>
            <a:ext cx="5035930" cy="461665"/>
          </a:xfrm>
          <a:prstGeom prst="rect">
            <a:avLst/>
          </a:prstGeom>
        </p:spPr>
        <p:txBody>
          <a:bodyPr wrap="none">
            <a:spAutoFit/>
          </a:bodyPr>
          <a:lstStyle/>
          <a:p>
            <a:pPr>
              <a:spcBef>
                <a:spcPts val="3000"/>
              </a:spcBef>
            </a:pPr>
            <a:r>
              <a:rPr lang="en-US" sz="2400" dirty="0">
                <a:latin typeface="Avenir Next" panose="020B0503020202020204" pitchFamily="34" charset="0"/>
              </a:rPr>
              <a:t>How do we train a neural network?</a:t>
            </a:r>
          </a:p>
        </p:txBody>
      </p:sp>
      <p:sp>
        <p:nvSpPr>
          <p:cNvPr id="50" name="Rectangle 49">
            <a:extLst>
              <a:ext uri="{FF2B5EF4-FFF2-40B4-BE49-F238E27FC236}">
                <a16:creationId xmlns:a16="http://schemas.microsoft.com/office/drawing/2014/main" id="{D96A54D6-9688-9641-9C15-FF9545EF4ED0}"/>
              </a:ext>
            </a:extLst>
          </p:cNvPr>
          <p:cNvSpPr/>
          <p:nvPr/>
        </p:nvSpPr>
        <p:spPr>
          <a:xfrm>
            <a:off x="443008" y="2453243"/>
            <a:ext cx="1158935" cy="769441"/>
          </a:xfrm>
          <a:prstGeom prst="rect">
            <a:avLst/>
          </a:prstGeom>
        </p:spPr>
        <p:txBody>
          <a:bodyPr wrap="square">
            <a:spAutoFit/>
          </a:bodyPr>
          <a:lstStyle/>
          <a:p>
            <a:r>
              <a:rPr lang="en-US" sz="4400" b="1" dirty="0">
                <a:solidFill>
                  <a:srgbClr val="C00000"/>
                </a:solidFill>
                <a:latin typeface="Arial" panose="020B0604020202020204" pitchFamily="34" charset="0"/>
                <a:ea typeface="MingLiU_HKSCS" panose="02020500000000000000" pitchFamily="18" charset="-120"/>
                <a:cs typeface="Arial" panose="020B0604020202020204" pitchFamily="34" charset="0"/>
              </a:rPr>
              <a:t>A1</a:t>
            </a:r>
            <a:r>
              <a:rPr lang="en-US" sz="4400" b="1" dirty="0">
                <a:latin typeface="Arial" panose="020B0604020202020204" pitchFamily="34" charset="0"/>
                <a:ea typeface="MingLiU_HKSCS" panose="02020500000000000000" pitchFamily="18" charset="-120"/>
                <a:cs typeface="Arial" panose="020B0604020202020204" pitchFamily="34" charset="0"/>
              </a:rPr>
              <a:t> </a:t>
            </a:r>
            <a:endParaRPr lang="en-US" sz="4400" dirty="0"/>
          </a:p>
        </p:txBody>
      </p:sp>
      <p:sp>
        <p:nvSpPr>
          <p:cNvPr id="51" name="Rectangle 50">
            <a:extLst>
              <a:ext uri="{FF2B5EF4-FFF2-40B4-BE49-F238E27FC236}">
                <a16:creationId xmlns:a16="http://schemas.microsoft.com/office/drawing/2014/main" id="{91BDB42A-C327-DA46-984D-DAD354549EC4}"/>
              </a:ext>
            </a:extLst>
          </p:cNvPr>
          <p:cNvSpPr/>
          <p:nvPr/>
        </p:nvSpPr>
        <p:spPr>
          <a:xfrm>
            <a:off x="1400618" y="2541234"/>
            <a:ext cx="4750183" cy="1569660"/>
          </a:xfrm>
          <a:prstGeom prst="rect">
            <a:avLst/>
          </a:prstGeom>
        </p:spPr>
        <p:txBody>
          <a:bodyPr wrap="square">
            <a:spAutoFit/>
          </a:bodyPr>
          <a:lstStyle/>
          <a:p>
            <a:pPr>
              <a:spcBef>
                <a:spcPts val="3000"/>
              </a:spcBef>
            </a:pPr>
            <a:r>
              <a:rPr lang="en-US" sz="2400" dirty="0">
                <a:latin typeface="Avenir Next" panose="020B0503020202020204" pitchFamily="34" charset="0"/>
              </a:rPr>
              <a:t>First, specify a </a:t>
            </a:r>
            <a:r>
              <a:rPr lang="en-US" sz="2400" b="1" dirty="0">
                <a:latin typeface="Avenir Next" panose="020B0503020202020204" pitchFamily="34" charset="0"/>
              </a:rPr>
              <a:t>cost function</a:t>
            </a:r>
            <a:r>
              <a:rPr lang="en-US" sz="2400" dirty="0">
                <a:latin typeface="Avenir Next" panose="020B0503020202020204" pitchFamily="34" charset="0"/>
              </a:rPr>
              <a:t> and an </a:t>
            </a:r>
            <a:r>
              <a:rPr lang="en-US" sz="2400" b="1" dirty="0">
                <a:latin typeface="Avenir Next" panose="020B0503020202020204" pitchFamily="34" charset="0"/>
              </a:rPr>
              <a:t>optimization algorithm</a:t>
            </a:r>
            <a:r>
              <a:rPr lang="en-US" sz="2400" dirty="0">
                <a:latin typeface="Avenir Next" panose="020B0503020202020204" pitchFamily="34" charset="0"/>
              </a:rPr>
              <a:t>, just like we did for our other supervised, parametric models</a:t>
            </a:r>
          </a:p>
        </p:txBody>
      </p:sp>
    </p:spTree>
    <p:extLst>
      <p:ext uri="{BB962C8B-B14F-4D97-AF65-F5344CB8AC3E}">
        <p14:creationId xmlns:p14="http://schemas.microsoft.com/office/powerpoint/2010/main" val="354880553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8"/>
                <a:stretch>
                  <a:fillRect l="-3030"/>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737FFF3B-ED6B-8841-A3FE-ABC5DDE2E100}"/>
                  </a:ext>
                </a:extLst>
              </p:cNvPr>
              <p:cNvSpPr txBox="1"/>
              <p:nvPr/>
            </p:nvSpPr>
            <p:spPr>
              <a:xfrm>
                <a:off x="301349" y="1948640"/>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𝑦</m:t>
                      </m:r>
                      <m:func>
                        <m:funcPr>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funcPr>
                        <m:fName>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log</m:t>
                          </m:r>
                        </m:fName>
                        <m:e>
                          <m:acc>
                            <m:accPr>
                              <m:chr m:val="̂"/>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accPr>
                            <m:e>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𝑦</m:t>
                              </m:r>
                            </m:e>
                          </m:acc>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e>
                      </m:func>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(1−</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𝑦</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func>
                        <m:funcPr>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funcPr>
                        <m:fName>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log</m:t>
                          </m:r>
                        </m:fName>
                        <m:e>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(1−</m:t>
                          </m:r>
                          <m:acc>
                            <m:accPr>
                              <m:chr m:val="̂"/>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accPr>
                            <m:e>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𝑦</m:t>
                              </m:r>
                            </m:e>
                          </m:acc>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e>
                      </m:func>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5" name="TextBox 44">
                <a:extLst>
                  <a:ext uri="{FF2B5EF4-FFF2-40B4-BE49-F238E27FC236}">
                    <a16:creationId xmlns:a16="http://schemas.microsoft.com/office/drawing/2014/main" id="{737FFF3B-ED6B-8841-A3FE-ABC5DDE2E100}"/>
                  </a:ext>
                </a:extLst>
              </p:cNvPr>
              <p:cNvSpPr txBox="1">
                <a:spLocks noRot="1" noChangeAspect="1" noMove="1" noResize="1" noEditPoints="1" noAdjustHandles="1" noChangeArrowheads="1" noChangeShapeType="1" noTextEdit="1"/>
              </p:cNvSpPr>
              <p:nvPr/>
            </p:nvSpPr>
            <p:spPr>
              <a:xfrm>
                <a:off x="301349" y="1948640"/>
                <a:ext cx="5862984" cy="461665"/>
              </a:xfrm>
              <a:prstGeom prst="rect">
                <a:avLst/>
              </a:prstGeom>
              <a:blipFill>
                <a:blip r:embed="rId19"/>
                <a:stretch>
                  <a:fillRect t="-2632" b="-13158"/>
                </a:stretch>
              </a:blipFill>
            </p:spPr>
            <p:txBody>
              <a:bodyPr/>
              <a:lstStyle/>
              <a:p>
                <a:r>
                  <a:rPr lang="en-US">
                    <a:noFill/>
                  </a:rPr>
                  <a:t> </a:t>
                </a:r>
              </a:p>
            </p:txBody>
          </p:sp>
        </mc:Fallback>
      </mc:AlternateContent>
      <p:sp>
        <p:nvSpPr>
          <p:cNvPr id="46" name="TextBox 45">
            <a:extLst>
              <a:ext uri="{FF2B5EF4-FFF2-40B4-BE49-F238E27FC236}">
                <a16:creationId xmlns:a16="http://schemas.microsoft.com/office/drawing/2014/main" id="{D62822BA-9B74-764C-ADBE-C6DAE7D6DB9D}"/>
              </a:ext>
            </a:extLst>
          </p:cNvPr>
          <p:cNvSpPr txBox="1"/>
          <p:nvPr/>
        </p:nvSpPr>
        <p:spPr>
          <a:xfrm>
            <a:off x="270933" y="1562007"/>
            <a:ext cx="2124727"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Cost function</a:t>
            </a:r>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B021D83C-FD97-9F44-8A7B-28FD313609C5}"/>
                  </a:ext>
                </a:extLst>
              </p:cNvPr>
              <p:cNvSpPr txBox="1"/>
              <p:nvPr/>
            </p:nvSpPr>
            <p:spPr>
              <a:xfrm>
                <a:off x="388317" y="3956716"/>
                <a:ext cx="3460655" cy="830997"/>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Update the </a:t>
                </a:r>
                <a14:m>
                  <m:oMath xmlns:m="http://schemas.openxmlformats.org/officeDocument/2006/math">
                    <m:r>
                      <a:rPr lang="en-US" sz="2400" b="1" i="1" smtClean="0">
                        <a:latin typeface="Cambria Math" panose="02040503050406030204" pitchFamily="18" charset="0"/>
                        <a:ea typeface="MingLiU_HKSCS" panose="02020500000000000000" pitchFamily="18" charset="-120"/>
                        <a:cs typeface="Arial" panose="020B0604020202020204" pitchFamily="34" charset="0"/>
                      </a:rPr>
                      <m:t>𝜽</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via </a:t>
                </a:r>
                <a:r>
                  <a:rPr lang="en-US" sz="2400" b="1" dirty="0">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7" name="TextBox 46">
                <a:extLst>
                  <a:ext uri="{FF2B5EF4-FFF2-40B4-BE49-F238E27FC236}">
                    <a16:creationId xmlns:a16="http://schemas.microsoft.com/office/drawing/2014/main" id="{B021D83C-FD97-9F44-8A7B-28FD313609C5}"/>
                  </a:ext>
                </a:extLst>
              </p:cNvPr>
              <p:cNvSpPr txBox="1">
                <a:spLocks noRot="1" noChangeAspect="1" noMove="1" noResize="1" noEditPoints="1" noAdjustHandles="1" noChangeArrowheads="1" noChangeShapeType="1" noTextEdit="1"/>
              </p:cNvSpPr>
              <p:nvPr/>
            </p:nvSpPr>
            <p:spPr>
              <a:xfrm>
                <a:off x="388317" y="3956716"/>
                <a:ext cx="3460655" cy="830997"/>
              </a:xfrm>
              <a:prstGeom prst="rect">
                <a:avLst/>
              </a:prstGeom>
              <a:blipFill>
                <a:blip r:embed="rId20"/>
                <a:stretch>
                  <a:fillRect l="-2564" t="-6154" b="-15385"/>
                </a:stretch>
              </a:blipFill>
            </p:spPr>
            <p:txBody>
              <a:bodyPr/>
              <a:lstStyle/>
              <a:p>
                <a:r>
                  <a:rPr lang="en-US">
                    <a:noFill/>
                  </a:rPr>
                  <a:t> </a:t>
                </a:r>
              </a:p>
            </p:txBody>
          </p:sp>
        </mc:Fallback>
      </mc:AlternateContent>
      <p:sp>
        <p:nvSpPr>
          <p:cNvPr id="49" name="Right Brace 48">
            <a:extLst>
              <a:ext uri="{FF2B5EF4-FFF2-40B4-BE49-F238E27FC236}">
                <a16:creationId xmlns:a16="http://schemas.microsoft.com/office/drawing/2014/main" id="{B122075B-5E62-354C-B952-502FD7EE9B8F}"/>
              </a:ext>
            </a:extLst>
          </p:cNvPr>
          <p:cNvSpPr/>
          <p:nvPr/>
        </p:nvSpPr>
        <p:spPr>
          <a:xfrm rot="5400000">
            <a:off x="3452333" y="683440"/>
            <a:ext cx="479884" cy="3895044"/>
          </a:xfrm>
          <a:prstGeom prst="rightBrace">
            <a:avLst/>
          </a:prstGeom>
          <a:ln w="254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2" name="TextBox 51">
            <a:extLst>
              <a:ext uri="{FF2B5EF4-FFF2-40B4-BE49-F238E27FC236}">
                <a16:creationId xmlns:a16="http://schemas.microsoft.com/office/drawing/2014/main" id="{1AD73A53-9C3D-7F47-B4BB-0171C2FD8B19}"/>
              </a:ext>
            </a:extLst>
          </p:cNvPr>
          <p:cNvSpPr txBox="1"/>
          <p:nvPr/>
        </p:nvSpPr>
        <p:spPr>
          <a:xfrm>
            <a:off x="1645225" y="2950309"/>
            <a:ext cx="3503021" cy="369332"/>
          </a:xfrm>
          <a:prstGeom prst="rect">
            <a:avLst/>
          </a:prstGeom>
          <a:noFill/>
        </p:spPr>
        <p:txBody>
          <a:bodyPr wrap="square" rtlCol="0">
            <a:spAutoFit/>
          </a:bodyPr>
          <a:lstStyle/>
          <a:p>
            <a:pPr algn="ctr"/>
            <a:r>
              <a:rPr lang="en-US" dirty="0">
                <a:solidFill>
                  <a:srgbClr val="C00000"/>
                </a:solidFill>
                <a:latin typeface="Avenir Next" panose="020B0503020202020204" pitchFamily="34" charset="0"/>
                <a:ea typeface="MingLiU_HKSCS" panose="02020500000000000000" pitchFamily="18" charset="-120"/>
                <a:cs typeface="Arial" panose="020B0604020202020204" pitchFamily="34" charset="0"/>
              </a:rPr>
              <a:t>“Cross-Entropy” aka “Log loss”</a:t>
            </a:r>
          </a:p>
        </p:txBody>
      </p:sp>
    </p:spTree>
    <p:extLst>
      <p:ext uri="{BB962C8B-B14F-4D97-AF65-F5344CB8AC3E}">
        <p14:creationId xmlns:p14="http://schemas.microsoft.com/office/powerpoint/2010/main" val="404487795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0110"/>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011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0110"/>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04213"/>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04213"/>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b="1" dirty="0">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05176"/>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0110"/>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b="1" dirty="0">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0110"/>
              </a:xfrm>
              <a:prstGeom prst="rect">
                <a:avLst/>
              </a:prstGeom>
              <a:blipFill>
                <a:blip r:embed="rId18"/>
                <a:stretch>
                  <a:fillRect l="-3030"/>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9"/>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C4EEEA4F-DEA1-FD45-A0DE-86000A3A5896}"/>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51" name="TextBox 50">
                <a:extLst>
                  <a:ext uri="{FF2B5EF4-FFF2-40B4-BE49-F238E27FC236}">
                    <a16:creationId xmlns:a16="http://schemas.microsoft.com/office/drawing/2014/main" id="{C4EEEA4F-DEA1-FD45-A0DE-86000A3A5896}"/>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20"/>
                <a:stretch>
                  <a:fillRect l="-1330" b="-2247"/>
                </a:stretch>
              </a:blipFill>
            </p:spPr>
            <p:txBody>
              <a:bodyPr/>
              <a:lstStyle/>
              <a:p>
                <a:r>
                  <a:rPr lang="en-US">
                    <a:noFill/>
                  </a:rPr>
                  <a:t> </a:t>
                </a:r>
              </a:p>
            </p:txBody>
          </p:sp>
        </mc:Fallback>
      </mc:AlternateContent>
    </p:spTree>
    <p:extLst>
      <p:ext uri="{BB962C8B-B14F-4D97-AF65-F5344CB8AC3E}">
        <p14:creationId xmlns:p14="http://schemas.microsoft.com/office/powerpoint/2010/main" val="2931700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1B63AD76-BA56-384E-992E-452E1EEF2310}"/>
                  </a:ext>
                </a:extLst>
              </p:cNvPr>
              <p:cNvSpPr txBox="1"/>
              <p:nvPr/>
            </p:nvSpPr>
            <p:spPr>
              <a:xfrm>
                <a:off x="68546" y="545724"/>
                <a:ext cx="5110669" cy="5017079"/>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 (e.g. </a:t>
                </a:r>
                <a:r>
                  <a:rPr lang="en-US" sz="2400" b="1" dirty="0">
                    <a:latin typeface="Avenir Next" panose="020B0503020202020204" pitchFamily="34" charset="0"/>
                  </a:rPr>
                  <a:t>Temp</a:t>
                </a:r>
                <a:r>
                  <a:rPr lang="en-US" sz="2400" dirty="0">
                    <a:latin typeface="Avenir Next" panose="020B0503020202020204" pitchFamily="34" charset="0"/>
                  </a:rPr>
                  <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Let’s divide our data and learn how data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is related to data </a:t>
                </a:r>
                <a:r>
                  <a:rPr lang="en-US" sz="2400" b="1" dirty="0">
                    <a:solidFill>
                      <a:schemeClr val="accent1">
                        <a:lumMod val="75000"/>
                      </a:schemeClr>
                    </a:solidFill>
                    <a:latin typeface="Avenir Next" panose="020B0503020202020204" pitchFamily="34" charset="0"/>
                  </a:rPr>
                  <a:t>Y</a:t>
                </a:r>
                <a:endParaRPr lang="en-US" sz="2400"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Assert that: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Want a model </a:t>
                </a:r>
                <a14:m>
                  <m:oMath xmlns:m="http://schemas.openxmlformats.org/officeDocument/2006/math">
                    <m:r>
                      <a:rPr lang="en-US" sz="2400" b="0" i="1" smtClean="0">
                        <a:solidFill>
                          <a:schemeClr val="tx1"/>
                        </a:solidFill>
                        <a:latin typeface="Cambria Math" panose="02040503050406030204" pitchFamily="18" charset="0"/>
                      </a:rPr>
                      <m:t>𝑓</m:t>
                    </m:r>
                  </m:oMath>
                </a14:m>
                <a:r>
                  <a:rPr lang="en-US" sz="2400" dirty="0">
                    <a:latin typeface="Avenir Next" panose="020B0503020202020204" pitchFamily="34" charset="0"/>
                  </a:rPr>
                  <a:t> that is:</a:t>
                </a:r>
              </a:p>
              <a:p>
                <a:pPr marL="800100" lvl="1" indent="-342900">
                  <a:spcBef>
                    <a:spcPts val="2000"/>
                  </a:spcBef>
                  <a:buFont typeface="Arial" panose="020B0604020202020204" pitchFamily="34" charset="0"/>
                  <a:buChar char="•"/>
                </a:pPr>
                <a:r>
                  <a:rPr lang="en-US" sz="2400" dirty="0">
                    <a:solidFill>
                      <a:srgbClr val="C00000"/>
                    </a:solidFill>
                    <a:latin typeface="Avenir Next" panose="020B0503020202020204" pitchFamily="34" charset="0"/>
                  </a:rPr>
                  <a:t>Supervised</a:t>
                </a:r>
                <a:endParaRPr lang="en-US" sz="2400" dirty="0">
                  <a:solidFill>
                    <a:schemeClr val="accent1">
                      <a:lumMod val="75000"/>
                    </a:schemeClr>
                  </a:solidFill>
                  <a:latin typeface="Avenir Next" panose="020B0503020202020204" pitchFamily="34" charset="0"/>
                </a:endParaRPr>
              </a:p>
            </p:txBody>
          </p:sp>
        </mc:Choice>
        <mc:Fallback xmlns="">
          <p:sp>
            <p:nvSpPr>
              <p:cNvPr id="30" name="TextBox 29">
                <a:extLst>
                  <a:ext uri="{FF2B5EF4-FFF2-40B4-BE49-F238E27FC236}">
                    <a16:creationId xmlns:a16="http://schemas.microsoft.com/office/drawing/2014/main" id="{1B63AD76-BA56-384E-992E-452E1EEF2310}"/>
                  </a:ext>
                </a:extLst>
              </p:cNvPr>
              <p:cNvSpPr txBox="1">
                <a:spLocks noRot="1" noChangeAspect="1" noMove="1" noResize="1" noEditPoints="1" noAdjustHandles="1" noChangeArrowheads="1" noChangeShapeType="1" noTextEdit="1"/>
              </p:cNvSpPr>
              <p:nvPr/>
            </p:nvSpPr>
            <p:spPr>
              <a:xfrm>
                <a:off x="68546" y="545724"/>
                <a:ext cx="5110669" cy="5017079"/>
              </a:xfrm>
              <a:prstGeom prst="rect">
                <a:avLst/>
              </a:prstGeom>
              <a:blipFill>
                <a:blip r:embed="rId2"/>
                <a:stretch>
                  <a:fillRect l="-990" t="-1010" b="-758"/>
                </a:stretch>
              </a:blipFill>
            </p:spPr>
            <p:txBody>
              <a:bodyPr/>
              <a:lstStyle/>
              <a:p>
                <a:r>
                  <a:rPr lang="en-US">
                    <a:noFill/>
                  </a:rPr>
                  <a:t> </a:t>
                </a:r>
              </a:p>
            </p:txBody>
          </p:sp>
        </mc:Fallback>
      </mc:AlternateContent>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10060076" y="880570"/>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10435746" y="1665397"/>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982074D-40BA-7544-9D39-C583E61B212E}"/>
                  </a:ext>
                </a:extLst>
              </p:cNvPr>
              <p:cNvSpPr txBox="1"/>
              <p:nvPr/>
            </p:nvSpPr>
            <p:spPr>
              <a:xfrm>
                <a:off x="2268492" y="3749961"/>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r>
                        <a:rPr lang="en-US" sz="2800" b="0" i="1" smtClean="0">
                          <a:solidFill>
                            <a:schemeClr val="tx1"/>
                          </a:solidFill>
                          <a:latin typeface="Cambria Math" panose="02040503050406030204" pitchFamily="18" charset="0"/>
                        </a:rPr>
                        <m:t>+ </m:t>
                      </m:r>
                      <m:r>
                        <a:rPr lang="en-US" sz="2800" b="0" i="1" smtClean="0">
                          <a:solidFill>
                            <a:schemeClr val="tx1"/>
                          </a:solidFill>
                          <a:latin typeface="Cambria Math" panose="02040503050406030204" pitchFamily="18" charset="0"/>
                          <a:ea typeface="Cambria Math" panose="02040503050406030204" pitchFamily="18" charset="0"/>
                        </a:rPr>
                        <m:t>𝜀</m:t>
                      </m:r>
                    </m:oMath>
                  </m:oMathPara>
                </a14:m>
                <a:endParaRPr lang="en-US" sz="2800" dirty="0">
                  <a:solidFill>
                    <a:schemeClr val="accent1">
                      <a:lumMod val="75000"/>
                    </a:schemeClr>
                  </a:solidFill>
                </a:endParaRPr>
              </a:p>
            </p:txBody>
          </p:sp>
        </mc:Choice>
        <mc:Fallback xmlns="">
          <p:sp>
            <p:nvSpPr>
              <p:cNvPr id="29" name="TextBox 28">
                <a:extLst>
                  <a:ext uri="{FF2B5EF4-FFF2-40B4-BE49-F238E27FC236}">
                    <a16:creationId xmlns:a16="http://schemas.microsoft.com/office/drawing/2014/main" id="{8982074D-40BA-7544-9D39-C583E61B212E}"/>
                  </a:ext>
                </a:extLst>
              </p:cNvPr>
              <p:cNvSpPr txBox="1">
                <a:spLocks noRot="1" noChangeAspect="1" noMove="1" noResize="1" noEditPoints="1" noAdjustHandles="1" noChangeArrowheads="1" noChangeShapeType="1" noTextEdit="1"/>
              </p:cNvSpPr>
              <p:nvPr/>
            </p:nvSpPr>
            <p:spPr>
              <a:xfrm>
                <a:off x="2268492" y="3749961"/>
                <a:ext cx="2263140" cy="430887"/>
              </a:xfrm>
              <a:prstGeom prst="rect">
                <a:avLst/>
              </a:prstGeom>
              <a:blipFill>
                <a:blip r:embed="rId3"/>
                <a:stretch>
                  <a:fillRect l="-2235" t="-5714" b="-34286"/>
                </a:stretch>
              </a:blipFill>
            </p:spPr>
            <p:txBody>
              <a:bodyPr/>
              <a:lstStyle/>
              <a:p>
                <a:r>
                  <a:rPr lang="en-US">
                    <a:noFill/>
                  </a:rPr>
                  <a:t> </a:t>
                </a:r>
              </a:p>
            </p:txBody>
          </p:sp>
        </mc:Fallback>
      </mc:AlternateContent>
    </p:spTree>
    <p:extLst>
      <p:ext uri="{BB962C8B-B14F-4D97-AF65-F5344CB8AC3E}">
        <p14:creationId xmlns:p14="http://schemas.microsoft.com/office/powerpoint/2010/main" val="300426625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03059"/>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dirty="0">
                  <a:solidFill>
                    <a:schemeClr val="accent1">
                      <a:lumMod val="75000"/>
                    </a:schemeClr>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03059"/>
              </a:xfrm>
              <a:prstGeom prst="rect">
                <a:avLst/>
              </a:prstGeom>
              <a:blipFill>
                <a:blip r:embed="rId7"/>
                <a:stretch>
                  <a:fillRect l="-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0370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dirty="0">
                  <a:solidFill>
                    <a:schemeClr val="accent1">
                      <a:lumMod val="75000"/>
                    </a:schemeClr>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03700"/>
              </a:xfrm>
              <a:prstGeom prst="rect">
                <a:avLst/>
              </a:prstGeom>
              <a:blipFill>
                <a:blip r:embed="rId8"/>
                <a:stretch>
                  <a:fillRect l="-909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0357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dirty="0">
                  <a:solidFill>
                    <a:schemeClr val="accent1">
                      <a:lumMod val="75000"/>
                    </a:schemeClr>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03572"/>
              </a:xfrm>
              <a:prstGeom prst="rect">
                <a:avLst/>
              </a:prstGeom>
              <a:blipFill>
                <a:blip r:embed="rId11"/>
                <a:stretch>
                  <a:fillRect l="-909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0517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dirty="0">
                  <a:solidFill>
                    <a:schemeClr val="accent1">
                      <a:lumMod val="75000"/>
                    </a:schemeClr>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05176"/>
              </a:xfrm>
              <a:prstGeom prst="rect">
                <a:avLst/>
              </a:prstGeom>
              <a:blipFill>
                <a:blip r:embed="rId12"/>
                <a:stretch>
                  <a:fillRect l="-12500"/>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dirty="0">
                  <a:solidFill>
                    <a:schemeClr val="accent1">
                      <a:lumMod val="75000"/>
                    </a:schemeClr>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13"/>
                <a:stretch>
                  <a:fillRect l="-909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𝑏</m:t>
                          </m:r>
                        </m:e>
                        <m:sub>
                          <m:r>
                            <a:rPr lang="en-US" sz="2000" b="0" i="1" smtClean="0">
                              <a:solidFill>
                                <a:schemeClr val="accent1">
                                  <a:lumMod val="75000"/>
                                </a:schemeClr>
                              </a:solidFill>
                              <a:latin typeface="Cambria Math" panose="02040503050406030204" pitchFamily="18" charset="0"/>
                            </a:rPr>
                            <m:t>3</m:t>
                          </m:r>
                        </m:sub>
                        <m:sup>
                          <m:r>
                            <a:rPr lang="en-US" sz="2000" b="0" i="1" smtClean="0">
                              <a:solidFill>
                                <a:schemeClr val="accent1">
                                  <a:lumMod val="75000"/>
                                </a:schemeClr>
                              </a:solidFill>
                              <a:latin typeface="Cambria Math" panose="02040503050406030204" pitchFamily="18" charset="0"/>
                            </a:rPr>
                            <m:t>2</m:t>
                          </m:r>
                        </m:sup>
                      </m:sSubSup>
                    </m:oMath>
                  </m:oMathPara>
                </a14:m>
                <a:endParaRPr lang="en-US" sz="2000" dirty="0">
                  <a:solidFill>
                    <a:schemeClr val="accent1">
                      <a:lumMod val="75000"/>
                    </a:schemeClr>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14"/>
                <a:stretch>
                  <a:fillRect l="-909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03059"/>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1</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dirty="0">
                  <a:solidFill>
                    <a:schemeClr val="accent1">
                      <a:lumMod val="75000"/>
                    </a:schemeClr>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03059"/>
              </a:xfrm>
              <a:prstGeom prst="rect">
                <a:avLst/>
              </a:prstGeom>
              <a:blipFill>
                <a:blip r:embed="rId17"/>
                <a:stretch>
                  <a:fillRect l="-3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0357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i="1" smtClean="0">
                              <a:solidFill>
                                <a:schemeClr val="accent1">
                                  <a:lumMod val="75000"/>
                                </a:schemeClr>
                              </a:solidFill>
                              <a:latin typeface="Cambria Math" panose="02040503050406030204" pitchFamily="18" charset="0"/>
                            </a:rPr>
                          </m:ctrlPr>
                        </m:sSubSupPr>
                        <m:e>
                          <m:r>
                            <a:rPr lang="en-US" sz="2000" b="0" i="1" smtClean="0">
                              <a:solidFill>
                                <a:schemeClr val="accent1">
                                  <a:lumMod val="75000"/>
                                </a:schemeClr>
                              </a:solidFill>
                              <a:latin typeface="Cambria Math" panose="02040503050406030204" pitchFamily="18" charset="0"/>
                            </a:rPr>
                            <m:t>𝑜</m:t>
                          </m:r>
                        </m:e>
                        <m:sub>
                          <m:r>
                            <a:rPr lang="en-US" sz="2000" b="0" i="1" smtClean="0">
                              <a:solidFill>
                                <a:schemeClr val="accent1">
                                  <a:lumMod val="75000"/>
                                </a:schemeClr>
                              </a:solidFill>
                              <a:latin typeface="Cambria Math" panose="02040503050406030204" pitchFamily="18" charset="0"/>
                            </a:rPr>
                            <m:t>2</m:t>
                          </m:r>
                        </m:sub>
                        <m:sup>
                          <m:r>
                            <a:rPr lang="en-US" sz="2000" b="0" i="1" smtClean="0">
                              <a:solidFill>
                                <a:schemeClr val="accent1">
                                  <a:lumMod val="75000"/>
                                </a:schemeClr>
                              </a:solidFill>
                              <a:latin typeface="Cambria Math" panose="02040503050406030204" pitchFamily="18" charset="0"/>
                            </a:rPr>
                            <m:t>1</m:t>
                          </m:r>
                        </m:sup>
                      </m:sSubSup>
                    </m:oMath>
                  </m:oMathPara>
                </a14:m>
                <a:endParaRPr lang="en-US" sz="2000" dirty="0">
                  <a:solidFill>
                    <a:schemeClr val="accent1">
                      <a:lumMod val="75000"/>
                    </a:schemeClr>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03572"/>
              </a:xfrm>
              <a:prstGeom prst="rect">
                <a:avLst/>
              </a:prstGeom>
              <a:blipFill>
                <a:blip r:embed="rId18"/>
                <a:stretch>
                  <a:fillRect l="-3030"/>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9"/>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2916183"/>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2916183"/>
              </a:xfrm>
              <a:prstGeom prst="rect">
                <a:avLst/>
              </a:prstGeom>
              <a:blipFill>
                <a:blip r:embed="rId20"/>
                <a:stretch>
                  <a:fillRect l="-1330" b="-259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68090" y="1965049"/>
            <a:ext cx="5791279" cy="3025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53761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7FCA677-DA12-8D45-8EAC-4D2FDE9AEB96}"/>
                  </a:ext>
                </a:extLst>
              </p:cNvPr>
              <p:cNvSpPr txBox="1"/>
              <p:nvPr/>
            </p:nvSpPr>
            <p:spPr>
              <a:xfrm>
                <a:off x="5911776" y="5154781"/>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27" name="TextBox 26">
                <a:extLst>
                  <a:ext uri="{FF2B5EF4-FFF2-40B4-BE49-F238E27FC236}">
                    <a16:creationId xmlns:a16="http://schemas.microsoft.com/office/drawing/2014/main" id="{57FCA677-DA12-8D45-8EAC-4D2FDE9AEB96}"/>
                  </a:ext>
                </a:extLst>
              </p:cNvPr>
              <p:cNvSpPr txBox="1">
                <a:spLocks noRot="1" noChangeAspect="1" noMove="1" noResize="1" noEditPoints="1" noAdjustHandles="1" noChangeArrowheads="1" noChangeShapeType="1" noTextEdit="1"/>
              </p:cNvSpPr>
              <p:nvPr/>
            </p:nvSpPr>
            <p:spPr>
              <a:xfrm>
                <a:off x="5911776" y="5154781"/>
                <a:ext cx="401005" cy="400110"/>
              </a:xfrm>
              <a:prstGeom prst="rect">
                <a:avLst/>
              </a:prstGeom>
              <a:blipFill>
                <a:blip r:embed="rId2"/>
                <a:stretch>
                  <a:fillRect l="-3030"/>
                </a:stretch>
              </a:blipFill>
            </p:spPr>
            <p:txBody>
              <a:bodyPr/>
              <a:lstStyle/>
              <a:p>
                <a:r>
                  <a:rPr lang="en-US">
                    <a:noFill/>
                  </a:rPr>
                  <a:t> </a:t>
                </a:r>
              </a:p>
            </p:txBody>
          </p:sp>
        </mc:Fallback>
      </mc:AlternateContent>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F2AD51-D9C1-574D-8DBF-FB80CBC1FE09}"/>
                  </a:ext>
                </a:extLst>
              </p:cNvPr>
              <p:cNvSpPr txBox="1"/>
              <p:nvPr/>
            </p:nvSpPr>
            <p:spPr>
              <a:xfrm>
                <a:off x="8353838" y="5153233"/>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29" name="TextBox 28">
                <a:extLst>
                  <a:ext uri="{FF2B5EF4-FFF2-40B4-BE49-F238E27FC236}">
                    <a16:creationId xmlns:a16="http://schemas.microsoft.com/office/drawing/2014/main" id="{91F2AD51-D9C1-574D-8DBF-FB80CBC1FE09}"/>
                  </a:ext>
                </a:extLst>
              </p:cNvPr>
              <p:cNvSpPr txBox="1">
                <a:spLocks noRot="1" noChangeAspect="1" noMove="1" noResize="1" noEditPoints="1" noAdjustHandles="1" noChangeArrowheads="1" noChangeShapeType="1" noTextEdit="1"/>
              </p:cNvSpPr>
              <p:nvPr/>
            </p:nvSpPr>
            <p:spPr>
              <a:xfrm>
                <a:off x="8353838" y="5153233"/>
                <a:ext cx="401005" cy="400110"/>
              </a:xfrm>
              <a:prstGeom prst="rect">
                <a:avLst/>
              </a:prstGeom>
              <a:blipFill>
                <a:blip r:embed="rId3"/>
                <a:stretch>
                  <a:fillRect l="-3125"/>
                </a:stretch>
              </a:blipFill>
            </p:spPr>
            <p:txBody>
              <a:bodyPr/>
              <a:lstStyle/>
              <a:p>
                <a:r>
                  <a:rPr lang="en-US">
                    <a:noFill/>
                  </a:rPr>
                  <a:t> </a:t>
                </a:r>
              </a:p>
            </p:txBody>
          </p:sp>
        </mc:Fallback>
      </mc:AlternateContent>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422DAFF-DF62-234B-8195-70BD2B34A167}"/>
                  </a:ext>
                </a:extLst>
              </p:cNvPr>
              <p:cNvSpPr txBox="1"/>
              <p:nvPr/>
            </p:nvSpPr>
            <p:spPr>
              <a:xfrm>
                <a:off x="11291336" y="5156240"/>
                <a:ext cx="401005"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𝑥</m:t>
                          </m:r>
                        </m:e>
                        <m:sub>
                          <m:r>
                            <a:rPr lang="en-US" sz="2000" b="0" i="1" smtClean="0">
                              <a:solidFill>
                                <a:schemeClr val="tx1"/>
                              </a:solidFill>
                              <a:latin typeface="Cambria Math" panose="02040503050406030204" pitchFamily="18" charset="0"/>
                            </a:rPr>
                            <m:t>3</m:t>
                          </m:r>
                        </m:sub>
                      </m:sSub>
                    </m:oMath>
                  </m:oMathPara>
                </a14:m>
                <a:endParaRPr lang="en-US" sz="2000" b="1" dirty="0">
                  <a:solidFill>
                    <a:schemeClr val="tx1"/>
                  </a:solidFill>
                  <a:latin typeface="Avenir Next" panose="020B0503020202020204" pitchFamily="34" charset="0"/>
                </a:endParaRPr>
              </a:p>
            </p:txBody>
          </p:sp>
        </mc:Choice>
        <mc:Fallback xmlns="">
          <p:sp>
            <p:nvSpPr>
              <p:cNvPr id="31" name="TextBox 30">
                <a:extLst>
                  <a:ext uri="{FF2B5EF4-FFF2-40B4-BE49-F238E27FC236}">
                    <a16:creationId xmlns:a16="http://schemas.microsoft.com/office/drawing/2014/main" id="{7422DAFF-DF62-234B-8195-70BD2B34A167}"/>
                  </a:ext>
                </a:extLst>
              </p:cNvPr>
              <p:cNvSpPr txBox="1">
                <a:spLocks noRot="1" noChangeAspect="1" noMove="1" noResize="1" noEditPoints="1" noAdjustHandles="1" noChangeArrowheads="1" noChangeShapeType="1" noTextEdit="1"/>
              </p:cNvSpPr>
              <p:nvPr/>
            </p:nvSpPr>
            <p:spPr>
              <a:xfrm>
                <a:off x="11291336" y="5156240"/>
                <a:ext cx="401005" cy="400110"/>
              </a:xfrm>
              <a:prstGeom prst="rect">
                <a:avLst/>
              </a:prstGeom>
              <a:blipFill>
                <a:blip r:embed="rId4"/>
                <a:stretch>
                  <a:fillRect l="-3030"/>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7"/>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8"/>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11"/>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12"/>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13"/>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14"/>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7"/>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8"/>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9"/>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2916183"/>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2916183"/>
              </a:xfrm>
              <a:prstGeom prst="rect">
                <a:avLst/>
              </a:prstGeom>
              <a:blipFill>
                <a:blip r:embed="rId20"/>
                <a:stretch>
                  <a:fillRect l="-1330" b="-259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68090" y="1965049"/>
            <a:ext cx="5791279" cy="3025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99454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2DEB00DB-306E-B545-8251-5D1E06A9879E}"/>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35" name="TextBox 34">
                <a:extLst>
                  <a:ext uri="{FF2B5EF4-FFF2-40B4-BE49-F238E27FC236}">
                    <a16:creationId xmlns:a16="http://schemas.microsoft.com/office/drawing/2014/main" id="{2DEB00DB-306E-B545-8251-5D1E06A9879E}"/>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3"/>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4"/>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5"/>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A951D2E5-0077-8B47-B34A-532CC999D003}"/>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55" name="TextBox 54">
                <a:extLst>
                  <a:ext uri="{FF2B5EF4-FFF2-40B4-BE49-F238E27FC236}">
                    <a16:creationId xmlns:a16="http://schemas.microsoft.com/office/drawing/2014/main" id="{A951D2E5-0077-8B47-B34A-532CC999D003}"/>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6"/>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7"/>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8"/>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9"/>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10"/>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11"/>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3"/>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4"/>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5"/>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6"/>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2916183"/>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2916183"/>
              </a:xfrm>
              <a:prstGeom prst="rect">
                <a:avLst/>
              </a:prstGeom>
              <a:blipFill>
                <a:blip r:embed="rId17"/>
                <a:stretch>
                  <a:fillRect l="-1330" b="-259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68090" y="3258740"/>
            <a:ext cx="5791279" cy="1731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FD69E3E7-A286-5E43-BF20-9652D13691B7}"/>
              </a:ext>
            </a:extLst>
          </p:cNvPr>
          <p:cNvSpPr/>
          <p:nvPr/>
        </p:nvSpPr>
        <p:spPr>
          <a:xfrm>
            <a:off x="5748115" y="1077642"/>
            <a:ext cx="5791279" cy="403777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p:spTree>
    <p:extLst>
      <p:ext uri="{BB962C8B-B14F-4D97-AF65-F5344CB8AC3E}">
        <p14:creationId xmlns:p14="http://schemas.microsoft.com/office/powerpoint/2010/main" val="262160465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EB00DB-306E-B545-8251-5D1E06A9879E}"/>
              </a:ext>
            </a:extLst>
          </p:cNvPr>
          <p:cNvSpPr txBox="1"/>
          <p:nvPr/>
        </p:nvSpPr>
        <p:spPr>
          <a:xfrm>
            <a:off x="7169980" y="2889603"/>
            <a:ext cx="544848" cy="400110"/>
          </a:xfrm>
          <a:prstGeom prst="rect">
            <a:avLst/>
          </a:prstGeom>
          <a:noFill/>
        </p:spPr>
        <p:txBody>
          <a:bodyPr wrap="square" rtlCol="0">
            <a:spAutoFit/>
          </a:bodyPr>
          <a:lstStyle/>
          <a:p>
            <a:pPr algn="ctr"/>
            <a:r>
              <a:rPr lang="en-US" sz="2000" b="1" dirty="0">
                <a:latin typeface="Avenir Next" panose="020B0503020202020204" pitchFamily="34" charset="0"/>
              </a:rPr>
              <a:t>.6</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3"/>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4"/>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951D2E5-0077-8B47-B34A-532CC999D003}"/>
              </a:ext>
            </a:extLst>
          </p:cNvPr>
          <p:cNvSpPr txBox="1"/>
          <p:nvPr/>
        </p:nvSpPr>
        <p:spPr>
          <a:xfrm>
            <a:off x="9686066" y="2901787"/>
            <a:ext cx="703740" cy="400110"/>
          </a:xfrm>
          <a:prstGeom prst="rect">
            <a:avLst/>
          </a:prstGeom>
          <a:noFill/>
        </p:spPr>
        <p:txBody>
          <a:bodyPr wrap="square" rtlCol="0">
            <a:spAutoFit/>
          </a:bodyPr>
          <a:lstStyle/>
          <a:p>
            <a:pPr algn="ctr"/>
            <a:r>
              <a:rPr lang="en-US" sz="2000" b="1" dirty="0">
                <a:latin typeface="Avenir Next" panose="020B0503020202020204" pitchFamily="34" charset="0"/>
              </a:rPr>
              <a:t>.2</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5"/>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6"/>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7"/>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8"/>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9"/>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07656355-5B0A-754A-8FFD-E3F248FE480C}"/>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85" name="TextBox 84">
                <a:extLst>
                  <a:ext uri="{FF2B5EF4-FFF2-40B4-BE49-F238E27FC236}">
                    <a16:creationId xmlns:a16="http://schemas.microsoft.com/office/drawing/2014/main" id="{07656355-5B0A-754A-8FFD-E3F248FE480C}"/>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1"/>
                <a:stretch>
                  <a:fillRect l="-37500" r="-34375" b="-9375"/>
                </a:stretch>
              </a:blipFill>
            </p:spPr>
            <p:txBody>
              <a:bodyPr/>
              <a:lstStyle/>
              <a:p>
                <a:r>
                  <a:rPr lang="en-US">
                    <a:noFill/>
                  </a:rPr>
                  <a:t> </a:t>
                </a:r>
              </a:p>
            </p:txBody>
          </p:sp>
        </mc:Fallback>
      </mc:AlternateContent>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2"/>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3"/>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4"/>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2916183"/>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2916183"/>
              </a:xfrm>
              <a:prstGeom prst="rect">
                <a:avLst/>
              </a:prstGeom>
              <a:blipFill>
                <a:blip r:embed="rId15"/>
                <a:stretch>
                  <a:fillRect l="-1330" b="-259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68090" y="3644900"/>
            <a:ext cx="5791279" cy="13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FD69E3E7-A286-5E43-BF20-9652D13691B7}"/>
              </a:ext>
            </a:extLst>
          </p:cNvPr>
          <p:cNvSpPr/>
          <p:nvPr/>
        </p:nvSpPr>
        <p:spPr>
          <a:xfrm>
            <a:off x="5748115" y="1077642"/>
            <a:ext cx="5791279" cy="1679595"/>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p:spTree>
    <p:extLst>
      <p:ext uri="{BB962C8B-B14F-4D97-AF65-F5344CB8AC3E}">
        <p14:creationId xmlns:p14="http://schemas.microsoft.com/office/powerpoint/2010/main" val="403696019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EB00DB-306E-B545-8251-5D1E06A9879E}"/>
              </a:ext>
            </a:extLst>
          </p:cNvPr>
          <p:cNvSpPr txBox="1"/>
          <p:nvPr/>
        </p:nvSpPr>
        <p:spPr>
          <a:xfrm>
            <a:off x="7169980" y="2889603"/>
            <a:ext cx="544848" cy="400110"/>
          </a:xfrm>
          <a:prstGeom prst="rect">
            <a:avLst/>
          </a:prstGeom>
          <a:noFill/>
        </p:spPr>
        <p:txBody>
          <a:bodyPr wrap="square" rtlCol="0">
            <a:spAutoFit/>
          </a:bodyPr>
          <a:lstStyle/>
          <a:p>
            <a:pPr algn="ctr"/>
            <a:r>
              <a:rPr lang="en-US" sz="2000" b="1" dirty="0">
                <a:latin typeface="Avenir Next" panose="020B0503020202020204" pitchFamily="34" charset="0"/>
              </a:rPr>
              <a:t>.6</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3"/>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4"/>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951D2E5-0077-8B47-B34A-532CC999D003}"/>
              </a:ext>
            </a:extLst>
          </p:cNvPr>
          <p:cNvSpPr txBox="1"/>
          <p:nvPr/>
        </p:nvSpPr>
        <p:spPr>
          <a:xfrm>
            <a:off x="9686066" y="2901787"/>
            <a:ext cx="703740" cy="400110"/>
          </a:xfrm>
          <a:prstGeom prst="rect">
            <a:avLst/>
          </a:prstGeom>
          <a:noFill/>
        </p:spPr>
        <p:txBody>
          <a:bodyPr wrap="square" rtlCol="0">
            <a:spAutoFit/>
          </a:bodyPr>
          <a:lstStyle/>
          <a:p>
            <a:pPr algn="ctr"/>
            <a:r>
              <a:rPr lang="en-US" sz="2000" b="1" dirty="0">
                <a:latin typeface="Avenir Next" panose="020B0503020202020204" pitchFamily="34" charset="0"/>
              </a:rPr>
              <a:t>.2</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5"/>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6"/>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7"/>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8"/>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9"/>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0"/>
                <a:stretch>
                  <a:fillRect/>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07656355-5B0A-754A-8FFD-E3F248FE480C}"/>
              </a:ext>
            </a:extLst>
          </p:cNvPr>
          <p:cNvSpPr txBox="1"/>
          <p:nvPr/>
        </p:nvSpPr>
        <p:spPr>
          <a:xfrm>
            <a:off x="8158452" y="1328963"/>
            <a:ext cx="944148" cy="400110"/>
          </a:xfrm>
          <a:prstGeom prst="rect">
            <a:avLst/>
          </a:prstGeom>
          <a:noFill/>
        </p:spPr>
        <p:txBody>
          <a:bodyPr wrap="square" rtlCol="0">
            <a:spAutoFit/>
          </a:bodyPr>
          <a:lstStyle/>
          <a:p>
            <a:pPr algn="ctr"/>
            <a:r>
              <a:rPr lang="en-US" sz="2000" b="1" dirty="0">
                <a:latin typeface="Avenir Next" panose="020B0503020202020204" pitchFamily="34" charset="0"/>
              </a:rPr>
              <a:t>0.4</a:t>
            </a:r>
          </a:p>
        </p:txBody>
      </p:sp>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1"/>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2"/>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3"/>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2916183"/>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2916183"/>
              </a:xfrm>
              <a:prstGeom prst="rect">
                <a:avLst/>
              </a:prstGeom>
              <a:blipFill>
                <a:blip r:embed="rId14"/>
                <a:stretch>
                  <a:fillRect l="-1330" b="-259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68090" y="3644900"/>
            <a:ext cx="5791279" cy="13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FD69E3E7-A286-5E43-BF20-9652D13691B7}"/>
              </a:ext>
            </a:extLst>
          </p:cNvPr>
          <p:cNvSpPr/>
          <p:nvPr/>
        </p:nvSpPr>
        <p:spPr>
          <a:xfrm>
            <a:off x="5735179" y="975918"/>
            <a:ext cx="5791279" cy="13262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p:spTree>
    <p:extLst>
      <p:ext uri="{BB962C8B-B14F-4D97-AF65-F5344CB8AC3E}">
        <p14:creationId xmlns:p14="http://schemas.microsoft.com/office/powerpoint/2010/main" val="321296756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EB00DB-306E-B545-8251-5D1E06A9879E}"/>
              </a:ext>
            </a:extLst>
          </p:cNvPr>
          <p:cNvSpPr txBox="1"/>
          <p:nvPr/>
        </p:nvSpPr>
        <p:spPr>
          <a:xfrm>
            <a:off x="7169980" y="2889603"/>
            <a:ext cx="544848" cy="400110"/>
          </a:xfrm>
          <a:prstGeom prst="rect">
            <a:avLst/>
          </a:prstGeom>
          <a:noFill/>
        </p:spPr>
        <p:txBody>
          <a:bodyPr wrap="square" rtlCol="0">
            <a:spAutoFit/>
          </a:bodyPr>
          <a:lstStyle/>
          <a:p>
            <a:pPr algn="ctr"/>
            <a:r>
              <a:rPr lang="en-US" sz="2000" b="1" dirty="0">
                <a:latin typeface="Avenir Next" panose="020B0503020202020204" pitchFamily="34" charset="0"/>
              </a:rPr>
              <a:t>.6</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3"/>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4"/>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951D2E5-0077-8B47-B34A-532CC999D003}"/>
              </a:ext>
            </a:extLst>
          </p:cNvPr>
          <p:cNvSpPr txBox="1"/>
          <p:nvPr/>
        </p:nvSpPr>
        <p:spPr>
          <a:xfrm>
            <a:off x="9686066" y="2901787"/>
            <a:ext cx="703740" cy="400110"/>
          </a:xfrm>
          <a:prstGeom prst="rect">
            <a:avLst/>
          </a:prstGeom>
          <a:noFill/>
        </p:spPr>
        <p:txBody>
          <a:bodyPr wrap="square" rtlCol="0">
            <a:spAutoFit/>
          </a:bodyPr>
          <a:lstStyle/>
          <a:p>
            <a:pPr algn="ctr"/>
            <a:r>
              <a:rPr lang="en-US" sz="2000" b="1" dirty="0">
                <a:latin typeface="Avenir Next" panose="020B0503020202020204" pitchFamily="34" charset="0"/>
              </a:rPr>
              <a:t>.2</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5"/>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6"/>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7"/>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8"/>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9"/>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0"/>
                <a:stretch>
                  <a:fillRect/>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07656355-5B0A-754A-8FFD-E3F248FE480C}"/>
              </a:ext>
            </a:extLst>
          </p:cNvPr>
          <p:cNvSpPr txBox="1"/>
          <p:nvPr/>
        </p:nvSpPr>
        <p:spPr>
          <a:xfrm>
            <a:off x="8158452" y="1328963"/>
            <a:ext cx="944148"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0.4</a:t>
            </a:r>
          </a:p>
        </p:txBody>
      </p:sp>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1"/>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2"/>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3"/>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14"/>
                <a:stretch>
                  <a:fillRect l="-1330" b="-224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24281" y="4003641"/>
            <a:ext cx="5791279" cy="1546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p:sp>
        <p:nvSpPr>
          <p:cNvPr id="41" name="Rectangle 40">
            <a:extLst>
              <a:ext uri="{FF2B5EF4-FFF2-40B4-BE49-F238E27FC236}">
                <a16:creationId xmlns:a16="http://schemas.microsoft.com/office/drawing/2014/main" id="{FD69E3E7-A286-5E43-BF20-9652D13691B7}"/>
              </a:ext>
            </a:extLst>
          </p:cNvPr>
          <p:cNvSpPr/>
          <p:nvPr/>
        </p:nvSpPr>
        <p:spPr>
          <a:xfrm>
            <a:off x="5735179" y="1803326"/>
            <a:ext cx="6101221" cy="396081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C7FD347-AAD9-204B-BA40-A893C108C2AC}"/>
                  </a:ext>
                </a:extLst>
              </p:cNvPr>
              <p:cNvSpPr txBox="1"/>
              <p:nvPr/>
            </p:nvSpPr>
            <p:spPr>
              <a:xfrm>
                <a:off x="5603292" y="731631"/>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𝑦</m:t>
                      </m:r>
                      <m:func>
                        <m:funcPr>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funcPr>
                        <m:fName>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log</m:t>
                          </m:r>
                        </m:fName>
                        <m:e>
                          <m:acc>
                            <m:accPr>
                              <m:chr m:val="̂"/>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accPr>
                            <m:e>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𝑦</m:t>
                              </m:r>
                            </m:e>
                          </m:acc>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e>
                      </m:func>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(1−</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𝑦</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func>
                        <m:funcPr>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funcPr>
                        <m:fName>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log</m:t>
                          </m:r>
                        </m:fName>
                        <m:e>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(1−</m:t>
                          </m:r>
                          <m:acc>
                            <m:accPr>
                              <m:chr m:val="̂"/>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accPr>
                            <m:e>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𝑦</m:t>
                              </m:r>
                            </m:e>
                          </m:acc>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e>
                      </m:func>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7" name="TextBox 46">
                <a:extLst>
                  <a:ext uri="{FF2B5EF4-FFF2-40B4-BE49-F238E27FC236}">
                    <a16:creationId xmlns:a16="http://schemas.microsoft.com/office/drawing/2014/main" id="{5C7FD347-AAD9-204B-BA40-A893C108C2AC}"/>
                  </a:ext>
                </a:extLst>
              </p:cNvPr>
              <p:cNvSpPr txBox="1">
                <a:spLocks noRot="1" noChangeAspect="1" noMove="1" noResize="1" noEditPoints="1" noAdjustHandles="1" noChangeArrowheads="1" noChangeShapeType="1" noTextEdit="1"/>
              </p:cNvSpPr>
              <p:nvPr/>
            </p:nvSpPr>
            <p:spPr>
              <a:xfrm>
                <a:off x="5603292" y="731631"/>
                <a:ext cx="5862984" cy="461665"/>
              </a:xfrm>
              <a:prstGeom prst="rect">
                <a:avLst/>
              </a:prstGeom>
              <a:blipFill>
                <a:blip r:embed="rId15"/>
                <a:stretch>
                  <a:fillRect t="-2703" b="-13514"/>
                </a:stretch>
              </a:blipFill>
            </p:spPr>
            <p:txBody>
              <a:bodyPr/>
              <a:lstStyle/>
              <a:p>
                <a:r>
                  <a:rPr lang="en-US">
                    <a:noFill/>
                  </a:rPr>
                  <a:t> </a:t>
                </a:r>
              </a:p>
            </p:txBody>
          </p:sp>
        </mc:Fallback>
      </mc:AlternateContent>
    </p:spTree>
    <p:extLst>
      <p:ext uri="{BB962C8B-B14F-4D97-AF65-F5344CB8AC3E}">
        <p14:creationId xmlns:p14="http://schemas.microsoft.com/office/powerpoint/2010/main" val="320588824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EB00DB-306E-B545-8251-5D1E06A9879E}"/>
              </a:ext>
            </a:extLst>
          </p:cNvPr>
          <p:cNvSpPr txBox="1"/>
          <p:nvPr/>
        </p:nvSpPr>
        <p:spPr>
          <a:xfrm>
            <a:off x="7169980" y="2889603"/>
            <a:ext cx="544848" cy="400110"/>
          </a:xfrm>
          <a:prstGeom prst="rect">
            <a:avLst/>
          </a:prstGeom>
          <a:noFill/>
        </p:spPr>
        <p:txBody>
          <a:bodyPr wrap="square" rtlCol="0">
            <a:spAutoFit/>
          </a:bodyPr>
          <a:lstStyle/>
          <a:p>
            <a:pPr algn="ctr"/>
            <a:r>
              <a:rPr lang="en-US" sz="2000" b="1" dirty="0">
                <a:latin typeface="Avenir Next" panose="020B0503020202020204" pitchFamily="34" charset="0"/>
              </a:rPr>
              <a:t>.6</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3"/>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4"/>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951D2E5-0077-8B47-B34A-532CC999D003}"/>
              </a:ext>
            </a:extLst>
          </p:cNvPr>
          <p:cNvSpPr txBox="1"/>
          <p:nvPr/>
        </p:nvSpPr>
        <p:spPr>
          <a:xfrm>
            <a:off x="9686066" y="2901787"/>
            <a:ext cx="703740" cy="400110"/>
          </a:xfrm>
          <a:prstGeom prst="rect">
            <a:avLst/>
          </a:prstGeom>
          <a:noFill/>
        </p:spPr>
        <p:txBody>
          <a:bodyPr wrap="square" rtlCol="0">
            <a:spAutoFit/>
          </a:bodyPr>
          <a:lstStyle/>
          <a:p>
            <a:pPr algn="ctr"/>
            <a:r>
              <a:rPr lang="en-US" sz="2000" b="1" dirty="0">
                <a:latin typeface="Avenir Next" panose="020B0503020202020204" pitchFamily="34" charset="0"/>
              </a:rPr>
              <a:t>.2</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5"/>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6"/>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7"/>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8"/>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9"/>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0"/>
                <a:stretch>
                  <a:fillRect/>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07656355-5B0A-754A-8FFD-E3F248FE480C}"/>
              </a:ext>
            </a:extLst>
          </p:cNvPr>
          <p:cNvSpPr txBox="1"/>
          <p:nvPr/>
        </p:nvSpPr>
        <p:spPr>
          <a:xfrm>
            <a:off x="8158452" y="1328963"/>
            <a:ext cx="944148"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0.4</a:t>
            </a:r>
          </a:p>
        </p:txBody>
      </p:sp>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1"/>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2"/>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3"/>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14"/>
                <a:stretch>
                  <a:fillRect l="-1330" b="-224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24281" y="4003641"/>
            <a:ext cx="5791279" cy="1546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p:sp>
        <p:nvSpPr>
          <p:cNvPr id="41" name="Rectangle 40">
            <a:extLst>
              <a:ext uri="{FF2B5EF4-FFF2-40B4-BE49-F238E27FC236}">
                <a16:creationId xmlns:a16="http://schemas.microsoft.com/office/drawing/2014/main" id="{FD69E3E7-A286-5E43-BF20-9652D13691B7}"/>
              </a:ext>
            </a:extLst>
          </p:cNvPr>
          <p:cNvSpPr/>
          <p:nvPr/>
        </p:nvSpPr>
        <p:spPr>
          <a:xfrm>
            <a:off x="5742667" y="1803326"/>
            <a:ext cx="6106433" cy="396081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C7FD347-AAD9-204B-BA40-A893C108C2AC}"/>
                  </a:ext>
                </a:extLst>
              </p:cNvPr>
              <p:cNvSpPr txBox="1"/>
              <p:nvPr/>
            </p:nvSpPr>
            <p:spPr>
              <a:xfrm>
                <a:off x="5603292" y="731631"/>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=−[0+ (1−0)</m:t>
                      </m:r>
                      <m:func>
                        <m:funcPr>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funcPr>
                        <m:fName>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log</m:t>
                          </m:r>
                        </m:fName>
                        <m:e>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(1−0.4)]</m:t>
                          </m:r>
                        </m:e>
                      </m:func>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7" name="TextBox 46">
                <a:extLst>
                  <a:ext uri="{FF2B5EF4-FFF2-40B4-BE49-F238E27FC236}">
                    <a16:creationId xmlns:a16="http://schemas.microsoft.com/office/drawing/2014/main" id="{5C7FD347-AAD9-204B-BA40-A893C108C2AC}"/>
                  </a:ext>
                </a:extLst>
              </p:cNvPr>
              <p:cNvSpPr txBox="1">
                <a:spLocks noRot="1" noChangeAspect="1" noMove="1" noResize="1" noEditPoints="1" noAdjustHandles="1" noChangeArrowheads="1" noChangeShapeType="1" noTextEdit="1"/>
              </p:cNvSpPr>
              <p:nvPr/>
            </p:nvSpPr>
            <p:spPr>
              <a:xfrm>
                <a:off x="5603292" y="731631"/>
                <a:ext cx="5862984" cy="461665"/>
              </a:xfrm>
              <a:prstGeom prst="rect">
                <a:avLst/>
              </a:prstGeom>
              <a:blipFill>
                <a:blip r:embed="rId15"/>
                <a:stretch>
                  <a:fillRect b="-16216"/>
                </a:stretch>
              </a:blipFill>
            </p:spPr>
            <p:txBody>
              <a:bodyPr/>
              <a:lstStyle/>
              <a:p>
                <a:r>
                  <a:rPr lang="en-US">
                    <a:noFill/>
                  </a:rPr>
                  <a:t> </a:t>
                </a:r>
              </a:p>
            </p:txBody>
          </p:sp>
        </mc:Fallback>
      </mc:AlternateContent>
    </p:spTree>
    <p:extLst>
      <p:ext uri="{BB962C8B-B14F-4D97-AF65-F5344CB8AC3E}">
        <p14:creationId xmlns:p14="http://schemas.microsoft.com/office/powerpoint/2010/main" val="120627466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EB00DB-306E-B545-8251-5D1E06A9879E}"/>
              </a:ext>
            </a:extLst>
          </p:cNvPr>
          <p:cNvSpPr txBox="1"/>
          <p:nvPr/>
        </p:nvSpPr>
        <p:spPr>
          <a:xfrm>
            <a:off x="7169980" y="2889603"/>
            <a:ext cx="544848" cy="400110"/>
          </a:xfrm>
          <a:prstGeom prst="rect">
            <a:avLst/>
          </a:prstGeom>
          <a:noFill/>
        </p:spPr>
        <p:txBody>
          <a:bodyPr wrap="square" rtlCol="0">
            <a:spAutoFit/>
          </a:bodyPr>
          <a:lstStyle/>
          <a:p>
            <a:pPr algn="ctr"/>
            <a:r>
              <a:rPr lang="en-US" sz="2000" b="1" dirty="0">
                <a:latin typeface="Avenir Next" panose="020B0503020202020204" pitchFamily="34" charset="0"/>
              </a:rPr>
              <a:t>.6</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3"/>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4"/>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951D2E5-0077-8B47-B34A-532CC999D003}"/>
              </a:ext>
            </a:extLst>
          </p:cNvPr>
          <p:cNvSpPr txBox="1"/>
          <p:nvPr/>
        </p:nvSpPr>
        <p:spPr>
          <a:xfrm>
            <a:off x="9686066" y="2901787"/>
            <a:ext cx="703740" cy="400110"/>
          </a:xfrm>
          <a:prstGeom prst="rect">
            <a:avLst/>
          </a:prstGeom>
          <a:noFill/>
        </p:spPr>
        <p:txBody>
          <a:bodyPr wrap="square" rtlCol="0">
            <a:spAutoFit/>
          </a:bodyPr>
          <a:lstStyle/>
          <a:p>
            <a:pPr algn="ctr"/>
            <a:r>
              <a:rPr lang="en-US" sz="2000" b="1" dirty="0">
                <a:latin typeface="Avenir Next" panose="020B0503020202020204" pitchFamily="34" charset="0"/>
              </a:rPr>
              <a:t>.2</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5"/>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6"/>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7"/>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8"/>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9"/>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0"/>
                <a:stretch>
                  <a:fillRect/>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07656355-5B0A-754A-8FFD-E3F248FE480C}"/>
              </a:ext>
            </a:extLst>
          </p:cNvPr>
          <p:cNvSpPr txBox="1"/>
          <p:nvPr/>
        </p:nvSpPr>
        <p:spPr>
          <a:xfrm>
            <a:off x="8158452" y="1328963"/>
            <a:ext cx="944148"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0.4</a:t>
            </a:r>
          </a:p>
        </p:txBody>
      </p:sp>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1"/>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2"/>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3"/>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14"/>
                <a:stretch>
                  <a:fillRect l="-1330" b="-224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24281" y="4003641"/>
            <a:ext cx="5791279" cy="1546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p:sp>
        <p:nvSpPr>
          <p:cNvPr id="41" name="Rectangle 40">
            <a:extLst>
              <a:ext uri="{FF2B5EF4-FFF2-40B4-BE49-F238E27FC236}">
                <a16:creationId xmlns:a16="http://schemas.microsoft.com/office/drawing/2014/main" id="{FD69E3E7-A286-5E43-BF20-9652D13691B7}"/>
              </a:ext>
            </a:extLst>
          </p:cNvPr>
          <p:cNvSpPr/>
          <p:nvPr/>
        </p:nvSpPr>
        <p:spPr>
          <a:xfrm>
            <a:off x="5735179" y="1803326"/>
            <a:ext cx="6126621" cy="396081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C7FD347-AAD9-204B-BA40-A893C108C2AC}"/>
                  </a:ext>
                </a:extLst>
              </p:cNvPr>
              <p:cNvSpPr txBox="1"/>
              <p:nvPr/>
            </p:nvSpPr>
            <p:spPr>
              <a:xfrm>
                <a:off x="5603292" y="731631"/>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=−[0+ (1−0)</m:t>
                      </m:r>
                      <m:func>
                        <m:funcPr>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funcPr>
                        <m:fName>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log</m:t>
                          </m:r>
                        </m:fName>
                        <m:e>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(0.6)]</m:t>
                          </m:r>
                        </m:e>
                      </m:func>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7" name="TextBox 46">
                <a:extLst>
                  <a:ext uri="{FF2B5EF4-FFF2-40B4-BE49-F238E27FC236}">
                    <a16:creationId xmlns:a16="http://schemas.microsoft.com/office/drawing/2014/main" id="{5C7FD347-AAD9-204B-BA40-A893C108C2AC}"/>
                  </a:ext>
                </a:extLst>
              </p:cNvPr>
              <p:cNvSpPr txBox="1">
                <a:spLocks noRot="1" noChangeAspect="1" noMove="1" noResize="1" noEditPoints="1" noAdjustHandles="1" noChangeArrowheads="1" noChangeShapeType="1" noTextEdit="1"/>
              </p:cNvSpPr>
              <p:nvPr/>
            </p:nvSpPr>
            <p:spPr>
              <a:xfrm>
                <a:off x="5603292" y="731631"/>
                <a:ext cx="5862984" cy="461665"/>
              </a:xfrm>
              <a:prstGeom prst="rect">
                <a:avLst/>
              </a:prstGeom>
              <a:blipFill>
                <a:blip r:embed="rId15"/>
                <a:stretch>
                  <a:fillRect b="-16216"/>
                </a:stretch>
              </a:blipFill>
            </p:spPr>
            <p:txBody>
              <a:bodyPr/>
              <a:lstStyle/>
              <a:p>
                <a:r>
                  <a:rPr lang="en-US">
                    <a:noFill/>
                  </a:rPr>
                  <a:t> </a:t>
                </a:r>
              </a:p>
            </p:txBody>
          </p:sp>
        </mc:Fallback>
      </mc:AlternateContent>
    </p:spTree>
    <p:extLst>
      <p:ext uri="{BB962C8B-B14F-4D97-AF65-F5344CB8AC3E}">
        <p14:creationId xmlns:p14="http://schemas.microsoft.com/office/powerpoint/2010/main" val="399876270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EB00DB-306E-B545-8251-5D1E06A9879E}"/>
              </a:ext>
            </a:extLst>
          </p:cNvPr>
          <p:cNvSpPr txBox="1"/>
          <p:nvPr/>
        </p:nvSpPr>
        <p:spPr>
          <a:xfrm>
            <a:off x="7169980" y="2889603"/>
            <a:ext cx="544848" cy="400110"/>
          </a:xfrm>
          <a:prstGeom prst="rect">
            <a:avLst/>
          </a:prstGeom>
          <a:noFill/>
        </p:spPr>
        <p:txBody>
          <a:bodyPr wrap="square" rtlCol="0">
            <a:spAutoFit/>
          </a:bodyPr>
          <a:lstStyle/>
          <a:p>
            <a:pPr algn="ctr"/>
            <a:r>
              <a:rPr lang="en-US" sz="2000" b="1" dirty="0">
                <a:latin typeface="Avenir Next" panose="020B0503020202020204" pitchFamily="34" charset="0"/>
              </a:rPr>
              <a:t>.6</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3"/>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4"/>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951D2E5-0077-8B47-B34A-532CC999D003}"/>
              </a:ext>
            </a:extLst>
          </p:cNvPr>
          <p:cNvSpPr txBox="1"/>
          <p:nvPr/>
        </p:nvSpPr>
        <p:spPr>
          <a:xfrm>
            <a:off x="9686066" y="2901787"/>
            <a:ext cx="703740" cy="400110"/>
          </a:xfrm>
          <a:prstGeom prst="rect">
            <a:avLst/>
          </a:prstGeom>
          <a:noFill/>
        </p:spPr>
        <p:txBody>
          <a:bodyPr wrap="square" rtlCol="0">
            <a:spAutoFit/>
          </a:bodyPr>
          <a:lstStyle/>
          <a:p>
            <a:pPr algn="ctr"/>
            <a:r>
              <a:rPr lang="en-US" sz="2000" b="1" dirty="0">
                <a:latin typeface="Avenir Next" panose="020B0503020202020204" pitchFamily="34" charset="0"/>
              </a:rPr>
              <a:t>.2</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5"/>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6"/>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7"/>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8"/>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9"/>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0"/>
                <a:stretch>
                  <a:fillRect/>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07656355-5B0A-754A-8FFD-E3F248FE480C}"/>
              </a:ext>
            </a:extLst>
          </p:cNvPr>
          <p:cNvSpPr txBox="1"/>
          <p:nvPr/>
        </p:nvSpPr>
        <p:spPr>
          <a:xfrm>
            <a:off x="8158452" y="1328963"/>
            <a:ext cx="944148"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0.4</a:t>
            </a:r>
          </a:p>
        </p:txBody>
      </p:sp>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1"/>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2"/>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3"/>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14"/>
                <a:stretch>
                  <a:fillRect l="-1330" b="-224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24281" y="4003641"/>
            <a:ext cx="5791279" cy="1546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p:sp>
        <p:nvSpPr>
          <p:cNvPr id="41" name="Rectangle 40">
            <a:extLst>
              <a:ext uri="{FF2B5EF4-FFF2-40B4-BE49-F238E27FC236}">
                <a16:creationId xmlns:a16="http://schemas.microsoft.com/office/drawing/2014/main" id="{FD69E3E7-A286-5E43-BF20-9652D13691B7}"/>
              </a:ext>
            </a:extLst>
          </p:cNvPr>
          <p:cNvSpPr/>
          <p:nvPr/>
        </p:nvSpPr>
        <p:spPr>
          <a:xfrm>
            <a:off x="5735179" y="1803326"/>
            <a:ext cx="6126621" cy="396081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C7FD347-AAD9-204B-BA40-A893C108C2AC}"/>
                  </a:ext>
                </a:extLst>
              </p:cNvPr>
              <p:cNvSpPr txBox="1"/>
              <p:nvPr/>
            </p:nvSpPr>
            <p:spPr>
              <a:xfrm>
                <a:off x="5603292" y="731631"/>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func>
                        <m:funcPr>
                          <m:ctrl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funcPr>
                        <m:fName>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log</m:t>
                          </m:r>
                        </m:fName>
                        <m:e>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(0.6)</m:t>
                          </m:r>
                        </m:e>
                      </m:func>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7" name="TextBox 46">
                <a:extLst>
                  <a:ext uri="{FF2B5EF4-FFF2-40B4-BE49-F238E27FC236}">
                    <a16:creationId xmlns:a16="http://schemas.microsoft.com/office/drawing/2014/main" id="{5C7FD347-AAD9-204B-BA40-A893C108C2AC}"/>
                  </a:ext>
                </a:extLst>
              </p:cNvPr>
              <p:cNvSpPr txBox="1">
                <a:spLocks noRot="1" noChangeAspect="1" noMove="1" noResize="1" noEditPoints="1" noAdjustHandles="1" noChangeArrowheads="1" noChangeShapeType="1" noTextEdit="1"/>
              </p:cNvSpPr>
              <p:nvPr/>
            </p:nvSpPr>
            <p:spPr>
              <a:xfrm>
                <a:off x="5603292" y="731631"/>
                <a:ext cx="5862984" cy="461665"/>
              </a:xfrm>
              <a:prstGeom prst="rect">
                <a:avLst/>
              </a:prstGeom>
              <a:blipFill>
                <a:blip r:embed="rId15"/>
                <a:stretch>
                  <a:fillRect b="-13514"/>
                </a:stretch>
              </a:blipFill>
            </p:spPr>
            <p:txBody>
              <a:bodyPr/>
              <a:lstStyle/>
              <a:p>
                <a:r>
                  <a:rPr lang="en-US">
                    <a:noFill/>
                  </a:rPr>
                  <a:t> </a:t>
                </a:r>
              </a:p>
            </p:txBody>
          </p:sp>
        </mc:Fallback>
      </mc:AlternateContent>
    </p:spTree>
    <p:extLst>
      <p:ext uri="{BB962C8B-B14F-4D97-AF65-F5344CB8AC3E}">
        <p14:creationId xmlns:p14="http://schemas.microsoft.com/office/powerpoint/2010/main" val="224258323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EB00DB-306E-B545-8251-5D1E06A9879E}"/>
              </a:ext>
            </a:extLst>
          </p:cNvPr>
          <p:cNvSpPr txBox="1"/>
          <p:nvPr/>
        </p:nvSpPr>
        <p:spPr>
          <a:xfrm>
            <a:off x="7169980" y="2889603"/>
            <a:ext cx="544848" cy="400110"/>
          </a:xfrm>
          <a:prstGeom prst="rect">
            <a:avLst/>
          </a:prstGeom>
          <a:noFill/>
        </p:spPr>
        <p:txBody>
          <a:bodyPr wrap="square" rtlCol="0">
            <a:spAutoFit/>
          </a:bodyPr>
          <a:lstStyle/>
          <a:p>
            <a:pPr algn="ctr"/>
            <a:r>
              <a:rPr lang="en-US" sz="2000" b="1" dirty="0">
                <a:latin typeface="Avenir Next" panose="020B0503020202020204" pitchFamily="34" charset="0"/>
              </a:rPr>
              <a:t>.6</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3"/>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4"/>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951D2E5-0077-8B47-B34A-532CC999D003}"/>
              </a:ext>
            </a:extLst>
          </p:cNvPr>
          <p:cNvSpPr txBox="1"/>
          <p:nvPr/>
        </p:nvSpPr>
        <p:spPr>
          <a:xfrm>
            <a:off x="9686066" y="2901787"/>
            <a:ext cx="703740" cy="400110"/>
          </a:xfrm>
          <a:prstGeom prst="rect">
            <a:avLst/>
          </a:prstGeom>
          <a:noFill/>
        </p:spPr>
        <p:txBody>
          <a:bodyPr wrap="square" rtlCol="0">
            <a:spAutoFit/>
          </a:bodyPr>
          <a:lstStyle/>
          <a:p>
            <a:pPr algn="ctr"/>
            <a:r>
              <a:rPr lang="en-US" sz="2000" b="1" dirty="0">
                <a:latin typeface="Avenir Next" panose="020B0503020202020204" pitchFamily="34" charset="0"/>
              </a:rPr>
              <a:t>.2</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5"/>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6"/>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7"/>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8"/>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9"/>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0"/>
                <a:stretch>
                  <a:fillRect/>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07656355-5B0A-754A-8FFD-E3F248FE480C}"/>
              </a:ext>
            </a:extLst>
          </p:cNvPr>
          <p:cNvSpPr txBox="1"/>
          <p:nvPr/>
        </p:nvSpPr>
        <p:spPr>
          <a:xfrm>
            <a:off x="8158452" y="1328963"/>
            <a:ext cx="944148"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0.4</a:t>
            </a:r>
          </a:p>
        </p:txBody>
      </p:sp>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1"/>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2"/>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3"/>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14"/>
                <a:stretch>
                  <a:fillRect l="-1330" b="-224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24281" y="4003641"/>
            <a:ext cx="5791279" cy="1546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p:sp>
        <p:nvSpPr>
          <p:cNvPr id="41" name="Rectangle 40">
            <a:extLst>
              <a:ext uri="{FF2B5EF4-FFF2-40B4-BE49-F238E27FC236}">
                <a16:creationId xmlns:a16="http://schemas.microsoft.com/office/drawing/2014/main" id="{FD69E3E7-A286-5E43-BF20-9652D13691B7}"/>
              </a:ext>
            </a:extLst>
          </p:cNvPr>
          <p:cNvSpPr/>
          <p:nvPr/>
        </p:nvSpPr>
        <p:spPr>
          <a:xfrm>
            <a:off x="5735179" y="1803326"/>
            <a:ext cx="6126621" cy="396081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C7FD347-AAD9-204B-BA40-A893C108C2AC}"/>
                  </a:ext>
                </a:extLst>
              </p:cNvPr>
              <p:cNvSpPr txBox="1"/>
              <p:nvPr/>
            </p:nvSpPr>
            <p:spPr>
              <a:xfrm>
                <a:off x="5603292" y="731631"/>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=0.22</m:t>
                      </m:r>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7" name="TextBox 46">
                <a:extLst>
                  <a:ext uri="{FF2B5EF4-FFF2-40B4-BE49-F238E27FC236}">
                    <a16:creationId xmlns:a16="http://schemas.microsoft.com/office/drawing/2014/main" id="{5C7FD347-AAD9-204B-BA40-A893C108C2AC}"/>
                  </a:ext>
                </a:extLst>
              </p:cNvPr>
              <p:cNvSpPr txBox="1">
                <a:spLocks noRot="1" noChangeAspect="1" noMove="1" noResize="1" noEditPoints="1" noAdjustHandles="1" noChangeArrowheads="1" noChangeShapeType="1" noTextEdit="1"/>
              </p:cNvSpPr>
              <p:nvPr/>
            </p:nvSpPr>
            <p:spPr>
              <a:xfrm>
                <a:off x="5603292" y="731631"/>
                <a:ext cx="5862984" cy="461665"/>
              </a:xfrm>
              <a:prstGeom prst="rect">
                <a:avLst/>
              </a:prstGeom>
              <a:blipFill>
                <a:blip r:embed="rId15"/>
                <a:stretch>
                  <a:fillRect b="-10811"/>
                </a:stretch>
              </a:blipFill>
            </p:spPr>
            <p:txBody>
              <a:bodyPr/>
              <a:lstStyle/>
              <a:p>
                <a:r>
                  <a:rPr lang="en-US">
                    <a:noFill/>
                  </a:rPr>
                  <a:t> </a:t>
                </a:r>
              </a:p>
            </p:txBody>
          </p:sp>
        </mc:Fallback>
      </mc:AlternateContent>
    </p:spTree>
    <p:extLst>
      <p:ext uri="{BB962C8B-B14F-4D97-AF65-F5344CB8AC3E}">
        <p14:creationId xmlns:p14="http://schemas.microsoft.com/office/powerpoint/2010/main" val="2688190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982074D-40BA-7544-9D39-C583E61B212E}"/>
                  </a:ext>
                </a:extLst>
              </p:cNvPr>
              <p:cNvSpPr txBox="1"/>
              <p:nvPr/>
            </p:nvSpPr>
            <p:spPr>
              <a:xfrm>
                <a:off x="2268492" y="3749961"/>
                <a:ext cx="2263140"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1" i="1" smtClean="0">
                          <a:solidFill>
                            <a:schemeClr val="accent1">
                              <a:lumMod val="75000"/>
                            </a:schemeClr>
                          </a:solidFill>
                          <a:latin typeface="Cambria Math" panose="02040503050406030204" pitchFamily="18" charset="0"/>
                        </a:rPr>
                        <m:t>𝒀</m:t>
                      </m:r>
                      <m:r>
                        <a:rPr lang="en-US" sz="2800" b="0" i="1" smtClean="0">
                          <a:solidFill>
                            <a:schemeClr val="tx1"/>
                          </a:solidFill>
                          <a:latin typeface="Cambria Math" panose="02040503050406030204" pitchFamily="18" charset="0"/>
                        </a:rPr>
                        <m:t>=</m:t>
                      </m:r>
                      <m:r>
                        <a:rPr lang="en-US" sz="2800" b="0" i="1" smtClean="0">
                          <a:solidFill>
                            <a:schemeClr val="tx1"/>
                          </a:solidFill>
                          <a:latin typeface="Cambria Math" panose="02040503050406030204" pitchFamily="18" charset="0"/>
                        </a:rPr>
                        <m:t>𝑓</m:t>
                      </m:r>
                      <m:d>
                        <m:dPr>
                          <m:ctrlPr>
                            <a:rPr lang="en-US" sz="2800" b="1" i="1" smtClean="0">
                              <a:solidFill>
                                <a:schemeClr val="tx1"/>
                              </a:solidFill>
                              <a:latin typeface="Cambria Math" panose="02040503050406030204" pitchFamily="18" charset="0"/>
                            </a:rPr>
                          </m:ctrlPr>
                        </m:dPr>
                        <m:e>
                          <m:r>
                            <a:rPr lang="en-US" sz="2800" b="1" i="1" smtClean="0">
                              <a:solidFill>
                                <a:schemeClr val="accent1">
                                  <a:lumMod val="75000"/>
                                </a:schemeClr>
                              </a:solidFill>
                              <a:latin typeface="Cambria Math" panose="02040503050406030204" pitchFamily="18" charset="0"/>
                            </a:rPr>
                            <m:t>𝑿</m:t>
                          </m:r>
                        </m:e>
                      </m:d>
                      <m:r>
                        <a:rPr lang="en-US" sz="2800" b="0" i="1" smtClean="0">
                          <a:solidFill>
                            <a:schemeClr val="tx1"/>
                          </a:solidFill>
                          <a:latin typeface="Cambria Math" panose="02040503050406030204" pitchFamily="18" charset="0"/>
                        </a:rPr>
                        <m:t>+ </m:t>
                      </m:r>
                      <m:r>
                        <a:rPr lang="en-US" sz="2800" b="0" i="1" smtClean="0">
                          <a:solidFill>
                            <a:schemeClr val="tx1"/>
                          </a:solidFill>
                          <a:latin typeface="Cambria Math" panose="02040503050406030204" pitchFamily="18" charset="0"/>
                          <a:ea typeface="Cambria Math" panose="02040503050406030204" pitchFamily="18" charset="0"/>
                        </a:rPr>
                        <m:t>𝜀</m:t>
                      </m:r>
                    </m:oMath>
                  </m:oMathPara>
                </a14:m>
                <a:endParaRPr lang="en-US" sz="2800" dirty="0">
                  <a:solidFill>
                    <a:schemeClr val="accent1">
                      <a:lumMod val="75000"/>
                    </a:schemeClr>
                  </a:solidFill>
                </a:endParaRPr>
              </a:p>
            </p:txBody>
          </p:sp>
        </mc:Choice>
        <mc:Fallback xmlns="">
          <p:sp>
            <p:nvSpPr>
              <p:cNvPr id="29" name="TextBox 28">
                <a:extLst>
                  <a:ext uri="{FF2B5EF4-FFF2-40B4-BE49-F238E27FC236}">
                    <a16:creationId xmlns:a16="http://schemas.microsoft.com/office/drawing/2014/main" id="{8982074D-40BA-7544-9D39-C583E61B212E}"/>
                  </a:ext>
                </a:extLst>
              </p:cNvPr>
              <p:cNvSpPr txBox="1">
                <a:spLocks noRot="1" noChangeAspect="1" noMove="1" noResize="1" noEditPoints="1" noAdjustHandles="1" noChangeArrowheads="1" noChangeShapeType="1" noTextEdit="1"/>
              </p:cNvSpPr>
              <p:nvPr/>
            </p:nvSpPr>
            <p:spPr>
              <a:xfrm>
                <a:off x="2268492" y="3749961"/>
                <a:ext cx="2263140" cy="430887"/>
              </a:xfrm>
              <a:prstGeom prst="rect">
                <a:avLst/>
              </a:prstGeom>
              <a:blipFill>
                <a:blip r:embed="rId2"/>
                <a:stretch>
                  <a:fillRect l="-2235" t="-5714" b="-3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1B63AD76-BA56-384E-992E-452E1EEF2310}"/>
                  </a:ext>
                </a:extLst>
              </p:cNvPr>
              <p:cNvSpPr txBox="1"/>
              <p:nvPr/>
            </p:nvSpPr>
            <p:spPr>
              <a:xfrm>
                <a:off x="68546" y="545724"/>
                <a:ext cx="5110669" cy="5017079"/>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400" dirty="0">
                    <a:latin typeface="Avenir Next" panose="020B0503020202020204" pitchFamily="34" charset="0"/>
                  </a:rPr>
                  <a:t>Given some data such that each row corresponds to a distinct </a:t>
                </a:r>
                <a:r>
                  <a:rPr lang="en-US" sz="2400" dirty="0" err="1">
                    <a:latin typeface="Avenir Next" panose="020B0503020202020204" pitchFamily="34" charset="0"/>
                  </a:rPr>
                  <a:t>i.i.d</a:t>
                </a:r>
                <a:r>
                  <a:rPr lang="en-US" sz="2400" dirty="0">
                    <a:latin typeface="Avenir Next" panose="020B0503020202020204" pitchFamily="34" charset="0"/>
                  </a:rPr>
                  <a:t>. observation</a:t>
                </a:r>
              </a:p>
              <a:p>
                <a:pPr marL="342900" indent="-342900">
                  <a:spcBef>
                    <a:spcPts val="1200"/>
                  </a:spcBef>
                  <a:buFont typeface="Arial" panose="020B0604020202020204" pitchFamily="34" charset="0"/>
                  <a:buChar char="•"/>
                </a:pPr>
                <a:r>
                  <a:rPr lang="en-US" sz="2400" dirty="0">
                    <a:latin typeface="Avenir Next" panose="020B0503020202020204" pitchFamily="34" charset="0"/>
                  </a:rPr>
                  <a:t>You may be interested in a particular column (e.g. </a:t>
                </a:r>
                <a:r>
                  <a:rPr lang="en-US" sz="2400" b="1" dirty="0">
                    <a:latin typeface="Avenir Next" panose="020B0503020202020204" pitchFamily="34" charset="0"/>
                  </a:rPr>
                  <a:t>Temp</a:t>
                </a:r>
                <a:r>
                  <a:rPr lang="en-US" sz="2400" dirty="0">
                    <a:latin typeface="Avenir Next" panose="020B0503020202020204" pitchFamily="34" charset="0"/>
                  </a:rPr>
                  <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Let’s divide our data and learn how data </a:t>
                </a:r>
                <a:r>
                  <a:rPr lang="en-US" sz="2400" b="1" dirty="0">
                    <a:solidFill>
                      <a:schemeClr val="accent1">
                        <a:lumMod val="75000"/>
                      </a:schemeClr>
                    </a:solidFill>
                    <a:latin typeface="Avenir Next" panose="020B0503020202020204" pitchFamily="34" charset="0"/>
                  </a:rPr>
                  <a:t>X</a:t>
                </a:r>
                <a:r>
                  <a:rPr lang="en-US" sz="2400" dirty="0">
                    <a:latin typeface="Avenir Next" panose="020B0503020202020204" pitchFamily="34" charset="0"/>
                  </a:rPr>
                  <a:t> is related to data </a:t>
                </a:r>
                <a:r>
                  <a:rPr lang="en-US" sz="2400" b="1" dirty="0">
                    <a:solidFill>
                      <a:schemeClr val="accent1">
                        <a:lumMod val="75000"/>
                      </a:schemeClr>
                    </a:solidFill>
                    <a:latin typeface="Avenir Next" panose="020B0503020202020204" pitchFamily="34" charset="0"/>
                  </a:rPr>
                  <a:t>Y</a:t>
                </a:r>
                <a:endParaRPr lang="en-US" sz="2400" dirty="0">
                  <a:latin typeface="Avenir Next" panose="020B0503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rPr>
                  <a:t>Assert that:</a:t>
                </a:r>
              </a:p>
              <a:p>
                <a:pPr marL="342900" indent="-342900">
                  <a:spcBef>
                    <a:spcPts val="2000"/>
                  </a:spcBef>
                  <a:buFont typeface="Arial" panose="020B0604020202020204" pitchFamily="34" charset="0"/>
                  <a:buChar char="•"/>
                </a:pPr>
                <a:r>
                  <a:rPr lang="en-US" sz="2400" dirty="0">
                    <a:latin typeface="Avenir Next" panose="020B0503020202020204" pitchFamily="34" charset="0"/>
                  </a:rPr>
                  <a:t>Want a model </a:t>
                </a:r>
                <a14:m>
                  <m:oMath xmlns:m="http://schemas.openxmlformats.org/officeDocument/2006/math">
                    <m:r>
                      <a:rPr lang="en-US" sz="2400" b="0" i="1" smtClean="0">
                        <a:solidFill>
                          <a:schemeClr val="tx1"/>
                        </a:solidFill>
                        <a:latin typeface="Cambria Math" panose="02040503050406030204" pitchFamily="18" charset="0"/>
                      </a:rPr>
                      <m:t>𝑓</m:t>
                    </m:r>
                    <m:r>
                      <a:rPr lang="en-US" sz="2400" b="0" i="1" smtClean="0">
                        <a:solidFill>
                          <a:schemeClr val="tx1"/>
                        </a:solidFill>
                        <a:latin typeface="Cambria Math" panose="02040503050406030204" pitchFamily="18" charset="0"/>
                      </a:rPr>
                      <m:t> </m:t>
                    </m:r>
                  </m:oMath>
                </a14:m>
                <a:r>
                  <a:rPr lang="en-US" sz="2400" dirty="0">
                    <a:latin typeface="Avenir Next" panose="020B0503020202020204" pitchFamily="34" charset="0"/>
                  </a:rPr>
                  <a:t>that is:</a:t>
                </a:r>
              </a:p>
              <a:p>
                <a:pPr marL="800100" lvl="1" indent="-342900">
                  <a:spcBef>
                    <a:spcPts val="2000"/>
                  </a:spcBef>
                  <a:buFont typeface="Arial" panose="020B0604020202020204" pitchFamily="34" charset="0"/>
                  <a:buChar char="•"/>
                </a:pPr>
                <a:r>
                  <a:rPr lang="en-US" sz="2400" dirty="0">
                    <a:solidFill>
                      <a:srgbClr val="C00000"/>
                    </a:solidFill>
                    <a:latin typeface="Avenir Next" panose="020B0503020202020204" pitchFamily="34" charset="0"/>
                  </a:rPr>
                  <a:t>Supervised</a:t>
                </a:r>
              </a:p>
            </p:txBody>
          </p:sp>
        </mc:Choice>
        <mc:Fallback xmlns="">
          <p:sp>
            <p:nvSpPr>
              <p:cNvPr id="30" name="TextBox 29">
                <a:extLst>
                  <a:ext uri="{FF2B5EF4-FFF2-40B4-BE49-F238E27FC236}">
                    <a16:creationId xmlns:a16="http://schemas.microsoft.com/office/drawing/2014/main" id="{1B63AD76-BA56-384E-992E-452E1EEF2310}"/>
                  </a:ext>
                </a:extLst>
              </p:cNvPr>
              <p:cNvSpPr txBox="1">
                <a:spLocks noRot="1" noChangeAspect="1" noMove="1" noResize="1" noEditPoints="1" noAdjustHandles="1" noChangeArrowheads="1" noChangeShapeType="1" noTextEdit="1"/>
              </p:cNvSpPr>
              <p:nvPr/>
            </p:nvSpPr>
            <p:spPr>
              <a:xfrm>
                <a:off x="68546" y="545724"/>
                <a:ext cx="5110669" cy="5017079"/>
              </a:xfrm>
              <a:prstGeom prst="rect">
                <a:avLst/>
              </a:prstGeom>
              <a:blipFill>
                <a:blip r:embed="rId3"/>
                <a:stretch>
                  <a:fillRect l="-990" t="-1010" b="-758"/>
                </a:stretch>
              </a:blipFill>
            </p:spPr>
            <p:txBody>
              <a:bodyPr/>
              <a:lstStyle/>
              <a:p>
                <a:r>
                  <a:rPr lang="en-US">
                    <a:noFill/>
                  </a:rPr>
                  <a:t> </a:t>
                </a:r>
              </a:p>
            </p:txBody>
          </p:sp>
        </mc:Fallback>
      </mc:AlternateContent>
      <p:sp>
        <p:nvSpPr>
          <p:cNvPr id="21" name="Parallelogram 20">
            <a:extLst>
              <a:ext uri="{FF2B5EF4-FFF2-40B4-BE49-F238E27FC236}">
                <a16:creationId xmlns:a16="http://schemas.microsoft.com/office/drawing/2014/main" id="{03A840FC-0DC8-8B4C-BF92-10403A7E46DA}"/>
              </a:ext>
            </a:extLst>
          </p:cNvPr>
          <p:cNvSpPr/>
          <p:nvPr/>
        </p:nvSpPr>
        <p:spPr>
          <a:xfrm>
            <a:off x="10072569"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68B674A-6704-3145-B0E2-B011C3DEBA61}"/>
              </a:ext>
            </a:extLst>
          </p:cNvPr>
          <p:cNvSpPr/>
          <p:nvPr/>
        </p:nvSpPr>
        <p:spPr>
          <a:xfrm flipH="1">
            <a:off x="10114652" y="649224"/>
            <a:ext cx="1792955" cy="1319902"/>
          </a:xfrm>
          <a:prstGeom prst="parallelogram">
            <a:avLst>
              <a:gd name="adj" fmla="val 20236"/>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10557F2F-961C-F94D-A135-ED448A9761C8}"/>
              </a:ext>
            </a:extLst>
          </p:cNvPr>
          <p:cNvSpPr/>
          <p:nvPr/>
        </p:nvSpPr>
        <p:spPr>
          <a:xfrm>
            <a:off x="7875678" y="5097456"/>
            <a:ext cx="1853670" cy="1446138"/>
          </a:xfrm>
          <a:prstGeom prst="parallelogram">
            <a:avLst>
              <a:gd name="adj" fmla="val 17738"/>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rallelogram 3">
            <a:extLst>
              <a:ext uri="{FF2B5EF4-FFF2-40B4-BE49-F238E27FC236}">
                <a16:creationId xmlns:a16="http://schemas.microsoft.com/office/drawing/2014/main" id="{048BA96C-C7C6-0945-8069-F45EDDED3756}"/>
              </a:ext>
            </a:extLst>
          </p:cNvPr>
          <p:cNvSpPr/>
          <p:nvPr/>
        </p:nvSpPr>
        <p:spPr>
          <a:xfrm flipH="1">
            <a:off x="6985115" y="649224"/>
            <a:ext cx="2897497" cy="1319902"/>
          </a:xfrm>
          <a:prstGeom prst="parallelogram">
            <a:avLst>
              <a:gd name="adj" fmla="val 32013"/>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16DE5AF-B1F7-164E-A429-427FCDAA2491}"/>
              </a:ext>
            </a:extLst>
          </p:cNvPr>
          <p:cNvSpPr/>
          <p:nvPr/>
        </p:nvSpPr>
        <p:spPr>
          <a:xfrm>
            <a:off x="9742997" y="649224"/>
            <a:ext cx="188285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84510F2-8802-9441-97B4-38A05F47C556}"/>
              </a:ext>
            </a:extLst>
          </p:cNvPr>
          <p:cNvSpPr/>
          <p:nvPr/>
        </p:nvSpPr>
        <p:spPr>
          <a:xfrm>
            <a:off x="5316273" y="649224"/>
            <a:ext cx="4144116" cy="591832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1DEA6E9-70BF-3B40-AEDD-9C30574E1AB3}"/>
              </a:ext>
            </a:extLst>
          </p:cNvPr>
          <p:cNvSpPr txBox="1"/>
          <p:nvPr/>
        </p:nvSpPr>
        <p:spPr>
          <a:xfrm>
            <a:off x="6814080" y="126281"/>
            <a:ext cx="94524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X</a:t>
            </a:r>
          </a:p>
        </p:txBody>
      </p:sp>
      <p:sp>
        <p:nvSpPr>
          <p:cNvPr id="2" name="Rectangle 1">
            <a:extLst>
              <a:ext uri="{FF2B5EF4-FFF2-40B4-BE49-F238E27FC236}">
                <a16:creationId xmlns:a16="http://schemas.microsoft.com/office/drawing/2014/main" id="{C42F3F73-4563-784B-B87B-E33DFDBEAD96}"/>
              </a:ext>
            </a:extLst>
          </p:cNvPr>
          <p:cNvSpPr/>
          <p:nvPr/>
        </p:nvSpPr>
        <p:spPr>
          <a:xfrm>
            <a:off x="10114653" y="853500"/>
            <a:ext cx="1157213" cy="5516359"/>
          </a:xfrm>
          <a:prstGeom prst="rect">
            <a:avLst/>
          </a:prstGeom>
          <a:solidFill>
            <a:srgbClr val="FFD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4F87C60-0A32-7F49-A3F7-D6572BBCC436}"/>
              </a:ext>
            </a:extLst>
          </p:cNvPr>
          <p:cNvSpPr txBox="1"/>
          <p:nvPr/>
        </p:nvSpPr>
        <p:spPr>
          <a:xfrm>
            <a:off x="5731013" y="1695664"/>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22</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31</a:t>
            </a:r>
          </a:p>
          <a:p>
            <a:pPr>
              <a:spcBef>
                <a:spcPts val="700"/>
              </a:spcBef>
            </a:pPr>
            <a:r>
              <a:rPr lang="en-US" sz="2800" dirty="0">
                <a:latin typeface="Avenir Next" panose="020B0503020202020204" pitchFamily="34" charset="0"/>
              </a:rPr>
              <a:t>23</a:t>
            </a:r>
          </a:p>
          <a:p>
            <a:pPr>
              <a:spcBef>
                <a:spcPts val="700"/>
              </a:spcBef>
            </a:pPr>
            <a:r>
              <a:rPr lang="en-US" sz="2800" dirty="0">
                <a:latin typeface="Avenir Next" panose="020B0503020202020204" pitchFamily="34" charset="0"/>
              </a:rPr>
              <a:t>37</a:t>
            </a:r>
          </a:p>
          <a:p>
            <a:pPr>
              <a:spcBef>
                <a:spcPts val="700"/>
              </a:spcBef>
            </a:pPr>
            <a:r>
              <a:rPr lang="en-US" sz="2800" dirty="0">
                <a:latin typeface="Avenir Next" panose="020B0503020202020204" pitchFamily="34" charset="0"/>
              </a:rPr>
              <a:t>41</a:t>
            </a:r>
          </a:p>
          <a:p>
            <a:pPr>
              <a:spcBef>
                <a:spcPts val="700"/>
              </a:spcBef>
            </a:pPr>
            <a:r>
              <a:rPr lang="en-US" sz="2800" dirty="0">
                <a:latin typeface="Avenir Next" panose="020B0503020202020204" pitchFamily="34" charset="0"/>
              </a:rPr>
              <a:t>29</a:t>
            </a:r>
          </a:p>
          <a:p>
            <a:pPr>
              <a:spcBef>
                <a:spcPts val="700"/>
              </a:spcBef>
            </a:pPr>
            <a:r>
              <a:rPr lang="en-US" sz="2800" dirty="0">
                <a:latin typeface="Avenir Next" panose="020B0503020202020204" pitchFamily="34" charset="0"/>
              </a:rPr>
              <a:t>21</a:t>
            </a:r>
          </a:p>
          <a:p>
            <a:pPr>
              <a:spcBef>
                <a:spcPts val="700"/>
              </a:spcBef>
            </a:pPr>
            <a:r>
              <a:rPr lang="en-US" sz="2800" dirty="0">
                <a:latin typeface="Avenir Next" panose="020B0503020202020204" pitchFamily="34" charset="0"/>
              </a:rPr>
              <a:t>30</a:t>
            </a:r>
          </a:p>
        </p:txBody>
      </p:sp>
      <p:sp>
        <p:nvSpPr>
          <p:cNvPr id="9" name="TextBox 8">
            <a:extLst>
              <a:ext uri="{FF2B5EF4-FFF2-40B4-BE49-F238E27FC236}">
                <a16:creationId xmlns:a16="http://schemas.microsoft.com/office/drawing/2014/main" id="{6F9DE421-62C9-5041-9901-BBA4D34AC1E2}"/>
              </a:ext>
            </a:extLst>
          </p:cNvPr>
          <p:cNvSpPr txBox="1"/>
          <p:nvPr/>
        </p:nvSpPr>
        <p:spPr>
          <a:xfrm>
            <a:off x="5473711" y="910834"/>
            <a:ext cx="1069849" cy="523220"/>
          </a:xfrm>
          <a:prstGeom prst="rect">
            <a:avLst/>
          </a:prstGeom>
          <a:noFill/>
        </p:spPr>
        <p:txBody>
          <a:bodyPr wrap="square" rtlCol="0">
            <a:spAutoFit/>
          </a:bodyPr>
          <a:lstStyle/>
          <a:p>
            <a:pPr algn="ctr"/>
            <a:r>
              <a:rPr lang="en-US" sz="2800" b="1" dirty="0">
                <a:latin typeface="Avenir Next" panose="020B0503020202020204" pitchFamily="34" charset="0"/>
              </a:rPr>
              <a:t>Age</a:t>
            </a:r>
          </a:p>
        </p:txBody>
      </p:sp>
      <p:cxnSp>
        <p:nvCxnSpPr>
          <p:cNvPr id="14" name="Straight Connector 13">
            <a:extLst>
              <a:ext uri="{FF2B5EF4-FFF2-40B4-BE49-F238E27FC236}">
                <a16:creationId xmlns:a16="http://schemas.microsoft.com/office/drawing/2014/main" id="{AAF2B4D4-3292-E24E-8477-33D1FA092B9F}"/>
              </a:ext>
            </a:extLst>
          </p:cNvPr>
          <p:cNvCxnSpPr>
            <a:cxnSpLocks/>
          </p:cNvCxnSpPr>
          <p:nvPr/>
        </p:nvCxnSpPr>
        <p:spPr>
          <a:xfrm>
            <a:off x="5537719" y="1536192"/>
            <a:ext cx="367611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4676F3C-6BBA-4F44-85C6-CEC757412F08}"/>
              </a:ext>
            </a:extLst>
          </p:cNvPr>
          <p:cNvSpPr txBox="1"/>
          <p:nvPr/>
        </p:nvSpPr>
        <p:spPr>
          <a:xfrm>
            <a:off x="6680618" y="910834"/>
            <a:ext cx="1195060" cy="523220"/>
          </a:xfrm>
          <a:prstGeom prst="rect">
            <a:avLst/>
          </a:prstGeom>
          <a:noFill/>
        </p:spPr>
        <p:txBody>
          <a:bodyPr wrap="square" rtlCol="0">
            <a:spAutoFit/>
          </a:bodyPr>
          <a:lstStyle/>
          <a:p>
            <a:pPr algn="ctr"/>
            <a:r>
              <a:rPr lang="en-US" sz="2800" b="1" dirty="0">
                <a:latin typeface="Avenir Next" panose="020B0503020202020204" pitchFamily="34" charset="0"/>
              </a:rPr>
              <a:t>Play</a:t>
            </a:r>
          </a:p>
        </p:txBody>
      </p:sp>
      <p:sp>
        <p:nvSpPr>
          <p:cNvPr id="11" name="TextBox 10">
            <a:extLst>
              <a:ext uri="{FF2B5EF4-FFF2-40B4-BE49-F238E27FC236}">
                <a16:creationId xmlns:a16="http://schemas.microsoft.com/office/drawing/2014/main" id="{60954A93-B021-4A48-9927-76EAD463A482}"/>
              </a:ext>
            </a:extLst>
          </p:cNvPr>
          <p:cNvSpPr txBox="1"/>
          <p:nvPr/>
        </p:nvSpPr>
        <p:spPr>
          <a:xfrm>
            <a:off x="8012736" y="910834"/>
            <a:ext cx="1296946" cy="523220"/>
          </a:xfrm>
          <a:prstGeom prst="rect">
            <a:avLst/>
          </a:prstGeom>
          <a:noFill/>
        </p:spPr>
        <p:txBody>
          <a:bodyPr wrap="square" rtlCol="0">
            <a:spAutoFit/>
          </a:bodyPr>
          <a:lstStyle/>
          <a:p>
            <a:pPr algn="ctr"/>
            <a:r>
              <a:rPr lang="en-US" sz="2800" b="1" dirty="0">
                <a:latin typeface="Avenir Next" panose="020B0503020202020204" pitchFamily="34" charset="0"/>
              </a:rPr>
              <a:t>Rainy</a:t>
            </a:r>
          </a:p>
        </p:txBody>
      </p:sp>
      <p:sp>
        <p:nvSpPr>
          <p:cNvPr id="12" name="TextBox 11">
            <a:extLst>
              <a:ext uri="{FF2B5EF4-FFF2-40B4-BE49-F238E27FC236}">
                <a16:creationId xmlns:a16="http://schemas.microsoft.com/office/drawing/2014/main" id="{1AFDCBE8-ED91-C049-BD64-1594DA85871C}"/>
              </a:ext>
            </a:extLst>
          </p:cNvPr>
          <p:cNvSpPr txBox="1"/>
          <p:nvPr/>
        </p:nvSpPr>
        <p:spPr>
          <a:xfrm>
            <a:off x="10060076" y="880570"/>
            <a:ext cx="1279069" cy="523220"/>
          </a:xfrm>
          <a:prstGeom prst="rect">
            <a:avLst/>
          </a:prstGeom>
          <a:noFill/>
        </p:spPr>
        <p:txBody>
          <a:bodyPr wrap="square" rtlCol="0">
            <a:spAutoFit/>
          </a:bodyPr>
          <a:lstStyle/>
          <a:p>
            <a:pPr algn="ctr"/>
            <a:r>
              <a:rPr lang="en-US" sz="2800" b="1" dirty="0">
                <a:latin typeface="Avenir Next" panose="020B0503020202020204" pitchFamily="34" charset="0"/>
              </a:rPr>
              <a:t>Temp</a:t>
            </a:r>
          </a:p>
        </p:txBody>
      </p:sp>
      <p:sp>
        <p:nvSpPr>
          <p:cNvPr id="16" name="TextBox 15">
            <a:extLst>
              <a:ext uri="{FF2B5EF4-FFF2-40B4-BE49-F238E27FC236}">
                <a16:creationId xmlns:a16="http://schemas.microsoft.com/office/drawing/2014/main" id="{73D0A720-0CE6-604B-82A7-241A15C0E543}"/>
              </a:ext>
            </a:extLst>
          </p:cNvPr>
          <p:cNvSpPr txBox="1"/>
          <p:nvPr/>
        </p:nvSpPr>
        <p:spPr>
          <a:xfrm>
            <a:off x="7052958" y="1695663"/>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p:txBody>
      </p:sp>
      <p:sp>
        <p:nvSpPr>
          <p:cNvPr id="17" name="TextBox 16">
            <a:extLst>
              <a:ext uri="{FF2B5EF4-FFF2-40B4-BE49-F238E27FC236}">
                <a16:creationId xmlns:a16="http://schemas.microsoft.com/office/drawing/2014/main" id="{E43D70B9-2CA9-0D49-8DB2-99286FB469F5}"/>
              </a:ext>
            </a:extLst>
          </p:cNvPr>
          <p:cNvSpPr txBox="1"/>
          <p:nvPr/>
        </p:nvSpPr>
        <p:spPr>
          <a:xfrm>
            <a:off x="8507465" y="1695662"/>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Y</a:t>
            </a:r>
          </a:p>
          <a:p>
            <a:pPr>
              <a:spcBef>
                <a:spcPts val="700"/>
              </a:spcBef>
            </a:pPr>
            <a:r>
              <a:rPr lang="en-US" sz="2800" dirty="0">
                <a:latin typeface="Avenir Next" panose="020B0503020202020204" pitchFamily="34" charset="0"/>
              </a:rPr>
              <a:t>N</a:t>
            </a:r>
          </a:p>
          <a:p>
            <a:pPr>
              <a:spcBef>
                <a:spcPts val="700"/>
              </a:spcBef>
            </a:pPr>
            <a:r>
              <a:rPr lang="en-US" sz="2800" dirty="0">
                <a:latin typeface="Avenir Next" panose="020B0503020202020204" pitchFamily="34" charset="0"/>
              </a:rPr>
              <a:t>N</a:t>
            </a:r>
          </a:p>
        </p:txBody>
      </p:sp>
      <p:sp>
        <p:nvSpPr>
          <p:cNvPr id="18" name="TextBox 17">
            <a:extLst>
              <a:ext uri="{FF2B5EF4-FFF2-40B4-BE49-F238E27FC236}">
                <a16:creationId xmlns:a16="http://schemas.microsoft.com/office/drawing/2014/main" id="{1F6A4EBE-6870-4946-996A-65C0FA77D0BC}"/>
              </a:ext>
            </a:extLst>
          </p:cNvPr>
          <p:cNvSpPr txBox="1"/>
          <p:nvPr/>
        </p:nvSpPr>
        <p:spPr>
          <a:xfrm>
            <a:off x="10435746" y="1665397"/>
            <a:ext cx="706364" cy="4688463"/>
          </a:xfrm>
          <a:prstGeom prst="rect">
            <a:avLst/>
          </a:prstGeom>
          <a:noFill/>
        </p:spPr>
        <p:txBody>
          <a:bodyPr wrap="square" rtlCol="0">
            <a:spAutoFit/>
          </a:bodyPr>
          <a:lstStyle/>
          <a:p>
            <a:pPr>
              <a:spcBef>
                <a:spcPts val="700"/>
              </a:spcBef>
            </a:pPr>
            <a:r>
              <a:rPr lang="en-US" sz="2800" dirty="0">
                <a:latin typeface="Avenir Next" panose="020B0503020202020204" pitchFamily="34" charset="0"/>
              </a:rPr>
              <a:t>91</a:t>
            </a:r>
          </a:p>
          <a:p>
            <a:pPr>
              <a:spcBef>
                <a:spcPts val="700"/>
              </a:spcBef>
            </a:pPr>
            <a:r>
              <a:rPr lang="en-US" sz="2800" dirty="0">
                <a:latin typeface="Avenir Next" panose="020B0503020202020204" pitchFamily="34" charset="0"/>
              </a:rPr>
              <a:t>89</a:t>
            </a:r>
          </a:p>
          <a:p>
            <a:pPr>
              <a:spcBef>
                <a:spcPts val="700"/>
              </a:spcBef>
            </a:pPr>
            <a:r>
              <a:rPr lang="en-US" sz="2800" dirty="0">
                <a:latin typeface="Avenir Next" panose="020B0503020202020204" pitchFamily="34" charset="0"/>
              </a:rPr>
              <a:t>56</a:t>
            </a:r>
          </a:p>
          <a:p>
            <a:pPr>
              <a:spcBef>
                <a:spcPts val="700"/>
              </a:spcBef>
            </a:pPr>
            <a:r>
              <a:rPr lang="en-US" sz="2800" dirty="0">
                <a:latin typeface="Avenir Next" panose="020B0503020202020204" pitchFamily="34" charset="0"/>
              </a:rPr>
              <a:t>71</a:t>
            </a:r>
          </a:p>
          <a:p>
            <a:pPr>
              <a:spcBef>
                <a:spcPts val="700"/>
              </a:spcBef>
            </a:pPr>
            <a:r>
              <a:rPr lang="en-US" sz="2800" dirty="0">
                <a:latin typeface="Avenir Next" panose="020B0503020202020204" pitchFamily="34" charset="0"/>
              </a:rPr>
              <a:t>72</a:t>
            </a:r>
          </a:p>
          <a:p>
            <a:pPr>
              <a:spcBef>
                <a:spcPts val="700"/>
              </a:spcBef>
            </a:pPr>
            <a:r>
              <a:rPr lang="en-US" sz="2800" dirty="0">
                <a:latin typeface="Avenir Next" panose="020B0503020202020204" pitchFamily="34" charset="0"/>
              </a:rPr>
              <a:t>83</a:t>
            </a:r>
          </a:p>
          <a:p>
            <a:pPr>
              <a:spcBef>
                <a:spcPts val="700"/>
              </a:spcBef>
            </a:pPr>
            <a:r>
              <a:rPr lang="en-US" sz="2800" dirty="0">
                <a:latin typeface="Avenir Next" panose="020B0503020202020204" pitchFamily="34" charset="0"/>
              </a:rPr>
              <a:t>97</a:t>
            </a:r>
          </a:p>
          <a:p>
            <a:pPr>
              <a:spcBef>
                <a:spcPts val="700"/>
              </a:spcBef>
            </a:pPr>
            <a:r>
              <a:rPr lang="en-US" sz="2800" dirty="0">
                <a:latin typeface="Avenir Next" panose="020B0503020202020204" pitchFamily="34" charset="0"/>
              </a:rPr>
              <a:t>64</a:t>
            </a:r>
          </a:p>
          <a:p>
            <a:pPr>
              <a:spcBef>
                <a:spcPts val="700"/>
              </a:spcBef>
            </a:pPr>
            <a:r>
              <a:rPr lang="en-US" sz="2800" dirty="0">
                <a:latin typeface="Avenir Next" panose="020B0503020202020204" pitchFamily="34" charset="0"/>
              </a:rPr>
              <a:t>68</a:t>
            </a:r>
          </a:p>
        </p:txBody>
      </p:sp>
      <p:sp>
        <p:nvSpPr>
          <p:cNvPr id="23" name="TextBox 22">
            <a:extLst>
              <a:ext uri="{FF2B5EF4-FFF2-40B4-BE49-F238E27FC236}">
                <a16:creationId xmlns:a16="http://schemas.microsoft.com/office/drawing/2014/main" id="{6C21906A-31FD-E445-B372-3566F14D4680}"/>
              </a:ext>
            </a:extLst>
          </p:cNvPr>
          <p:cNvSpPr txBox="1"/>
          <p:nvPr/>
        </p:nvSpPr>
        <p:spPr>
          <a:xfrm>
            <a:off x="10283819" y="110005"/>
            <a:ext cx="801212" cy="523220"/>
          </a:xfrm>
          <a:prstGeom prst="rect">
            <a:avLst/>
          </a:prstGeom>
          <a:noFill/>
        </p:spPr>
        <p:txBody>
          <a:bodyPr wrap="square" rtlCol="0">
            <a:spAutoFit/>
          </a:bodyPr>
          <a:lstStyle/>
          <a:p>
            <a:pPr algn="ctr"/>
            <a:r>
              <a:rPr lang="en-US" sz="2800" b="1" dirty="0">
                <a:solidFill>
                  <a:schemeClr val="accent1">
                    <a:lumMod val="75000"/>
                  </a:schemeClr>
                </a:solidFill>
                <a:latin typeface="Avenir Next" panose="020B0503020202020204" pitchFamily="34" charset="0"/>
              </a:rPr>
              <a:t>Y</a:t>
            </a:r>
          </a:p>
        </p:txBody>
      </p:sp>
      <p:cxnSp>
        <p:nvCxnSpPr>
          <p:cNvPr id="24" name="Straight Connector 23">
            <a:extLst>
              <a:ext uri="{FF2B5EF4-FFF2-40B4-BE49-F238E27FC236}">
                <a16:creationId xmlns:a16="http://schemas.microsoft.com/office/drawing/2014/main" id="{F0573919-2D73-9C4F-A685-A8ECCF1DFBD0}"/>
              </a:ext>
            </a:extLst>
          </p:cNvPr>
          <p:cNvCxnSpPr>
            <a:cxnSpLocks/>
          </p:cNvCxnSpPr>
          <p:nvPr/>
        </p:nvCxnSpPr>
        <p:spPr>
          <a:xfrm>
            <a:off x="10190401" y="1536192"/>
            <a:ext cx="98804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6E53BE38-95B9-8D4F-B56D-4ADF599AFE4A}"/>
              </a:ext>
            </a:extLst>
          </p:cNvPr>
          <p:cNvSpPr/>
          <p:nvPr/>
        </p:nvSpPr>
        <p:spPr>
          <a:xfrm>
            <a:off x="75370" y="226671"/>
            <a:ext cx="5110669" cy="6127189"/>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8A4344D-F1C0-574D-9E55-6EF6E18C3F0F}"/>
              </a:ext>
            </a:extLst>
          </p:cNvPr>
          <p:cNvSpPr/>
          <p:nvPr/>
        </p:nvSpPr>
        <p:spPr>
          <a:xfrm>
            <a:off x="79600" y="5012999"/>
            <a:ext cx="2563522" cy="461665"/>
          </a:xfrm>
          <a:prstGeom prst="rect">
            <a:avLst/>
          </a:prstGeom>
        </p:spPr>
        <p:txBody>
          <a:bodyPr wrap="none">
            <a:spAutoFit/>
          </a:bodyPr>
          <a:lstStyle/>
          <a:p>
            <a:pPr marL="800100" lvl="1" indent="-342900">
              <a:spcBef>
                <a:spcPts val="2000"/>
              </a:spcBef>
              <a:buFont typeface="Arial" panose="020B0604020202020204" pitchFamily="34" charset="0"/>
              <a:buChar char="•"/>
            </a:pPr>
            <a:r>
              <a:rPr lang="en-US" sz="2400" dirty="0">
                <a:solidFill>
                  <a:srgbClr val="C00000"/>
                </a:solidFill>
                <a:latin typeface="Avenir Next" panose="020B0503020202020204" pitchFamily="34" charset="0"/>
              </a:rPr>
              <a:t>Supervised</a:t>
            </a:r>
          </a:p>
        </p:txBody>
      </p:sp>
      <p:sp>
        <p:nvSpPr>
          <p:cNvPr id="3" name="Rectangle 2">
            <a:extLst>
              <a:ext uri="{FF2B5EF4-FFF2-40B4-BE49-F238E27FC236}">
                <a16:creationId xmlns:a16="http://schemas.microsoft.com/office/drawing/2014/main" id="{E2400A40-8F4A-724C-A1F4-A34735EC7033}"/>
              </a:ext>
            </a:extLst>
          </p:cNvPr>
          <p:cNvSpPr/>
          <p:nvPr/>
        </p:nvSpPr>
        <p:spPr>
          <a:xfrm>
            <a:off x="838142" y="4980942"/>
            <a:ext cx="1758549" cy="457200"/>
          </a:xfrm>
          <a:prstGeom prst="rect">
            <a:avLst/>
          </a:prstGeom>
          <a:solidFill>
            <a:srgbClr val="C00000">
              <a:alpha val="1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428143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EB00DB-306E-B545-8251-5D1E06A9879E}"/>
              </a:ext>
            </a:extLst>
          </p:cNvPr>
          <p:cNvSpPr txBox="1"/>
          <p:nvPr/>
        </p:nvSpPr>
        <p:spPr>
          <a:xfrm>
            <a:off x="7169980" y="2889603"/>
            <a:ext cx="544848" cy="400110"/>
          </a:xfrm>
          <a:prstGeom prst="rect">
            <a:avLst/>
          </a:prstGeom>
          <a:noFill/>
        </p:spPr>
        <p:txBody>
          <a:bodyPr wrap="square" rtlCol="0">
            <a:spAutoFit/>
          </a:bodyPr>
          <a:lstStyle/>
          <a:p>
            <a:pPr algn="ctr"/>
            <a:r>
              <a:rPr lang="en-US" sz="2000" b="1" dirty="0">
                <a:latin typeface="Avenir Next" panose="020B0503020202020204" pitchFamily="34" charset="0"/>
              </a:rPr>
              <a:t>.6</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3"/>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4"/>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3" name="Down Arrow 42">
            <a:extLst>
              <a:ext uri="{FF2B5EF4-FFF2-40B4-BE49-F238E27FC236}">
                <a16:creationId xmlns:a16="http://schemas.microsoft.com/office/drawing/2014/main" id="{473BA54E-217F-C044-A439-49BA9BC23C37}"/>
              </a:ext>
            </a:extLst>
          </p:cNvPr>
          <p:cNvSpPr/>
          <p:nvPr/>
        </p:nvSpPr>
        <p:spPr>
          <a:xfrm rot="13118827">
            <a:off x="7917421" y="1681377"/>
            <a:ext cx="235474" cy="117854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951D2E5-0077-8B47-B34A-532CC999D003}"/>
              </a:ext>
            </a:extLst>
          </p:cNvPr>
          <p:cNvSpPr txBox="1"/>
          <p:nvPr/>
        </p:nvSpPr>
        <p:spPr>
          <a:xfrm>
            <a:off x="9686066" y="2901787"/>
            <a:ext cx="703740" cy="400110"/>
          </a:xfrm>
          <a:prstGeom prst="rect">
            <a:avLst/>
          </a:prstGeom>
          <a:noFill/>
        </p:spPr>
        <p:txBody>
          <a:bodyPr wrap="square" rtlCol="0">
            <a:spAutoFit/>
          </a:bodyPr>
          <a:lstStyle/>
          <a:p>
            <a:pPr algn="ctr"/>
            <a:r>
              <a:rPr lang="en-US" sz="2000" b="1" dirty="0">
                <a:latin typeface="Avenir Next" panose="020B0503020202020204" pitchFamily="34" charset="0"/>
              </a:rPr>
              <a:t>.2</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5"/>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6"/>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383299" y="2307880"/>
            <a:ext cx="257478" cy="3809936"/>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7"/>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8"/>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9"/>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0"/>
                <a:stretch>
                  <a:fillRect/>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07656355-5B0A-754A-8FFD-E3F248FE480C}"/>
              </a:ext>
            </a:extLst>
          </p:cNvPr>
          <p:cNvSpPr txBox="1"/>
          <p:nvPr/>
        </p:nvSpPr>
        <p:spPr>
          <a:xfrm>
            <a:off x="8158452" y="1328963"/>
            <a:ext cx="944148"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0.4</a:t>
            </a:r>
          </a:p>
        </p:txBody>
      </p:sp>
      <p:sp>
        <p:nvSpPr>
          <p:cNvPr id="86" name="Down Arrow 85">
            <a:extLst>
              <a:ext uri="{FF2B5EF4-FFF2-40B4-BE49-F238E27FC236}">
                <a16:creationId xmlns:a16="http://schemas.microsoft.com/office/drawing/2014/main" id="{D4415723-63E9-0C47-9D89-EC2A1DCEA56D}"/>
              </a:ext>
            </a:extLst>
          </p:cNvPr>
          <p:cNvSpPr/>
          <p:nvPr/>
        </p:nvSpPr>
        <p:spPr>
          <a:xfrm rot="8132040">
            <a:off x="9135871" y="1633861"/>
            <a:ext cx="254283" cy="125041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345D97AB-BFDE-1B49-A3F8-3436E627AFAB}"/>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7" name="TextBox 86">
                <a:extLst>
                  <a:ext uri="{FF2B5EF4-FFF2-40B4-BE49-F238E27FC236}">
                    <a16:creationId xmlns:a16="http://schemas.microsoft.com/office/drawing/2014/main" id="{345D97AB-BFDE-1B49-A3F8-3436E627AFAB}"/>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1"/>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60FFC71D-9018-FB49-A8BF-BAB1BBA55203}"/>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𝒐</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89" name="TextBox 88">
                <a:extLst>
                  <a:ext uri="{FF2B5EF4-FFF2-40B4-BE49-F238E27FC236}">
                    <a16:creationId xmlns:a16="http://schemas.microsoft.com/office/drawing/2014/main" id="{60FFC71D-9018-FB49-A8BF-BAB1BBA55203}"/>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2"/>
                <a:stretch>
                  <a:fillRect l="-6061"/>
                </a:stretch>
              </a:blipFill>
            </p:spPr>
            <p:txBody>
              <a:bodyPr/>
              <a:lstStyle/>
              <a:p>
                <a:r>
                  <a:rPr lang="en-US">
                    <a:noFill/>
                  </a:rPr>
                  <a:t> </a:t>
                </a:r>
              </a:p>
            </p:txBody>
          </p:sp>
        </mc:Fallback>
      </mc:AlternateContent>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3"/>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14"/>
                <a:stretch>
                  <a:fillRect l="-1330" b="-224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24281" y="4574254"/>
            <a:ext cx="5791279" cy="10397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p:sp>
        <p:nvSpPr>
          <p:cNvPr id="41" name="Rectangle 40">
            <a:extLst>
              <a:ext uri="{FF2B5EF4-FFF2-40B4-BE49-F238E27FC236}">
                <a16:creationId xmlns:a16="http://schemas.microsoft.com/office/drawing/2014/main" id="{FD69E3E7-A286-5E43-BF20-9652D13691B7}"/>
              </a:ext>
            </a:extLst>
          </p:cNvPr>
          <p:cNvSpPr/>
          <p:nvPr/>
        </p:nvSpPr>
        <p:spPr>
          <a:xfrm>
            <a:off x="5640505" y="1776508"/>
            <a:ext cx="6126621" cy="396081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C7FD347-AAD9-204B-BA40-A893C108C2AC}"/>
                  </a:ext>
                </a:extLst>
              </p:cNvPr>
              <p:cNvSpPr txBox="1"/>
              <p:nvPr/>
            </p:nvSpPr>
            <p:spPr>
              <a:xfrm>
                <a:off x="5603292" y="731631"/>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=0.22</m:t>
                      </m:r>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7" name="TextBox 46">
                <a:extLst>
                  <a:ext uri="{FF2B5EF4-FFF2-40B4-BE49-F238E27FC236}">
                    <a16:creationId xmlns:a16="http://schemas.microsoft.com/office/drawing/2014/main" id="{5C7FD347-AAD9-204B-BA40-A893C108C2AC}"/>
                  </a:ext>
                </a:extLst>
              </p:cNvPr>
              <p:cNvSpPr txBox="1">
                <a:spLocks noRot="1" noChangeAspect="1" noMove="1" noResize="1" noEditPoints="1" noAdjustHandles="1" noChangeArrowheads="1" noChangeShapeType="1" noTextEdit="1"/>
              </p:cNvSpPr>
              <p:nvPr/>
            </p:nvSpPr>
            <p:spPr>
              <a:xfrm>
                <a:off x="5603292" y="731631"/>
                <a:ext cx="5862984" cy="461665"/>
              </a:xfrm>
              <a:prstGeom prst="rect">
                <a:avLst/>
              </a:prstGeom>
              <a:blipFill>
                <a:blip r:embed="rId15"/>
                <a:stretch>
                  <a:fillRect b="-10811"/>
                </a:stretch>
              </a:blipFill>
            </p:spPr>
            <p:txBody>
              <a:bodyPr/>
              <a:lstStyle/>
              <a:p>
                <a:r>
                  <a:rPr lang="en-US">
                    <a:noFill/>
                  </a:rPr>
                  <a:t> </a:t>
                </a:r>
              </a:p>
            </p:txBody>
          </p:sp>
        </mc:Fallback>
      </mc:AlternateContent>
      <p:sp>
        <p:nvSpPr>
          <p:cNvPr id="49" name="Down Arrow 48">
            <a:extLst>
              <a:ext uri="{FF2B5EF4-FFF2-40B4-BE49-F238E27FC236}">
                <a16:creationId xmlns:a16="http://schemas.microsoft.com/office/drawing/2014/main" id="{0347D17D-4019-C842-A927-B2D47C0C2464}"/>
              </a:ext>
            </a:extLst>
          </p:cNvPr>
          <p:cNvSpPr/>
          <p:nvPr/>
        </p:nvSpPr>
        <p:spPr>
          <a:xfrm rot="2269279">
            <a:off x="7842639" y="1739665"/>
            <a:ext cx="235474" cy="1178548"/>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Down Arrow 49">
            <a:extLst>
              <a:ext uri="{FF2B5EF4-FFF2-40B4-BE49-F238E27FC236}">
                <a16:creationId xmlns:a16="http://schemas.microsoft.com/office/drawing/2014/main" id="{5D67F2B7-B202-AB42-A317-ECAF349CAAE6}"/>
              </a:ext>
            </a:extLst>
          </p:cNvPr>
          <p:cNvSpPr/>
          <p:nvPr/>
        </p:nvSpPr>
        <p:spPr>
          <a:xfrm rot="18967445">
            <a:off x="9193798" y="1714172"/>
            <a:ext cx="235474" cy="1178548"/>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62572BB0-7D56-EC47-8243-FF8FD8C23917}"/>
                  </a:ext>
                </a:extLst>
              </p:cNvPr>
              <p:cNvSpPr/>
              <p:nvPr/>
            </p:nvSpPr>
            <p:spPr>
              <a:xfrm>
                <a:off x="7492751" y="2000631"/>
                <a:ext cx="538481" cy="4199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latin typeface="Cambria Math" panose="02040503050406030204" pitchFamily="18" charset="0"/>
                              <a:ea typeface="Cambria Math" panose="02040503050406030204" pitchFamily="18" charset="0"/>
                              <a:cs typeface="Arial" panose="020B0604020202020204" pitchFamily="34" charset="0"/>
                            </a:rPr>
                            <m:t>𝟏</m:t>
                          </m:r>
                        </m:sub>
                        <m:sup>
                          <m:r>
                            <a:rPr lang="en-US" sz="2000" b="1" i="1" dirty="0" smtClean="0">
                              <a:latin typeface="Cambria Math" panose="02040503050406030204" pitchFamily="18" charset="0"/>
                              <a:ea typeface="Cambria Math" panose="02040503050406030204" pitchFamily="18" charset="0"/>
                              <a:cs typeface="Arial" panose="020B0604020202020204" pitchFamily="34" charset="0"/>
                            </a:rPr>
                            <m:t>𝟐</m:t>
                          </m:r>
                        </m:sup>
                      </m:sSubSup>
                    </m:oMath>
                  </m:oMathPara>
                </a14:m>
                <a:endParaRPr lang="en-US" sz="2000" dirty="0"/>
              </a:p>
            </p:txBody>
          </p:sp>
        </mc:Choice>
        <mc:Fallback xmlns="">
          <p:sp>
            <p:nvSpPr>
              <p:cNvPr id="2" name="Rectangle 1">
                <a:extLst>
                  <a:ext uri="{FF2B5EF4-FFF2-40B4-BE49-F238E27FC236}">
                    <a16:creationId xmlns:a16="http://schemas.microsoft.com/office/drawing/2014/main" id="{62572BB0-7D56-EC47-8243-FF8FD8C23917}"/>
                  </a:ext>
                </a:extLst>
              </p:cNvPr>
              <p:cNvSpPr>
                <a:spLocks noRot="1" noChangeAspect="1" noMove="1" noResize="1" noEditPoints="1" noAdjustHandles="1" noChangeArrowheads="1" noChangeShapeType="1" noTextEdit="1"/>
              </p:cNvSpPr>
              <p:nvPr/>
            </p:nvSpPr>
            <p:spPr>
              <a:xfrm>
                <a:off x="7492751" y="2000631"/>
                <a:ext cx="538481" cy="419987"/>
              </a:xfrm>
              <a:prstGeom prst="rect">
                <a:avLst/>
              </a:prstGeom>
              <a:blipFill>
                <a:blip r:embed="rId1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2" name="Rectangle 51">
                <a:extLst>
                  <a:ext uri="{FF2B5EF4-FFF2-40B4-BE49-F238E27FC236}">
                    <a16:creationId xmlns:a16="http://schemas.microsoft.com/office/drawing/2014/main" id="{4DBA92BD-F7DD-2947-AF46-8F099C8910CD}"/>
                  </a:ext>
                </a:extLst>
              </p:cNvPr>
              <p:cNvSpPr/>
              <p:nvPr/>
            </p:nvSpPr>
            <p:spPr>
              <a:xfrm>
                <a:off x="9207034" y="1951277"/>
                <a:ext cx="538481" cy="4199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latin typeface="Cambria Math" panose="02040503050406030204" pitchFamily="18" charset="0"/>
                              <a:ea typeface="Cambria Math" panose="02040503050406030204" pitchFamily="18" charset="0"/>
                              <a:cs typeface="Arial" panose="020B0604020202020204" pitchFamily="34" charset="0"/>
                            </a:rPr>
                            <m:t>𝟐</m:t>
                          </m:r>
                        </m:sub>
                        <m:sup>
                          <m:r>
                            <a:rPr lang="en-US" sz="2000" b="1" i="1" dirty="0" smtClean="0">
                              <a:latin typeface="Cambria Math" panose="02040503050406030204" pitchFamily="18" charset="0"/>
                              <a:ea typeface="Cambria Math" panose="02040503050406030204" pitchFamily="18" charset="0"/>
                              <a:cs typeface="Arial" panose="020B0604020202020204" pitchFamily="34" charset="0"/>
                            </a:rPr>
                            <m:t>𝟐</m:t>
                          </m:r>
                        </m:sup>
                      </m:sSubSup>
                    </m:oMath>
                  </m:oMathPara>
                </a14:m>
                <a:endParaRPr lang="en-US" sz="2000" dirty="0"/>
              </a:p>
            </p:txBody>
          </p:sp>
        </mc:Choice>
        <mc:Fallback xmlns="">
          <p:sp>
            <p:nvSpPr>
              <p:cNvPr id="52" name="Rectangle 51">
                <a:extLst>
                  <a:ext uri="{FF2B5EF4-FFF2-40B4-BE49-F238E27FC236}">
                    <a16:creationId xmlns:a16="http://schemas.microsoft.com/office/drawing/2014/main" id="{4DBA92BD-F7DD-2947-AF46-8F099C8910CD}"/>
                  </a:ext>
                </a:extLst>
              </p:cNvPr>
              <p:cNvSpPr>
                <a:spLocks noRot="1" noChangeAspect="1" noMove="1" noResize="1" noEditPoints="1" noAdjustHandles="1" noChangeArrowheads="1" noChangeShapeType="1" noTextEdit="1"/>
              </p:cNvSpPr>
              <p:nvPr/>
            </p:nvSpPr>
            <p:spPr>
              <a:xfrm>
                <a:off x="9207034" y="1951277"/>
                <a:ext cx="538481" cy="419987"/>
              </a:xfrm>
              <a:prstGeom prst="rect">
                <a:avLst/>
              </a:prstGeom>
              <a:blipFill>
                <a:blip r:embed="rId17"/>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3201458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3233"/>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168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4692"/>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18109"/>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32" name="Rectangle 31">
            <a:extLst>
              <a:ext uri="{FF2B5EF4-FFF2-40B4-BE49-F238E27FC236}">
                <a16:creationId xmlns:a16="http://schemas.microsoft.com/office/drawing/2014/main" id="{D8FCC1B4-47F6-9A4A-A994-8337919FD70F}"/>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B5A29C0B-98BB-0242-90E1-AD3F9C294BBC}"/>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33" name="TextBox 32">
                <a:extLst>
                  <a:ext uri="{FF2B5EF4-FFF2-40B4-BE49-F238E27FC236}">
                    <a16:creationId xmlns:a16="http://schemas.microsoft.com/office/drawing/2014/main" id="{B5A29C0B-98BB-0242-90E1-AD3F9C294BBC}"/>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2"/>
                <a:stretch>
                  <a:fillRect l="-12500"/>
                </a:stretch>
              </a:blipFill>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FAF99340-0117-2148-B7D9-F24879182F86}"/>
              </a:ext>
            </a:extLst>
          </p:cNvPr>
          <p:cNvSpPr/>
          <p:nvPr/>
        </p:nvSpPr>
        <p:spPr>
          <a:xfrm rot="12669905">
            <a:off x="6517807" y="3241075"/>
            <a:ext cx="264660" cy="1875642"/>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EB00DB-306E-B545-8251-5D1E06A9879E}"/>
              </a:ext>
            </a:extLst>
          </p:cNvPr>
          <p:cNvSpPr txBox="1"/>
          <p:nvPr/>
        </p:nvSpPr>
        <p:spPr>
          <a:xfrm>
            <a:off x="7169980" y="2889603"/>
            <a:ext cx="544848" cy="400110"/>
          </a:xfrm>
          <a:prstGeom prst="rect">
            <a:avLst/>
          </a:prstGeom>
          <a:noFill/>
        </p:spPr>
        <p:txBody>
          <a:bodyPr wrap="square" rtlCol="0">
            <a:spAutoFit/>
          </a:bodyPr>
          <a:lstStyle/>
          <a:p>
            <a:pPr algn="ctr"/>
            <a:r>
              <a:rPr lang="en-US" sz="2000" b="1" dirty="0">
                <a:latin typeface="Avenir Next" panose="020B0503020202020204" pitchFamily="34" charset="0"/>
              </a:rPr>
              <a:t>.6</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7E0DBBBC-2BED-8940-82FE-CF35C511C6AE}"/>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38" name="TextBox 37">
                <a:extLst>
                  <a:ext uri="{FF2B5EF4-FFF2-40B4-BE49-F238E27FC236}">
                    <a16:creationId xmlns:a16="http://schemas.microsoft.com/office/drawing/2014/main" id="{7E0DBBBC-2BED-8940-82FE-CF35C511C6AE}"/>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3"/>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A57F2A37-9876-214E-8E57-67163E710D56}"/>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𝟏</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39" name="TextBox 38">
                <a:extLst>
                  <a:ext uri="{FF2B5EF4-FFF2-40B4-BE49-F238E27FC236}">
                    <a16:creationId xmlns:a16="http://schemas.microsoft.com/office/drawing/2014/main" id="{A57F2A37-9876-214E-8E57-67163E710D56}"/>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4"/>
                <a:stretch>
                  <a:fillRect l="-12121"/>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54" name="Rectangle 53">
            <a:extLst>
              <a:ext uri="{FF2B5EF4-FFF2-40B4-BE49-F238E27FC236}">
                <a16:creationId xmlns:a16="http://schemas.microsoft.com/office/drawing/2014/main" id="{55C85C93-BE73-154C-AAF1-29A674A7168D}"/>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951D2E5-0077-8B47-B34A-532CC999D003}"/>
              </a:ext>
            </a:extLst>
          </p:cNvPr>
          <p:cNvSpPr txBox="1"/>
          <p:nvPr/>
        </p:nvSpPr>
        <p:spPr>
          <a:xfrm>
            <a:off x="9686066" y="2901787"/>
            <a:ext cx="703740" cy="400110"/>
          </a:xfrm>
          <a:prstGeom prst="rect">
            <a:avLst/>
          </a:prstGeom>
          <a:noFill/>
        </p:spPr>
        <p:txBody>
          <a:bodyPr wrap="square" rtlCol="0">
            <a:spAutoFit/>
          </a:bodyPr>
          <a:lstStyle/>
          <a:p>
            <a:pPr algn="ctr"/>
            <a:r>
              <a:rPr lang="en-US" sz="2000" b="1" dirty="0">
                <a:latin typeface="Avenir Next" panose="020B0503020202020204" pitchFamily="34" charset="0"/>
              </a:rPr>
              <a:t>.2</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10A09B2C-32FE-2B48-AC58-34D7FBDC0456}"/>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56" name="TextBox 55">
                <a:extLst>
                  <a:ext uri="{FF2B5EF4-FFF2-40B4-BE49-F238E27FC236}">
                    <a16:creationId xmlns:a16="http://schemas.microsoft.com/office/drawing/2014/main" id="{10A09B2C-32FE-2B48-AC58-34D7FBDC0456}"/>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5"/>
                <a:stretch>
                  <a:fillRect l="-12500"/>
                </a:stretch>
              </a:blipFill>
            </p:spPr>
            <p:txBody>
              <a:bodyPr/>
              <a:lstStyle/>
              <a:p>
                <a:r>
                  <a:rPr lang="en-US">
                    <a:noFill/>
                  </a:rPr>
                  <a:t> </a:t>
                </a:r>
              </a:p>
            </p:txBody>
          </p:sp>
        </mc:Fallback>
      </mc:AlternateContent>
      <p:sp>
        <p:nvSpPr>
          <p:cNvPr id="59" name="Down Arrow 58">
            <a:extLst>
              <a:ext uri="{FF2B5EF4-FFF2-40B4-BE49-F238E27FC236}">
                <a16:creationId xmlns:a16="http://schemas.microsoft.com/office/drawing/2014/main" id="{6995BDB6-660F-5E40-82E0-8847EC4FE71A}"/>
              </a:ext>
            </a:extLst>
          </p:cNvPr>
          <p:cNvSpPr/>
          <p:nvPr/>
        </p:nvSpPr>
        <p:spPr>
          <a:xfrm rot="14427071">
            <a:off x="7886688" y="2465963"/>
            <a:ext cx="236764" cy="359645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8FBADE15-323C-1D4C-B629-A1AE198B670E}"/>
              </a:ext>
            </a:extLst>
          </p:cNvPr>
          <p:cNvSpPr/>
          <p:nvPr/>
        </p:nvSpPr>
        <p:spPr>
          <a:xfrm rot="9448570">
            <a:off x="7887842" y="3329257"/>
            <a:ext cx="294630" cy="176000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327E2460-D54D-D54F-8368-A041DFC3521E}"/>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3" name="TextBox 62">
                <a:extLst>
                  <a:ext uri="{FF2B5EF4-FFF2-40B4-BE49-F238E27FC236}">
                    <a16:creationId xmlns:a16="http://schemas.microsoft.com/office/drawing/2014/main" id="{327E2460-D54D-D54F-8368-A041DFC3521E}"/>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6"/>
                <a:stretch>
                  <a:fillRect l="-12121"/>
                </a:stretch>
              </a:blipFill>
            </p:spPr>
            <p:txBody>
              <a:bodyPr/>
              <a:lstStyle/>
              <a:p>
                <a:r>
                  <a:rPr lang="en-US">
                    <a:noFill/>
                  </a:rPr>
                  <a:t> </a:t>
                </a:r>
              </a:p>
            </p:txBody>
          </p:sp>
        </mc:Fallback>
      </mc:AlternateContent>
      <p:sp>
        <p:nvSpPr>
          <p:cNvPr id="64" name="Down Arrow 63">
            <a:extLst>
              <a:ext uri="{FF2B5EF4-FFF2-40B4-BE49-F238E27FC236}">
                <a16:creationId xmlns:a16="http://schemas.microsoft.com/office/drawing/2014/main" id="{298D35D0-E26F-BA4B-AE86-3CEFE750A354}"/>
              </a:ext>
            </a:extLst>
          </p:cNvPr>
          <p:cNvSpPr/>
          <p:nvPr/>
        </p:nvSpPr>
        <p:spPr>
          <a:xfrm rot="7150746">
            <a:off x="9423572" y="2376494"/>
            <a:ext cx="260078" cy="3716157"/>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6E41E684-0E3F-8C46-94D2-4A8E626D25B6}"/>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𝟏</m:t>
                          </m:r>
                        </m:sup>
                      </m:sSubSup>
                    </m:oMath>
                  </m:oMathPara>
                </a14:m>
                <a:endParaRPr lang="en-US" sz="2000" b="1" dirty="0">
                  <a:solidFill>
                    <a:srgbClr val="C00000"/>
                  </a:solidFill>
                  <a:latin typeface="Avenir Next" panose="020B0503020202020204" pitchFamily="34" charset="0"/>
                </a:endParaRPr>
              </a:p>
            </p:txBody>
          </p:sp>
        </mc:Choice>
        <mc:Fallback xmlns="">
          <p:sp>
            <p:nvSpPr>
              <p:cNvPr id="66" name="TextBox 65">
                <a:extLst>
                  <a:ext uri="{FF2B5EF4-FFF2-40B4-BE49-F238E27FC236}">
                    <a16:creationId xmlns:a16="http://schemas.microsoft.com/office/drawing/2014/main" id="{6E41E684-0E3F-8C46-94D2-4A8E626D25B6}"/>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7"/>
                <a:stretch>
                  <a:fillRect l="-15625"/>
                </a:stretch>
              </a:blipFill>
            </p:spPr>
            <p:txBody>
              <a:bodyPr/>
              <a:lstStyle/>
              <a:p>
                <a:r>
                  <a:rPr lang="en-US">
                    <a:noFill/>
                  </a:rPr>
                  <a:t> </a:t>
                </a:r>
              </a:p>
            </p:txBody>
          </p:sp>
        </mc:Fallback>
      </mc:AlternateContent>
      <p:sp>
        <p:nvSpPr>
          <p:cNvPr id="67" name="Down Arrow 66">
            <a:extLst>
              <a:ext uri="{FF2B5EF4-FFF2-40B4-BE49-F238E27FC236}">
                <a16:creationId xmlns:a16="http://schemas.microsoft.com/office/drawing/2014/main" id="{81F76C72-5699-C748-9791-2779DDFCF9EA}"/>
              </a:ext>
            </a:extLst>
          </p:cNvPr>
          <p:cNvSpPr/>
          <p:nvPr/>
        </p:nvSpPr>
        <p:spPr>
          <a:xfrm rot="13020378">
            <a:off x="9210054" y="3173450"/>
            <a:ext cx="303154" cy="2137719"/>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A711395D-A5FF-8441-A2B7-2D4CD7F72375}"/>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𝟐</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68" name="TextBox 67">
                <a:extLst>
                  <a:ext uri="{FF2B5EF4-FFF2-40B4-BE49-F238E27FC236}">
                    <a16:creationId xmlns:a16="http://schemas.microsoft.com/office/drawing/2014/main" id="{A711395D-A5FF-8441-A2B7-2D4CD7F72375}"/>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8"/>
                <a:stretch>
                  <a:fillRect l="-12121"/>
                </a:stretch>
              </a:blipFill>
            </p:spPr>
            <p:txBody>
              <a:bodyPr/>
              <a:lstStyle/>
              <a:p>
                <a:r>
                  <a:rPr lang="en-US">
                    <a:noFill/>
                  </a:rPr>
                  <a:t> </a:t>
                </a:r>
              </a:p>
            </p:txBody>
          </p:sp>
        </mc:Fallback>
      </mc:AlternateContent>
      <p:sp>
        <p:nvSpPr>
          <p:cNvPr id="73" name="Down Arrow 72">
            <a:extLst>
              <a:ext uri="{FF2B5EF4-FFF2-40B4-BE49-F238E27FC236}">
                <a16:creationId xmlns:a16="http://schemas.microsoft.com/office/drawing/2014/main" id="{314ABFFD-17E3-A243-93CA-C53CED4D0DB2}"/>
              </a:ext>
            </a:extLst>
          </p:cNvPr>
          <p:cNvSpPr/>
          <p:nvPr/>
        </p:nvSpPr>
        <p:spPr>
          <a:xfrm rot="8886168">
            <a:off x="10767316" y="3263189"/>
            <a:ext cx="291691" cy="1881015"/>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F9F15435-44D9-AF48-A9A0-D1B184D4334D}"/>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rgbClr val="C00000"/>
                              </a:solidFill>
                              <a:latin typeface="Cambria Math" panose="02040503050406030204" pitchFamily="18" charset="0"/>
                            </a:rPr>
                          </m:ctrlPr>
                        </m:sSubSupPr>
                        <m:e>
                          <m:r>
                            <a:rPr lang="en-US" sz="2000" b="1" i="1" smtClean="0">
                              <a:solidFill>
                                <a:srgbClr val="C00000"/>
                              </a:solidFill>
                              <a:latin typeface="Cambria Math" panose="02040503050406030204" pitchFamily="18" charset="0"/>
                            </a:rPr>
                            <m:t>𝒃</m:t>
                          </m:r>
                        </m:e>
                        <m:sub>
                          <m:r>
                            <a:rPr lang="en-US" sz="2000" b="1" i="1" smtClean="0">
                              <a:solidFill>
                                <a:srgbClr val="C00000"/>
                              </a:solidFill>
                              <a:latin typeface="Cambria Math" panose="02040503050406030204" pitchFamily="18" charset="0"/>
                            </a:rPr>
                            <m:t>𝟑</m:t>
                          </m:r>
                        </m:sub>
                        <m:sup>
                          <m:r>
                            <a:rPr lang="en-US" sz="2000" b="1" i="1" smtClean="0">
                              <a:solidFill>
                                <a:srgbClr val="C00000"/>
                              </a:solidFill>
                              <a:latin typeface="Cambria Math" panose="02040503050406030204" pitchFamily="18" charset="0"/>
                            </a:rPr>
                            <m:t>𝟐</m:t>
                          </m:r>
                        </m:sup>
                      </m:sSubSup>
                    </m:oMath>
                  </m:oMathPara>
                </a14:m>
                <a:endParaRPr lang="en-US" sz="2000" b="1" dirty="0">
                  <a:solidFill>
                    <a:srgbClr val="C00000"/>
                  </a:solidFill>
                  <a:latin typeface="Avenir Next" panose="020B0503020202020204" pitchFamily="34" charset="0"/>
                </a:endParaRPr>
              </a:p>
            </p:txBody>
          </p:sp>
        </mc:Choice>
        <mc:Fallback xmlns="">
          <p:sp>
            <p:nvSpPr>
              <p:cNvPr id="79" name="TextBox 78">
                <a:extLst>
                  <a:ext uri="{FF2B5EF4-FFF2-40B4-BE49-F238E27FC236}">
                    <a16:creationId xmlns:a16="http://schemas.microsoft.com/office/drawing/2014/main" id="{F9F15435-44D9-AF48-A9A0-D1B184D4334D}"/>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9"/>
                <a:stretch>
                  <a:fillRect l="-12121"/>
                </a:stretch>
              </a:blipFill>
            </p:spPr>
            <p:txBody>
              <a:bodyPr/>
              <a:lstStyle/>
              <a:p>
                <a:r>
                  <a:rPr lang="en-US">
                    <a:noFill/>
                  </a:rPr>
                  <a:t> </a:t>
                </a:r>
              </a:p>
            </p:txBody>
          </p:sp>
        </mc:Fallback>
      </mc:AlternateContent>
      <p:sp>
        <p:nvSpPr>
          <p:cNvPr id="83" name="Rectangle 82">
            <a:extLst>
              <a:ext uri="{FF2B5EF4-FFF2-40B4-BE49-F238E27FC236}">
                <a16:creationId xmlns:a16="http://schemas.microsoft.com/office/drawing/2014/main" id="{77CED0B1-BC8F-A24E-A258-8F7F10E3979D}"/>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5F0BC98-9DF7-B74B-BA3F-4846C45BCBC5}"/>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84" name="TextBox 83">
                <a:extLst>
                  <a:ext uri="{FF2B5EF4-FFF2-40B4-BE49-F238E27FC236}">
                    <a16:creationId xmlns:a16="http://schemas.microsoft.com/office/drawing/2014/main" id="{45F0BC98-9DF7-B74B-BA3F-4846C45BCBC5}"/>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0"/>
                <a:stretch>
                  <a:fillRect/>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07656355-5B0A-754A-8FFD-E3F248FE480C}"/>
              </a:ext>
            </a:extLst>
          </p:cNvPr>
          <p:cNvSpPr txBox="1"/>
          <p:nvPr/>
        </p:nvSpPr>
        <p:spPr>
          <a:xfrm>
            <a:off x="8158452" y="1328963"/>
            <a:ext cx="944148"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0.4</a:t>
            </a:r>
          </a:p>
        </p:txBody>
      </p:sp>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11"/>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12"/>
                <a:stretch>
                  <a:fillRect l="-1330" b="-224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24281" y="4574254"/>
            <a:ext cx="5791279" cy="10397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18109"/>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C7FD347-AAD9-204B-BA40-A893C108C2AC}"/>
                  </a:ext>
                </a:extLst>
              </p:cNvPr>
              <p:cNvSpPr txBox="1"/>
              <p:nvPr/>
            </p:nvSpPr>
            <p:spPr>
              <a:xfrm>
                <a:off x="5603292" y="731631"/>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=0.22</m:t>
                      </m:r>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7" name="TextBox 46">
                <a:extLst>
                  <a:ext uri="{FF2B5EF4-FFF2-40B4-BE49-F238E27FC236}">
                    <a16:creationId xmlns:a16="http://schemas.microsoft.com/office/drawing/2014/main" id="{5C7FD347-AAD9-204B-BA40-A893C108C2AC}"/>
                  </a:ext>
                </a:extLst>
              </p:cNvPr>
              <p:cNvSpPr txBox="1">
                <a:spLocks noRot="1" noChangeAspect="1" noMove="1" noResize="1" noEditPoints="1" noAdjustHandles="1" noChangeArrowheads="1" noChangeShapeType="1" noTextEdit="1"/>
              </p:cNvSpPr>
              <p:nvPr/>
            </p:nvSpPr>
            <p:spPr>
              <a:xfrm>
                <a:off x="5603292" y="731631"/>
                <a:ext cx="5862984" cy="461665"/>
              </a:xfrm>
              <a:prstGeom prst="rect">
                <a:avLst/>
              </a:prstGeom>
              <a:blipFill>
                <a:blip r:embed="rId13"/>
                <a:stretch>
                  <a:fillRect b="-1081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62572BB0-7D56-EC47-8243-FF8FD8C23917}"/>
                  </a:ext>
                </a:extLst>
              </p:cNvPr>
              <p:cNvSpPr/>
              <p:nvPr/>
            </p:nvSpPr>
            <p:spPr>
              <a:xfrm>
                <a:off x="7465802" y="1938892"/>
                <a:ext cx="538481" cy="4199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latin typeface="Cambria Math" panose="02040503050406030204" pitchFamily="18" charset="0"/>
                              <a:ea typeface="Cambria Math" panose="02040503050406030204" pitchFamily="18" charset="0"/>
                              <a:cs typeface="Arial" panose="020B0604020202020204" pitchFamily="34" charset="0"/>
                            </a:rPr>
                            <m:t>𝟏</m:t>
                          </m:r>
                        </m:sub>
                        <m:sup>
                          <m:r>
                            <a:rPr lang="en-US" sz="2000" b="1" i="1" dirty="0" smtClean="0">
                              <a:latin typeface="Cambria Math" panose="02040503050406030204" pitchFamily="18" charset="0"/>
                              <a:ea typeface="Cambria Math" panose="02040503050406030204" pitchFamily="18" charset="0"/>
                              <a:cs typeface="Arial" panose="020B0604020202020204" pitchFamily="34" charset="0"/>
                            </a:rPr>
                            <m:t>𝟐</m:t>
                          </m:r>
                        </m:sup>
                      </m:sSubSup>
                    </m:oMath>
                  </m:oMathPara>
                </a14:m>
                <a:endParaRPr lang="en-US" sz="2000" dirty="0"/>
              </a:p>
            </p:txBody>
          </p:sp>
        </mc:Choice>
        <mc:Fallback xmlns="">
          <p:sp>
            <p:nvSpPr>
              <p:cNvPr id="2" name="Rectangle 1">
                <a:extLst>
                  <a:ext uri="{FF2B5EF4-FFF2-40B4-BE49-F238E27FC236}">
                    <a16:creationId xmlns:a16="http://schemas.microsoft.com/office/drawing/2014/main" id="{62572BB0-7D56-EC47-8243-FF8FD8C23917}"/>
                  </a:ext>
                </a:extLst>
              </p:cNvPr>
              <p:cNvSpPr>
                <a:spLocks noRot="1" noChangeAspect="1" noMove="1" noResize="1" noEditPoints="1" noAdjustHandles="1" noChangeArrowheads="1" noChangeShapeType="1" noTextEdit="1"/>
              </p:cNvSpPr>
              <p:nvPr/>
            </p:nvSpPr>
            <p:spPr>
              <a:xfrm>
                <a:off x="7465802" y="1938892"/>
                <a:ext cx="538481" cy="419987"/>
              </a:xfrm>
              <a:prstGeom prst="rect">
                <a:avLst/>
              </a:prstGeom>
              <a:blipFill>
                <a:blip r:embed="rId1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2" name="Rectangle 51">
                <a:extLst>
                  <a:ext uri="{FF2B5EF4-FFF2-40B4-BE49-F238E27FC236}">
                    <a16:creationId xmlns:a16="http://schemas.microsoft.com/office/drawing/2014/main" id="{4DBA92BD-F7DD-2947-AF46-8F099C8910CD}"/>
                  </a:ext>
                </a:extLst>
              </p:cNvPr>
              <p:cNvSpPr/>
              <p:nvPr/>
            </p:nvSpPr>
            <p:spPr>
              <a:xfrm>
                <a:off x="9260558" y="1963321"/>
                <a:ext cx="538481" cy="4199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latin typeface="Cambria Math" panose="02040503050406030204" pitchFamily="18" charset="0"/>
                              <a:ea typeface="Cambria Math" panose="02040503050406030204" pitchFamily="18" charset="0"/>
                              <a:cs typeface="Arial" panose="020B0604020202020204" pitchFamily="34" charset="0"/>
                            </a:rPr>
                            <m:t>𝟐</m:t>
                          </m:r>
                        </m:sub>
                        <m:sup>
                          <m:r>
                            <a:rPr lang="en-US" sz="2000" b="1" i="1" dirty="0" smtClean="0">
                              <a:latin typeface="Cambria Math" panose="02040503050406030204" pitchFamily="18" charset="0"/>
                              <a:ea typeface="Cambria Math" panose="02040503050406030204" pitchFamily="18" charset="0"/>
                              <a:cs typeface="Arial" panose="020B0604020202020204" pitchFamily="34" charset="0"/>
                            </a:rPr>
                            <m:t>𝟐</m:t>
                          </m:r>
                        </m:sup>
                      </m:sSubSup>
                    </m:oMath>
                  </m:oMathPara>
                </a14:m>
                <a:endParaRPr lang="en-US" sz="2000" dirty="0"/>
              </a:p>
            </p:txBody>
          </p:sp>
        </mc:Choice>
        <mc:Fallback xmlns="">
          <p:sp>
            <p:nvSpPr>
              <p:cNvPr id="52" name="Rectangle 51">
                <a:extLst>
                  <a:ext uri="{FF2B5EF4-FFF2-40B4-BE49-F238E27FC236}">
                    <a16:creationId xmlns:a16="http://schemas.microsoft.com/office/drawing/2014/main" id="{4DBA92BD-F7DD-2947-AF46-8F099C8910CD}"/>
                  </a:ext>
                </a:extLst>
              </p:cNvPr>
              <p:cNvSpPr>
                <a:spLocks noRot="1" noChangeAspect="1" noMove="1" noResize="1" noEditPoints="1" noAdjustHandles="1" noChangeArrowheads="1" noChangeShapeType="1" noTextEdit="1"/>
              </p:cNvSpPr>
              <p:nvPr/>
            </p:nvSpPr>
            <p:spPr>
              <a:xfrm>
                <a:off x="9260558" y="1963321"/>
                <a:ext cx="538481" cy="419987"/>
              </a:xfrm>
              <a:prstGeom prst="rect">
                <a:avLst/>
              </a:prstGeom>
              <a:blipFill>
                <a:blip r:embed="rId15"/>
                <a:stretch>
                  <a:fillRect/>
                </a:stretch>
              </a:blipFill>
            </p:spPr>
            <p:txBody>
              <a:bodyPr/>
              <a:lstStyle/>
              <a:p>
                <a:r>
                  <a:rPr lang="en-US">
                    <a:noFill/>
                  </a:rPr>
                  <a:t> </a:t>
                </a:r>
              </a:p>
            </p:txBody>
          </p:sp>
        </mc:Fallback>
      </mc:AlternateContent>
      <p:sp>
        <p:nvSpPr>
          <p:cNvPr id="51" name="Down Arrow 50">
            <a:extLst>
              <a:ext uri="{FF2B5EF4-FFF2-40B4-BE49-F238E27FC236}">
                <a16:creationId xmlns:a16="http://schemas.microsoft.com/office/drawing/2014/main" id="{4C3AFF91-23B1-574C-AF6B-A63338BCF87D}"/>
              </a:ext>
            </a:extLst>
          </p:cNvPr>
          <p:cNvSpPr/>
          <p:nvPr/>
        </p:nvSpPr>
        <p:spPr>
          <a:xfrm rot="2269279">
            <a:off x="7842639" y="1739665"/>
            <a:ext cx="235474" cy="117854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Down Arrow 52">
            <a:extLst>
              <a:ext uri="{FF2B5EF4-FFF2-40B4-BE49-F238E27FC236}">
                <a16:creationId xmlns:a16="http://schemas.microsoft.com/office/drawing/2014/main" id="{EF3698CE-C339-D445-B2FB-C103F7CF0D73}"/>
              </a:ext>
            </a:extLst>
          </p:cNvPr>
          <p:cNvSpPr/>
          <p:nvPr/>
        </p:nvSpPr>
        <p:spPr>
          <a:xfrm rot="18967445">
            <a:off x="9193798" y="1714172"/>
            <a:ext cx="235474" cy="1178548"/>
          </a:xfrm>
          <a:prstGeom prst="downArrow">
            <a:avLst>
              <a:gd name="adj1" fmla="val 23830"/>
              <a:gd name="adj2" fmla="val 101351"/>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FD69E3E7-A286-5E43-BF20-9652D13691B7}"/>
              </a:ext>
            </a:extLst>
          </p:cNvPr>
          <p:cNvSpPr/>
          <p:nvPr/>
        </p:nvSpPr>
        <p:spPr>
          <a:xfrm>
            <a:off x="5691532" y="3353482"/>
            <a:ext cx="6126621" cy="1723603"/>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Down Arrow 56">
            <a:extLst>
              <a:ext uri="{FF2B5EF4-FFF2-40B4-BE49-F238E27FC236}">
                <a16:creationId xmlns:a16="http://schemas.microsoft.com/office/drawing/2014/main" id="{100AC043-D913-F14D-B857-DCD0564D1912}"/>
              </a:ext>
            </a:extLst>
          </p:cNvPr>
          <p:cNvSpPr/>
          <p:nvPr/>
        </p:nvSpPr>
        <p:spPr>
          <a:xfrm rot="1915388">
            <a:off x="6469237" y="3285367"/>
            <a:ext cx="289835" cy="1928744"/>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Down Arrow 57">
            <a:extLst>
              <a:ext uri="{FF2B5EF4-FFF2-40B4-BE49-F238E27FC236}">
                <a16:creationId xmlns:a16="http://schemas.microsoft.com/office/drawing/2014/main" id="{F279B0B4-7926-EA4D-9DD9-97FBFC92096C}"/>
              </a:ext>
            </a:extLst>
          </p:cNvPr>
          <p:cNvSpPr/>
          <p:nvPr/>
        </p:nvSpPr>
        <p:spPr>
          <a:xfrm rot="20206944">
            <a:off x="7930058" y="3336761"/>
            <a:ext cx="289835" cy="1928744"/>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Down Arrow 60">
            <a:extLst>
              <a:ext uri="{FF2B5EF4-FFF2-40B4-BE49-F238E27FC236}">
                <a16:creationId xmlns:a16="http://schemas.microsoft.com/office/drawing/2014/main" id="{B26E736B-0273-F54F-919D-180E5C90B863}"/>
              </a:ext>
            </a:extLst>
          </p:cNvPr>
          <p:cNvSpPr/>
          <p:nvPr/>
        </p:nvSpPr>
        <p:spPr>
          <a:xfrm rot="19675178">
            <a:off x="10847627" y="3355279"/>
            <a:ext cx="289835" cy="1928744"/>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Down Arrow 61">
            <a:extLst>
              <a:ext uri="{FF2B5EF4-FFF2-40B4-BE49-F238E27FC236}">
                <a16:creationId xmlns:a16="http://schemas.microsoft.com/office/drawing/2014/main" id="{81350E9D-1D36-D848-9046-B5BF7758B7CD}"/>
              </a:ext>
            </a:extLst>
          </p:cNvPr>
          <p:cNvSpPr/>
          <p:nvPr/>
        </p:nvSpPr>
        <p:spPr>
          <a:xfrm rot="2221637">
            <a:off x="9141075" y="3188999"/>
            <a:ext cx="334775" cy="2249980"/>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Down Arrow 64">
            <a:extLst>
              <a:ext uri="{FF2B5EF4-FFF2-40B4-BE49-F238E27FC236}">
                <a16:creationId xmlns:a16="http://schemas.microsoft.com/office/drawing/2014/main" id="{431970C0-0221-1642-8ED6-63BCC27B89C8}"/>
              </a:ext>
            </a:extLst>
          </p:cNvPr>
          <p:cNvSpPr/>
          <p:nvPr/>
        </p:nvSpPr>
        <p:spPr>
          <a:xfrm rot="17959503">
            <a:off x="9497505" y="2357657"/>
            <a:ext cx="316007" cy="3869804"/>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Down Arrow 68">
            <a:extLst>
              <a:ext uri="{FF2B5EF4-FFF2-40B4-BE49-F238E27FC236}">
                <a16:creationId xmlns:a16="http://schemas.microsoft.com/office/drawing/2014/main" id="{1D83F47A-3762-154B-A3D6-24978C6E0FD5}"/>
              </a:ext>
            </a:extLst>
          </p:cNvPr>
          <p:cNvSpPr/>
          <p:nvPr/>
        </p:nvSpPr>
        <p:spPr>
          <a:xfrm rot="3654671">
            <a:off x="7795921" y="2487779"/>
            <a:ext cx="363830" cy="3587994"/>
          </a:xfrm>
          <a:prstGeom prst="downArrow">
            <a:avLst>
              <a:gd name="adj1" fmla="val 23830"/>
              <a:gd name="adj2" fmla="val 101351"/>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0" name="Rectangle 69">
                <a:extLst>
                  <a:ext uri="{FF2B5EF4-FFF2-40B4-BE49-F238E27FC236}">
                    <a16:creationId xmlns:a16="http://schemas.microsoft.com/office/drawing/2014/main" id="{37AD7FB7-B6E0-7F4E-B2A7-E6D810AF7565}"/>
                  </a:ext>
                </a:extLst>
              </p:cNvPr>
              <p:cNvSpPr/>
              <p:nvPr/>
            </p:nvSpPr>
            <p:spPr>
              <a:xfrm>
                <a:off x="10834148" y="3727774"/>
                <a:ext cx="538481" cy="42146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𝟑</m:t>
                          </m:r>
                        </m:sub>
                        <m:sup>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𝟐</m:t>
                          </m:r>
                        </m:sup>
                      </m:sSubSup>
                    </m:oMath>
                  </m:oMathPara>
                </a14:m>
                <a:endParaRPr lang="en-US" sz="2000" dirty="0">
                  <a:solidFill>
                    <a:srgbClr val="C00000"/>
                  </a:solidFill>
                </a:endParaRPr>
              </a:p>
            </p:txBody>
          </p:sp>
        </mc:Choice>
        <mc:Fallback xmlns="">
          <p:sp>
            <p:nvSpPr>
              <p:cNvPr id="70" name="Rectangle 69">
                <a:extLst>
                  <a:ext uri="{FF2B5EF4-FFF2-40B4-BE49-F238E27FC236}">
                    <a16:creationId xmlns:a16="http://schemas.microsoft.com/office/drawing/2014/main" id="{37AD7FB7-B6E0-7F4E-B2A7-E6D810AF7565}"/>
                  </a:ext>
                </a:extLst>
              </p:cNvPr>
              <p:cNvSpPr>
                <a:spLocks noRot="1" noChangeAspect="1" noMove="1" noResize="1" noEditPoints="1" noAdjustHandles="1" noChangeArrowheads="1" noChangeShapeType="1" noTextEdit="1"/>
              </p:cNvSpPr>
              <p:nvPr/>
            </p:nvSpPr>
            <p:spPr>
              <a:xfrm>
                <a:off x="10834148" y="3727774"/>
                <a:ext cx="538481" cy="421462"/>
              </a:xfrm>
              <a:prstGeom prst="rect">
                <a:avLst/>
              </a:prstGeom>
              <a:blipFill>
                <a:blip r:embed="rId1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1" name="Rectangle 70">
                <a:extLst>
                  <a:ext uri="{FF2B5EF4-FFF2-40B4-BE49-F238E27FC236}">
                    <a16:creationId xmlns:a16="http://schemas.microsoft.com/office/drawing/2014/main" id="{E07944DF-2F38-AF41-98D4-1DC159FF3067}"/>
                  </a:ext>
                </a:extLst>
              </p:cNvPr>
              <p:cNvSpPr/>
              <p:nvPr/>
            </p:nvSpPr>
            <p:spPr>
              <a:xfrm>
                <a:off x="10020673" y="4185278"/>
                <a:ext cx="538481" cy="42146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𝟑</m:t>
                          </m:r>
                        </m:sub>
                        <m:sup>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𝟏</m:t>
                          </m:r>
                        </m:sup>
                      </m:sSubSup>
                    </m:oMath>
                  </m:oMathPara>
                </a14:m>
                <a:endParaRPr lang="en-US" sz="2000" dirty="0">
                  <a:solidFill>
                    <a:srgbClr val="C00000"/>
                  </a:solidFill>
                </a:endParaRPr>
              </a:p>
            </p:txBody>
          </p:sp>
        </mc:Choice>
        <mc:Fallback xmlns="">
          <p:sp>
            <p:nvSpPr>
              <p:cNvPr id="71" name="Rectangle 70">
                <a:extLst>
                  <a:ext uri="{FF2B5EF4-FFF2-40B4-BE49-F238E27FC236}">
                    <a16:creationId xmlns:a16="http://schemas.microsoft.com/office/drawing/2014/main" id="{E07944DF-2F38-AF41-98D4-1DC159FF3067}"/>
                  </a:ext>
                </a:extLst>
              </p:cNvPr>
              <p:cNvSpPr>
                <a:spLocks noRot="1" noChangeAspect="1" noMove="1" noResize="1" noEditPoints="1" noAdjustHandles="1" noChangeArrowheads="1" noChangeShapeType="1" noTextEdit="1"/>
              </p:cNvSpPr>
              <p:nvPr/>
            </p:nvSpPr>
            <p:spPr>
              <a:xfrm>
                <a:off x="10020673" y="4185278"/>
                <a:ext cx="538481" cy="421462"/>
              </a:xfrm>
              <a:prstGeom prst="rect">
                <a:avLst/>
              </a:prstGeom>
              <a:blipFill>
                <a:blip r:embed="rId1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2" name="Rectangle 71">
                <a:extLst>
                  <a:ext uri="{FF2B5EF4-FFF2-40B4-BE49-F238E27FC236}">
                    <a16:creationId xmlns:a16="http://schemas.microsoft.com/office/drawing/2014/main" id="{71C9F43D-EAC5-0E40-8435-2126F647070F}"/>
                  </a:ext>
                </a:extLst>
              </p:cNvPr>
              <p:cNvSpPr/>
              <p:nvPr/>
            </p:nvSpPr>
            <p:spPr>
              <a:xfrm>
                <a:off x="6236725" y="3754836"/>
                <a:ext cx="538481" cy="4199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𝟏</m:t>
                          </m:r>
                        </m:sub>
                        <m:sup>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𝟏</m:t>
                          </m:r>
                        </m:sup>
                      </m:sSubSup>
                    </m:oMath>
                  </m:oMathPara>
                </a14:m>
                <a:endParaRPr lang="en-US" sz="2000" dirty="0">
                  <a:solidFill>
                    <a:srgbClr val="C00000"/>
                  </a:solidFill>
                </a:endParaRPr>
              </a:p>
            </p:txBody>
          </p:sp>
        </mc:Choice>
        <mc:Fallback xmlns="">
          <p:sp>
            <p:nvSpPr>
              <p:cNvPr id="72" name="Rectangle 71">
                <a:extLst>
                  <a:ext uri="{FF2B5EF4-FFF2-40B4-BE49-F238E27FC236}">
                    <a16:creationId xmlns:a16="http://schemas.microsoft.com/office/drawing/2014/main" id="{71C9F43D-EAC5-0E40-8435-2126F647070F}"/>
                  </a:ext>
                </a:extLst>
              </p:cNvPr>
              <p:cNvSpPr>
                <a:spLocks noRot="1" noChangeAspect="1" noMove="1" noResize="1" noEditPoints="1" noAdjustHandles="1" noChangeArrowheads="1" noChangeShapeType="1" noTextEdit="1"/>
              </p:cNvSpPr>
              <p:nvPr/>
            </p:nvSpPr>
            <p:spPr>
              <a:xfrm>
                <a:off x="6236725" y="3754836"/>
                <a:ext cx="538481" cy="419987"/>
              </a:xfrm>
              <a:prstGeom prst="rect">
                <a:avLst/>
              </a:prstGeom>
              <a:blipFill>
                <a:blip r:embed="rId1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4" name="Rectangle 73">
                <a:extLst>
                  <a:ext uri="{FF2B5EF4-FFF2-40B4-BE49-F238E27FC236}">
                    <a16:creationId xmlns:a16="http://schemas.microsoft.com/office/drawing/2014/main" id="{D68FA8BB-7B5F-AD41-97A3-4D4D45F52986}"/>
                  </a:ext>
                </a:extLst>
              </p:cNvPr>
              <p:cNvSpPr/>
              <p:nvPr/>
            </p:nvSpPr>
            <p:spPr>
              <a:xfrm>
                <a:off x="7392335" y="3740925"/>
                <a:ext cx="538481" cy="4199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𝟐</m:t>
                          </m:r>
                        </m:sub>
                        <m:sup>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𝟏</m:t>
                          </m:r>
                        </m:sup>
                      </m:sSubSup>
                    </m:oMath>
                  </m:oMathPara>
                </a14:m>
                <a:endParaRPr lang="en-US" sz="2000" dirty="0">
                  <a:solidFill>
                    <a:srgbClr val="C00000"/>
                  </a:solidFill>
                </a:endParaRPr>
              </a:p>
            </p:txBody>
          </p:sp>
        </mc:Choice>
        <mc:Fallback xmlns="">
          <p:sp>
            <p:nvSpPr>
              <p:cNvPr id="74" name="Rectangle 73">
                <a:extLst>
                  <a:ext uri="{FF2B5EF4-FFF2-40B4-BE49-F238E27FC236}">
                    <a16:creationId xmlns:a16="http://schemas.microsoft.com/office/drawing/2014/main" id="{D68FA8BB-7B5F-AD41-97A3-4D4D45F52986}"/>
                  </a:ext>
                </a:extLst>
              </p:cNvPr>
              <p:cNvSpPr>
                <a:spLocks noRot="1" noChangeAspect="1" noMove="1" noResize="1" noEditPoints="1" noAdjustHandles="1" noChangeArrowheads="1" noChangeShapeType="1" noTextEdit="1"/>
              </p:cNvSpPr>
              <p:nvPr/>
            </p:nvSpPr>
            <p:spPr>
              <a:xfrm>
                <a:off x="7392335" y="3740925"/>
                <a:ext cx="538481" cy="419987"/>
              </a:xfrm>
              <a:prstGeom prst="rect">
                <a:avLst/>
              </a:prstGeom>
              <a:blipFill>
                <a:blip r:embed="rId1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5" name="Rectangle 74">
                <a:extLst>
                  <a:ext uri="{FF2B5EF4-FFF2-40B4-BE49-F238E27FC236}">
                    <a16:creationId xmlns:a16="http://schemas.microsoft.com/office/drawing/2014/main" id="{F5AA331D-1B06-E74E-9F21-ED68B3F4DF46}"/>
                  </a:ext>
                </a:extLst>
              </p:cNvPr>
              <p:cNvSpPr/>
              <p:nvPr/>
            </p:nvSpPr>
            <p:spPr>
              <a:xfrm>
                <a:off x="6857094" y="4249739"/>
                <a:ext cx="538481" cy="4199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𝟏</m:t>
                          </m:r>
                        </m:sub>
                        <m:sup>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𝟐</m:t>
                          </m:r>
                        </m:sup>
                      </m:sSubSup>
                    </m:oMath>
                  </m:oMathPara>
                </a14:m>
                <a:endParaRPr lang="en-US" sz="2000" dirty="0">
                  <a:solidFill>
                    <a:srgbClr val="C00000"/>
                  </a:solidFill>
                </a:endParaRPr>
              </a:p>
            </p:txBody>
          </p:sp>
        </mc:Choice>
        <mc:Fallback xmlns="">
          <p:sp>
            <p:nvSpPr>
              <p:cNvPr id="75" name="Rectangle 74">
                <a:extLst>
                  <a:ext uri="{FF2B5EF4-FFF2-40B4-BE49-F238E27FC236}">
                    <a16:creationId xmlns:a16="http://schemas.microsoft.com/office/drawing/2014/main" id="{F5AA331D-1B06-E74E-9F21-ED68B3F4DF46}"/>
                  </a:ext>
                </a:extLst>
              </p:cNvPr>
              <p:cNvSpPr>
                <a:spLocks noRot="1" noChangeAspect="1" noMove="1" noResize="1" noEditPoints="1" noAdjustHandles="1" noChangeArrowheads="1" noChangeShapeType="1" noTextEdit="1"/>
              </p:cNvSpPr>
              <p:nvPr/>
            </p:nvSpPr>
            <p:spPr>
              <a:xfrm>
                <a:off x="6857094" y="4249739"/>
                <a:ext cx="538481" cy="419987"/>
              </a:xfrm>
              <a:prstGeom prst="rect">
                <a:avLst/>
              </a:prstGeom>
              <a:blipFill>
                <a:blip r:embed="rId2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6" name="Rectangle 75">
                <a:extLst>
                  <a:ext uri="{FF2B5EF4-FFF2-40B4-BE49-F238E27FC236}">
                    <a16:creationId xmlns:a16="http://schemas.microsoft.com/office/drawing/2014/main" id="{56EB8DEE-F29C-B94F-9B24-0D4A3A4BB804}"/>
                  </a:ext>
                </a:extLst>
              </p:cNvPr>
              <p:cNvSpPr/>
              <p:nvPr/>
            </p:nvSpPr>
            <p:spPr>
              <a:xfrm>
                <a:off x="8599924" y="4297856"/>
                <a:ext cx="538481" cy="4199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m:t>
                          </m:r>
                        </m:e>
                        <m:sub>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𝟐</m:t>
                          </m:r>
                        </m:sub>
                        <m:sup>
                          <m:r>
                            <a:rPr lang="en-US" sz="2000" b="1" i="1" dirty="0" smtClean="0">
                              <a:solidFill>
                                <a:srgbClr val="C00000"/>
                              </a:solidFill>
                              <a:latin typeface="Cambria Math" panose="02040503050406030204" pitchFamily="18" charset="0"/>
                              <a:ea typeface="Cambria Math" panose="02040503050406030204" pitchFamily="18" charset="0"/>
                              <a:cs typeface="Arial" panose="020B0604020202020204" pitchFamily="34" charset="0"/>
                            </a:rPr>
                            <m:t>𝟐</m:t>
                          </m:r>
                        </m:sup>
                      </m:sSubSup>
                    </m:oMath>
                  </m:oMathPara>
                </a14:m>
                <a:endParaRPr lang="en-US" sz="2000" dirty="0">
                  <a:solidFill>
                    <a:srgbClr val="C00000"/>
                  </a:solidFill>
                </a:endParaRPr>
              </a:p>
            </p:txBody>
          </p:sp>
        </mc:Choice>
        <mc:Fallback xmlns="">
          <p:sp>
            <p:nvSpPr>
              <p:cNvPr id="76" name="Rectangle 75">
                <a:extLst>
                  <a:ext uri="{FF2B5EF4-FFF2-40B4-BE49-F238E27FC236}">
                    <a16:creationId xmlns:a16="http://schemas.microsoft.com/office/drawing/2014/main" id="{56EB8DEE-F29C-B94F-9B24-0D4A3A4BB804}"/>
                  </a:ext>
                </a:extLst>
              </p:cNvPr>
              <p:cNvSpPr>
                <a:spLocks noRot="1" noChangeAspect="1" noMove="1" noResize="1" noEditPoints="1" noAdjustHandles="1" noChangeArrowheads="1" noChangeShapeType="1" noTextEdit="1"/>
              </p:cNvSpPr>
              <p:nvPr/>
            </p:nvSpPr>
            <p:spPr>
              <a:xfrm>
                <a:off x="8599924" y="4297856"/>
                <a:ext cx="538481" cy="419987"/>
              </a:xfrm>
              <a:prstGeom prst="rect">
                <a:avLst/>
              </a:prstGeom>
              <a:blipFill>
                <a:blip r:embed="rId21"/>
                <a:stretch>
                  <a:fillRect b="-2941"/>
                </a:stretch>
              </a:blipFill>
            </p:spPr>
            <p:txBody>
              <a:bodyPr/>
              <a:lstStyle/>
              <a:p>
                <a:r>
                  <a:rPr lang="en-US">
                    <a:noFill/>
                  </a:rPr>
                  <a:t> </a:t>
                </a:r>
              </a:p>
            </p:txBody>
          </p:sp>
        </mc:Fallback>
      </mc:AlternateContent>
    </p:spTree>
    <p:extLst>
      <p:ext uri="{BB962C8B-B14F-4D97-AF65-F5344CB8AC3E}">
        <p14:creationId xmlns:p14="http://schemas.microsoft.com/office/powerpoint/2010/main" val="89517023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703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5487"/>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21911"/>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8494"/>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21911"/>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2"/>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3"/>
                <a:stretch>
                  <a:fillRect l="-1330" b="-224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521502" y="5943600"/>
            <a:ext cx="5791279" cy="7633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21911"/>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C7FD347-AAD9-204B-BA40-A893C108C2AC}"/>
                  </a:ext>
                </a:extLst>
              </p:cNvPr>
              <p:cNvSpPr txBox="1"/>
              <p:nvPr/>
            </p:nvSpPr>
            <p:spPr>
              <a:xfrm>
                <a:off x="5603292" y="731631"/>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=0.22</m:t>
                      </m:r>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7" name="TextBox 46">
                <a:extLst>
                  <a:ext uri="{FF2B5EF4-FFF2-40B4-BE49-F238E27FC236}">
                    <a16:creationId xmlns:a16="http://schemas.microsoft.com/office/drawing/2014/main" id="{5C7FD347-AAD9-204B-BA40-A893C108C2AC}"/>
                  </a:ext>
                </a:extLst>
              </p:cNvPr>
              <p:cNvSpPr txBox="1">
                <a:spLocks noRot="1" noChangeAspect="1" noMove="1" noResize="1" noEditPoints="1" noAdjustHandles="1" noChangeArrowheads="1" noChangeShapeType="1" noTextEdit="1"/>
              </p:cNvSpPr>
              <p:nvPr/>
            </p:nvSpPr>
            <p:spPr>
              <a:xfrm>
                <a:off x="5603292" y="731631"/>
                <a:ext cx="5862984" cy="461665"/>
              </a:xfrm>
              <a:prstGeom prst="rect">
                <a:avLst/>
              </a:prstGeom>
              <a:blipFill>
                <a:blip r:embed="rId4"/>
                <a:stretch>
                  <a:fillRect b="-10811"/>
                </a:stretch>
              </a:blipFill>
            </p:spPr>
            <p:txBody>
              <a:bodyPr/>
              <a:lstStyle/>
              <a:p>
                <a:r>
                  <a:rPr lang="en-US">
                    <a:noFill/>
                  </a:rPr>
                  <a:t> </a:t>
                </a:r>
              </a:p>
            </p:txBody>
          </p:sp>
        </mc:Fallback>
      </mc:AlternateContent>
      <p:sp>
        <p:nvSpPr>
          <p:cNvPr id="151" name="Rectangle 150">
            <a:extLst>
              <a:ext uri="{FF2B5EF4-FFF2-40B4-BE49-F238E27FC236}">
                <a16:creationId xmlns:a16="http://schemas.microsoft.com/office/drawing/2014/main" id="{88CE83D6-1217-BE42-9B68-5BFAEE867BC8}"/>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2" name="TextBox 151">
                <a:extLst>
                  <a:ext uri="{FF2B5EF4-FFF2-40B4-BE49-F238E27FC236}">
                    <a16:creationId xmlns:a16="http://schemas.microsoft.com/office/drawing/2014/main" id="{9BCD92C2-0764-C14F-8BB7-B61B520C2FB7}"/>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152" name="TextBox 151">
                <a:extLst>
                  <a:ext uri="{FF2B5EF4-FFF2-40B4-BE49-F238E27FC236}">
                    <a16:creationId xmlns:a16="http://schemas.microsoft.com/office/drawing/2014/main" id="{9BCD92C2-0764-C14F-8BB7-B61B520C2FB7}"/>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153" name="Down Arrow 152">
            <a:extLst>
              <a:ext uri="{FF2B5EF4-FFF2-40B4-BE49-F238E27FC236}">
                <a16:creationId xmlns:a16="http://schemas.microsoft.com/office/drawing/2014/main" id="{F03D09E4-1F37-FC4B-B670-D0D9E8930285}"/>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4" name="TextBox 153">
                <a:extLst>
                  <a:ext uri="{FF2B5EF4-FFF2-40B4-BE49-F238E27FC236}">
                    <a16:creationId xmlns:a16="http://schemas.microsoft.com/office/drawing/2014/main" id="{08683A85-1F03-F04D-8F3A-09C9A22EE8A1}"/>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154" name="TextBox 153">
                <a:extLst>
                  <a:ext uri="{FF2B5EF4-FFF2-40B4-BE49-F238E27FC236}">
                    <a16:creationId xmlns:a16="http://schemas.microsoft.com/office/drawing/2014/main" id="{08683A85-1F03-F04D-8F3A-09C9A22EE8A1}"/>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5" name="TextBox 154">
                <a:extLst>
                  <a:ext uri="{FF2B5EF4-FFF2-40B4-BE49-F238E27FC236}">
                    <a16:creationId xmlns:a16="http://schemas.microsoft.com/office/drawing/2014/main" id="{931414BC-0839-4949-87EC-3A5B5017A4C5}"/>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𝟏</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55" name="TextBox 154">
                <a:extLst>
                  <a:ext uri="{FF2B5EF4-FFF2-40B4-BE49-F238E27FC236}">
                    <a16:creationId xmlns:a16="http://schemas.microsoft.com/office/drawing/2014/main" id="{931414BC-0839-4949-87EC-3A5B5017A4C5}"/>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7"/>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6" name="TextBox 155">
                <a:extLst>
                  <a:ext uri="{FF2B5EF4-FFF2-40B4-BE49-F238E27FC236}">
                    <a16:creationId xmlns:a16="http://schemas.microsoft.com/office/drawing/2014/main" id="{61A441DD-9DC2-2C4D-9473-661D740CC951}"/>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𝟏</m:t>
                          </m:r>
                        </m:sub>
                        <m:sup>
                          <m:r>
                            <a:rPr lang="en-US" sz="2000" b="1" i="1" smtClean="0">
                              <a:solidFill>
                                <a:schemeClr val="accent6">
                                  <a:lumMod val="75000"/>
                                </a:schemeClr>
                              </a:solidFill>
                              <a:latin typeface="Cambria Math" panose="02040503050406030204" pitchFamily="18" charset="0"/>
                            </a:rPr>
                            <m:t>𝟐</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56" name="TextBox 155">
                <a:extLst>
                  <a:ext uri="{FF2B5EF4-FFF2-40B4-BE49-F238E27FC236}">
                    <a16:creationId xmlns:a16="http://schemas.microsoft.com/office/drawing/2014/main" id="{61A441DD-9DC2-2C4D-9473-661D740CC951}"/>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8"/>
                <a:stretch>
                  <a:fillRect l="-12121"/>
                </a:stretch>
              </a:blipFill>
            </p:spPr>
            <p:txBody>
              <a:bodyPr/>
              <a:lstStyle/>
              <a:p>
                <a:r>
                  <a:rPr lang="en-US">
                    <a:noFill/>
                  </a:rPr>
                  <a:t> </a:t>
                </a:r>
              </a:p>
            </p:txBody>
          </p:sp>
        </mc:Fallback>
      </mc:AlternateContent>
      <p:sp>
        <p:nvSpPr>
          <p:cNvPr id="157" name="Down Arrow 156">
            <a:extLst>
              <a:ext uri="{FF2B5EF4-FFF2-40B4-BE49-F238E27FC236}">
                <a16:creationId xmlns:a16="http://schemas.microsoft.com/office/drawing/2014/main" id="{6B392597-CC28-1B48-85AC-6AD4AF2E66C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a:extLst>
              <a:ext uri="{FF2B5EF4-FFF2-40B4-BE49-F238E27FC236}">
                <a16:creationId xmlns:a16="http://schemas.microsoft.com/office/drawing/2014/main" id="{DB4514E5-6DAF-C64A-91DB-C68E4C8E4ED9}"/>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9" name="TextBox 158">
                <a:extLst>
                  <a:ext uri="{FF2B5EF4-FFF2-40B4-BE49-F238E27FC236}">
                    <a16:creationId xmlns:a16="http://schemas.microsoft.com/office/drawing/2014/main" id="{F09122A1-09B8-B848-930B-9E1E1D4CFC90}"/>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159" name="TextBox 158">
                <a:extLst>
                  <a:ext uri="{FF2B5EF4-FFF2-40B4-BE49-F238E27FC236}">
                    <a16:creationId xmlns:a16="http://schemas.microsoft.com/office/drawing/2014/main" id="{F09122A1-09B8-B848-930B-9E1E1D4CFC90}"/>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0" name="TextBox 159">
                <a:extLst>
                  <a:ext uri="{FF2B5EF4-FFF2-40B4-BE49-F238E27FC236}">
                    <a16:creationId xmlns:a16="http://schemas.microsoft.com/office/drawing/2014/main" id="{55748AE6-CC9A-CB4C-80DC-5C2B9332DBEC}"/>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160" name="TextBox 159">
                <a:extLst>
                  <a:ext uri="{FF2B5EF4-FFF2-40B4-BE49-F238E27FC236}">
                    <a16:creationId xmlns:a16="http://schemas.microsoft.com/office/drawing/2014/main" id="{55748AE6-CC9A-CB4C-80DC-5C2B9332DBEC}"/>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161" name="Down Arrow 160">
            <a:extLst>
              <a:ext uri="{FF2B5EF4-FFF2-40B4-BE49-F238E27FC236}">
                <a16:creationId xmlns:a16="http://schemas.microsoft.com/office/drawing/2014/main" id="{A17993B7-9F2B-1642-810C-BB809E433AC7}"/>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Down Arrow 161">
            <a:extLst>
              <a:ext uri="{FF2B5EF4-FFF2-40B4-BE49-F238E27FC236}">
                <a16:creationId xmlns:a16="http://schemas.microsoft.com/office/drawing/2014/main" id="{2D630404-0B5C-CC45-B786-66E3167608D8}"/>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3" name="TextBox 162">
                <a:extLst>
                  <a:ext uri="{FF2B5EF4-FFF2-40B4-BE49-F238E27FC236}">
                    <a16:creationId xmlns:a16="http://schemas.microsoft.com/office/drawing/2014/main" id="{C5B8ED40-F778-434C-8942-C6C9FA3FF1A9}"/>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𝟐</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63" name="TextBox 162">
                <a:extLst>
                  <a:ext uri="{FF2B5EF4-FFF2-40B4-BE49-F238E27FC236}">
                    <a16:creationId xmlns:a16="http://schemas.microsoft.com/office/drawing/2014/main" id="{C5B8ED40-F778-434C-8942-C6C9FA3FF1A9}"/>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11"/>
                <a:stretch>
                  <a:fillRect l="-12121"/>
                </a:stretch>
              </a:blipFill>
            </p:spPr>
            <p:txBody>
              <a:bodyPr/>
              <a:lstStyle/>
              <a:p>
                <a:r>
                  <a:rPr lang="en-US">
                    <a:noFill/>
                  </a:rPr>
                  <a:t> </a:t>
                </a:r>
              </a:p>
            </p:txBody>
          </p:sp>
        </mc:Fallback>
      </mc:AlternateContent>
      <p:sp>
        <p:nvSpPr>
          <p:cNvPr id="164" name="Down Arrow 163">
            <a:extLst>
              <a:ext uri="{FF2B5EF4-FFF2-40B4-BE49-F238E27FC236}">
                <a16:creationId xmlns:a16="http://schemas.microsoft.com/office/drawing/2014/main" id="{AFCE6727-A774-E443-BBB5-545522A86BB6}"/>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5" name="TextBox 164">
                <a:extLst>
                  <a:ext uri="{FF2B5EF4-FFF2-40B4-BE49-F238E27FC236}">
                    <a16:creationId xmlns:a16="http://schemas.microsoft.com/office/drawing/2014/main" id="{C763943B-D94D-EE47-A840-21DB04536372}"/>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𝟑</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65" name="TextBox 164">
                <a:extLst>
                  <a:ext uri="{FF2B5EF4-FFF2-40B4-BE49-F238E27FC236}">
                    <a16:creationId xmlns:a16="http://schemas.microsoft.com/office/drawing/2014/main" id="{C763943B-D94D-EE47-A840-21DB04536372}"/>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12"/>
                <a:stretch>
                  <a:fillRect l="-15625"/>
                </a:stretch>
              </a:blipFill>
            </p:spPr>
            <p:txBody>
              <a:bodyPr/>
              <a:lstStyle/>
              <a:p>
                <a:r>
                  <a:rPr lang="en-US">
                    <a:noFill/>
                  </a:rPr>
                  <a:t> </a:t>
                </a:r>
              </a:p>
            </p:txBody>
          </p:sp>
        </mc:Fallback>
      </mc:AlternateContent>
      <p:sp>
        <p:nvSpPr>
          <p:cNvPr id="166" name="Down Arrow 165">
            <a:extLst>
              <a:ext uri="{FF2B5EF4-FFF2-40B4-BE49-F238E27FC236}">
                <a16:creationId xmlns:a16="http://schemas.microsoft.com/office/drawing/2014/main" id="{4EBE0448-4EF7-694F-86D1-4AC658879ED9}"/>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7" name="TextBox 166">
                <a:extLst>
                  <a:ext uri="{FF2B5EF4-FFF2-40B4-BE49-F238E27FC236}">
                    <a16:creationId xmlns:a16="http://schemas.microsoft.com/office/drawing/2014/main" id="{693A8F6B-DD63-BF44-95C2-A631451B35DD}"/>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𝟐</m:t>
                          </m:r>
                        </m:sub>
                        <m:sup>
                          <m:r>
                            <a:rPr lang="en-US" sz="2000" b="1" i="1" smtClean="0">
                              <a:solidFill>
                                <a:schemeClr val="accent6">
                                  <a:lumMod val="75000"/>
                                </a:schemeClr>
                              </a:solidFill>
                              <a:latin typeface="Cambria Math" panose="02040503050406030204" pitchFamily="18" charset="0"/>
                            </a:rPr>
                            <m:t>𝟐</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67" name="TextBox 166">
                <a:extLst>
                  <a:ext uri="{FF2B5EF4-FFF2-40B4-BE49-F238E27FC236}">
                    <a16:creationId xmlns:a16="http://schemas.microsoft.com/office/drawing/2014/main" id="{693A8F6B-DD63-BF44-95C2-A631451B35DD}"/>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13"/>
                <a:stretch>
                  <a:fillRect l="-12121"/>
                </a:stretch>
              </a:blipFill>
            </p:spPr>
            <p:txBody>
              <a:bodyPr/>
              <a:lstStyle/>
              <a:p>
                <a:r>
                  <a:rPr lang="en-US">
                    <a:noFill/>
                  </a:rPr>
                  <a:t> </a:t>
                </a:r>
              </a:p>
            </p:txBody>
          </p:sp>
        </mc:Fallback>
      </mc:AlternateContent>
      <p:sp>
        <p:nvSpPr>
          <p:cNvPr id="168" name="Down Arrow 167">
            <a:extLst>
              <a:ext uri="{FF2B5EF4-FFF2-40B4-BE49-F238E27FC236}">
                <a16:creationId xmlns:a16="http://schemas.microsoft.com/office/drawing/2014/main" id="{346598F0-5EDC-6247-97E3-676016837160}"/>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9" name="TextBox 168">
                <a:extLst>
                  <a:ext uri="{FF2B5EF4-FFF2-40B4-BE49-F238E27FC236}">
                    <a16:creationId xmlns:a16="http://schemas.microsoft.com/office/drawing/2014/main" id="{F8EB7951-4AE7-DB4A-B96B-1926EB34EF82}"/>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𝟑</m:t>
                          </m:r>
                        </m:sub>
                        <m:sup>
                          <m:r>
                            <a:rPr lang="en-US" sz="2000" b="1" i="1" smtClean="0">
                              <a:solidFill>
                                <a:schemeClr val="accent6">
                                  <a:lumMod val="75000"/>
                                </a:schemeClr>
                              </a:solidFill>
                              <a:latin typeface="Cambria Math" panose="02040503050406030204" pitchFamily="18" charset="0"/>
                            </a:rPr>
                            <m:t>𝟐</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69" name="TextBox 168">
                <a:extLst>
                  <a:ext uri="{FF2B5EF4-FFF2-40B4-BE49-F238E27FC236}">
                    <a16:creationId xmlns:a16="http://schemas.microsoft.com/office/drawing/2014/main" id="{F8EB7951-4AE7-DB4A-B96B-1926EB34EF82}"/>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14"/>
                <a:stretch>
                  <a:fillRect l="-12121"/>
                </a:stretch>
              </a:blipFill>
            </p:spPr>
            <p:txBody>
              <a:bodyPr/>
              <a:lstStyle/>
              <a:p>
                <a:r>
                  <a:rPr lang="en-US">
                    <a:noFill/>
                  </a:rPr>
                  <a:t> </a:t>
                </a:r>
              </a:p>
            </p:txBody>
          </p:sp>
        </mc:Fallback>
      </mc:AlternateContent>
      <p:sp>
        <p:nvSpPr>
          <p:cNvPr id="170" name="Rectangle 169">
            <a:extLst>
              <a:ext uri="{FF2B5EF4-FFF2-40B4-BE49-F238E27FC236}">
                <a16:creationId xmlns:a16="http://schemas.microsoft.com/office/drawing/2014/main" id="{9B34B1A3-1B42-FB45-850F-A284A527D4E7}"/>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1" name="TextBox 170">
                <a:extLst>
                  <a:ext uri="{FF2B5EF4-FFF2-40B4-BE49-F238E27FC236}">
                    <a16:creationId xmlns:a16="http://schemas.microsoft.com/office/drawing/2014/main" id="{1DFAFD0C-FE1C-5948-9966-D36F196040B0}"/>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171" name="TextBox 170">
                <a:extLst>
                  <a:ext uri="{FF2B5EF4-FFF2-40B4-BE49-F238E27FC236}">
                    <a16:creationId xmlns:a16="http://schemas.microsoft.com/office/drawing/2014/main" id="{1DFAFD0C-FE1C-5948-9966-D36F196040B0}"/>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2" name="TextBox 171">
                <a:extLst>
                  <a:ext uri="{FF2B5EF4-FFF2-40B4-BE49-F238E27FC236}">
                    <a16:creationId xmlns:a16="http://schemas.microsoft.com/office/drawing/2014/main" id="{71936A64-9C66-654F-9133-6475DBCE7158}"/>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172" name="TextBox 171">
                <a:extLst>
                  <a:ext uri="{FF2B5EF4-FFF2-40B4-BE49-F238E27FC236}">
                    <a16:creationId xmlns:a16="http://schemas.microsoft.com/office/drawing/2014/main" id="{71936A64-9C66-654F-9133-6475DBCE7158}"/>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173" name="Down Arrow 172">
            <a:extLst>
              <a:ext uri="{FF2B5EF4-FFF2-40B4-BE49-F238E27FC236}">
                <a16:creationId xmlns:a16="http://schemas.microsoft.com/office/drawing/2014/main" id="{996960E8-89A7-F340-B696-3F422C49D3B8}"/>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4" name="TextBox 173">
                <a:extLst>
                  <a:ext uri="{FF2B5EF4-FFF2-40B4-BE49-F238E27FC236}">
                    <a16:creationId xmlns:a16="http://schemas.microsoft.com/office/drawing/2014/main" id="{D8D8A7F5-802A-AD43-B160-7CA0A1661834}"/>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𝒐</m:t>
                          </m:r>
                        </m:e>
                        <m:sub>
                          <m:r>
                            <a:rPr lang="en-US" sz="2000" b="1" i="1" smtClean="0">
                              <a:solidFill>
                                <a:schemeClr val="accent6">
                                  <a:lumMod val="75000"/>
                                </a:schemeClr>
                              </a:solidFill>
                              <a:latin typeface="Cambria Math" panose="02040503050406030204" pitchFamily="18" charset="0"/>
                            </a:rPr>
                            <m:t>𝟏</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74" name="TextBox 173">
                <a:extLst>
                  <a:ext uri="{FF2B5EF4-FFF2-40B4-BE49-F238E27FC236}">
                    <a16:creationId xmlns:a16="http://schemas.microsoft.com/office/drawing/2014/main" id="{D8D8A7F5-802A-AD43-B160-7CA0A1661834}"/>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7"/>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5" name="TextBox 174">
                <a:extLst>
                  <a:ext uri="{FF2B5EF4-FFF2-40B4-BE49-F238E27FC236}">
                    <a16:creationId xmlns:a16="http://schemas.microsoft.com/office/drawing/2014/main" id="{5AEEC197-AF5D-4E45-8A21-1E74FC46943D}"/>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𝒐</m:t>
                          </m:r>
                        </m:e>
                        <m:sub>
                          <m:r>
                            <a:rPr lang="en-US" sz="2000" b="1" i="1" smtClean="0">
                              <a:solidFill>
                                <a:schemeClr val="accent6">
                                  <a:lumMod val="75000"/>
                                </a:schemeClr>
                              </a:solidFill>
                              <a:latin typeface="Cambria Math" panose="02040503050406030204" pitchFamily="18" charset="0"/>
                            </a:rPr>
                            <m:t>𝟐</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75" name="TextBox 174">
                <a:extLst>
                  <a:ext uri="{FF2B5EF4-FFF2-40B4-BE49-F238E27FC236}">
                    <a16:creationId xmlns:a16="http://schemas.microsoft.com/office/drawing/2014/main" id="{5AEEC197-AF5D-4E45-8A21-1E74FC46943D}"/>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8"/>
                <a:stretch>
                  <a:fillRect l="-6061"/>
                </a:stretch>
              </a:blipFill>
            </p:spPr>
            <p:txBody>
              <a:bodyPr/>
              <a:lstStyle/>
              <a:p>
                <a:r>
                  <a:rPr lang="en-US">
                    <a:noFill/>
                  </a:rPr>
                  <a:t> </a:t>
                </a:r>
              </a:p>
            </p:txBody>
          </p:sp>
        </mc:Fallback>
      </mc:AlternateContent>
    </p:spTree>
    <p:extLst>
      <p:ext uri="{BB962C8B-B14F-4D97-AF65-F5344CB8AC3E}">
        <p14:creationId xmlns:p14="http://schemas.microsoft.com/office/powerpoint/2010/main" val="336583040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AA4BA94-BD09-7E41-9A8D-3F559827AFCE}"/>
              </a:ext>
            </a:extLst>
          </p:cNvPr>
          <p:cNvSpPr/>
          <p:nvPr/>
        </p:nvSpPr>
        <p:spPr>
          <a:xfrm>
            <a:off x="5842212" y="5157035"/>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Rectangle 27">
            <a:extLst>
              <a:ext uri="{FF2B5EF4-FFF2-40B4-BE49-F238E27FC236}">
                <a16:creationId xmlns:a16="http://schemas.microsoft.com/office/drawing/2014/main" id="{6364F4C2-46A8-474E-AA49-0C217CCF0E71}"/>
              </a:ext>
            </a:extLst>
          </p:cNvPr>
          <p:cNvSpPr/>
          <p:nvPr/>
        </p:nvSpPr>
        <p:spPr>
          <a:xfrm>
            <a:off x="8284274" y="5155487"/>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91F2AD51-D9C1-574D-8DBF-FB80CBC1FE09}"/>
              </a:ext>
            </a:extLst>
          </p:cNvPr>
          <p:cNvSpPr txBox="1"/>
          <p:nvPr/>
        </p:nvSpPr>
        <p:spPr>
          <a:xfrm>
            <a:off x="8217493" y="5221911"/>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91</a:t>
            </a:r>
          </a:p>
        </p:txBody>
      </p:sp>
      <p:sp>
        <p:nvSpPr>
          <p:cNvPr id="30" name="Rectangle 29">
            <a:extLst>
              <a:ext uri="{FF2B5EF4-FFF2-40B4-BE49-F238E27FC236}">
                <a16:creationId xmlns:a16="http://schemas.microsoft.com/office/drawing/2014/main" id="{538142E8-6B1F-804C-92A2-031295DC6D9E}"/>
              </a:ext>
            </a:extLst>
          </p:cNvPr>
          <p:cNvSpPr/>
          <p:nvPr/>
        </p:nvSpPr>
        <p:spPr>
          <a:xfrm>
            <a:off x="11221772" y="5158494"/>
            <a:ext cx="470569"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7422DAFF-DF62-234B-8195-70BD2B34A167}"/>
              </a:ext>
            </a:extLst>
          </p:cNvPr>
          <p:cNvSpPr txBox="1"/>
          <p:nvPr/>
        </p:nvSpPr>
        <p:spPr>
          <a:xfrm>
            <a:off x="11291336" y="5221911"/>
            <a:ext cx="401005"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1</a:t>
            </a:r>
          </a:p>
        </p:txBody>
      </p:sp>
      <p:sp>
        <p:nvSpPr>
          <p:cNvPr id="42" name="TextBox 41">
            <a:extLst>
              <a:ext uri="{FF2B5EF4-FFF2-40B4-BE49-F238E27FC236}">
                <a16:creationId xmlns:a16="http://schemas.microsoft.com/office/drawing/2014/main" id="{FCC21DA4-FFB4-A241-BDF3-098C52D15918}"/>
              </a:ext>
            </a:extLst>
          </p:cNvPr>
          <p:cNvSpPr txBox="1"/>
          <p:nvPr/>
        </p:nvSpPr>
        <p:spPr>
          <a:xfrm>
            <a:off x="7517613" y="5764136"/>
            <a:ext cx="1981446" cy="707886"/>
          </a:xfrm>
          <a:prstGeom prst="rect">
            <a:avLst/>
          </a:prstGeom>
          <a:noFill/>
        </p:spPr>
        <p:txBody>
          <a:bodyPr wrap="square" rtlCol="0">
            <a:spAutoFit/>
          </a:bodyPr>
          <a:lstStyle/>
          <a:p>
            <a:pPr algn="ctr"/>
            <a:r>
              <a:rPr lang="en-US" sz="2000" dirty="0">
                <a:solidFill>
                  <a:srgbClr val="C00000"/>
                </a:solidFill>
                <a:latin typeface="Avenir Next" panose="020B0503020202020204" pitchFamily="34" charset="0"/>
              </a:rPr>
              <a:t>Graphically (NN format)</a:t>
            </a:r>
          </a:p>
        </p:txBody>
      </p: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2893450" y="82723"/>
            <a:ext cx="6209150" cy="461665"/>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a:t>
            </a:r>
          </a:p>
        </p:txBody>
      </p:sp>
      <p:sp>
        <p:nvSpPr>
          <p:cNvPr id="90" name="TextBox 89">
            <a:extLst>
              <a:ext uri="{FF2B5EF4-FFF2-40B4-BE49-F238E27FC236}">
                <a16:creationId xmlns:a16="http://schemas.microsoft.com/office/drawing/2014/main" id="{40123F7F-2B2D-B744-8284-67A4FEB05CAC}"/>
              </a:ext>
            </a:extLst>
          </p:cNvPr>
          <p:cNvSpPr txBox="1"/>
          <p:nvPr/>
        </p:nvSpPr>
        <p:spPr>
          <a:xfrm>
            <a:off x="210961" y="709690"/>
            <a:ext cx="6526299" cy="523220"/>
          </a:xfrm>
          <a:prstGeom prst="rect">
            <a:avLst/>
          </a:prstGeom>
          <a:noFill/>
        </p:spPr>
        <p:txBody>
          <a:bodyPr wrap="square" rtlCol="0">
            <a:spAutoFit/>
          </a:bodyPr>
          <a:lstStyle/>
          <a:p>
            <a:pPr>
              <a:spcBef>
                <a:spcPts val="3000"/>
              </a:spcBef>
            </a:pPr>
            <a:r>
              <a:rPr lang="en-US" sz="2800" b="1" dirty="0">
                <a:latin typeface="Avenir Next" panose="020B0503020202020204" pitchFamily="34" charset="0"/>
              </a:rPr>
              <a:t>Training:</a:t>
            </a:r>
            <a:endParaRPr lang="en-US" sz="2400" dirty="0">
              <a:latin typeface="Avenir Next" panose="020B0503020202020204" pitchFamily="34" charset="0"/>
            </a:endParaRP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62822BA-9B74-764C-ADBE-C6DAE7D6DB9D}"/>
                  </a:ext>
                </a:extLst>
              </p:cNvPr>
              <p:cNvSpPr txBox="1"/>
              <p:nvPr/>
            </p:nvSpPr>
            <p:spPr>
              <a:xfrm>
                <a:off x="221511" y="1486159"/>
                <a:ext cx="4354029"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Initialize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 </m:t>
                    </m:r>
                  </m:oMath>
                </a14:m>
                <a:r>
                  <a:rPr lang="en-US" sz="2400" dirty="0">
                    <a:latin typeface="Avenir Next" panose="020B0503020202020204" pitchFamily="34" charset="0"/>
                    <a:ea typeface="MingLiU_HKSCS" panose="02020500000000000000" pitchFamily="18" charset="-120"/>
                    <a:cs typeface="Arial" panose="020B0604020202020204" pitchFamily="34" charset="0"/>
                  </a:rPr>
                  <a:t>with random values</a:t>
                </a:r>
              </a:p>
            </p:txBody>
          </p:sp>
        </mc:Choice>
        <mc:Fallback xmlns="">
          <p:sp>
            <p:nvSpPr>
              <p:cNvPr id="46" name="TextBox 45">
                <a:extLst>
                  <a:ext uri="{FF2B5EF4-FFF2-40B4-BE49-F238E27FC236}">
                    <a16:creationId xmlns:a16="http://schemas.microsoft.com/office/drawing/2014/main" id="{D62822BA-9B74-764C-ADBE-C6DAE7D6DB9D}"/>
                  </a:ext>
                </a:extLst>
              </p:cNvPr>
              <p:cNvSpPr txBox="1">
                <a:spLocks noRot="1" noChangeAspect="1" noMove="1" noResize="1" noEditPoints="1" noAdjustHandles="1" noChangeArrowheads="1" noChangeShapeType="1" noTextEdit="1"/>
              </p:cNvSpPr>
              <p:nvPr/>
            </p:nvSpPr>
            <p:spPr>
              <a:xfrm>
                <a:off x="221511" y="1486159"/>
                <a:ext cx="4354029" cy="461665"/>
              </a:xfrm>
              <a:prstGeom prst="rect">
                <a:avLst/>
              </a:prstGeom>
              <a:blipFill>
                <a:blip r:embed="rId2"/>
                <a:stretch>
                  <a:fillRect l="-1744" t="-5405" r="-2035"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344F634B-7646-4E4C-84EE-A01CDC2FDE73}"/>
                  </a:ext>
                </a:extLst>
              </p:cNvPr>
              <p:cNvSpPr txBox="1"/>
              <p:nvPr/>
            </p:nvSpPr>
            <p:spPr>
              <a:xfrm>
                <a:off x="221511" y="2074437"/>
                <a:ext cx="5706524" cy="3377848"/>
              </a:xfrm>
              <a:prstGeom prst="rect">
                <a:avLst/>
              </a:prstGeom>
              <a:noFill/>
            </p:spPr>
            <p:txBody>
              <a:bodyPr wrap="square" rtlCol="0">
                <a:spAutoFit/>
              </a:bodyPr>
              <a:lstStyle/>
              <a:p>
                <a:pPr>
                  <a:lnSpc>
                    <a:spcPct val="150000"/>
                  </a:lnSpc>
                </a:pPr>
                <a:r>
                  <a:rPr lang="en-US" sz="24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Repeat until convergence:</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Provide input </a:t>
                </a:r>
                <a14:m>
                  <m:oMath xmlns:m="http://schemas.openxmlformats.org/officeDocument/2006/math">
                    <m:sSub>
                      <m:sSubPr>
                        <m:ctrlPr>
                          <a:rPr lang="en-US" sz="2000" b="1"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000" b="1" i="1" smtClean="0">
                            <a:latin typeface="Cambria Math" panose="02040503050406030204" pitchFamily="18" charset="0"/>
                            <a:ea typeface="MingLiU_HKSCS" panose="02020500000000000000" pitchFamily="18" charset="-120"/>
                            <a:cs typeface="Arial" panose="020B0604020202020204" pitchFamily="34" charset="0"/>
                          </a:rPr>
                          <m:t>𝒙</m:t>
                        </m:r>
                      </m:e>
                      <m:sub>
                        <m:r>
                          <a:rPr lang="en-US" sz="2000" b="1" i="1" smtClean="0">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000" b="1" dirty="0">
                    <a:latin typeface="Avenir Next" panose="020B0503020202020204" pitchFamily="34" charset="0"/>
                    <a:ea typeface="MingLiU_HKSCS" panose="02020500000000000000" pitchFamily="18" charset="-120"/>
                    <a:cs typeface="Arial" panose="020B0604020202020204" pitchFamily="34" charset="0"/>
                  </a:rPr>
                  <a:t> </a:t>
                </a:r>
                <a:r>
                  <a:rPr lang="en-US" sz="2000" dirty="0">
                    <a:latin typeface="Avenir Next" panose="020B0503020202020204" pitchFamily="34" charset="0"/>
                    <a:ea typeface="MingLiU_HKSCS" panose="02020500000000000000" pitchFamily="18" charset="-120"/>
                    <a:cs typeface="Arial" panose="020B0604020202020204" pitchFamily="34" charset="0"/>
                  </a:rPr>
                  <a:t>to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Propagate the values through the network</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the cost/loss</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Calculate gradients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backpropagation</a:t>
                </a:r>
              </a:p>
              <a:p>
                <a:pPr marL="457200" indent="-457200">
                  <a:lnSpc>
                    <a:spcPct val="150000"/>
                  </a:lnSpc>
                  <a:buAutoNum type="arabicPeriod"/>
                </a:pPr>
                <a:r>
                  <a:rPr lang="en-US" sz="2000" dirty="0">
                    <a:latin typeface="Avenir Next" panose="020B0503020202020204" pitchFamily="34" charset="0"/>
                    <a:ea typeface="MingLiU_HKSCS" panose="02020500000000000000" pitchFamily="18" charset="-120"/>
                    <a:cs typeface="Arial" panose="020B0604020202020204" pitchFamily="34" charset="0"/>
                  </a:rPr>
                  <a:t>Update the weights (aka </a:t>
                </a:r>
                <a14:m>
                  <m:oMath xmlns:m="http://schemas.openxmlformats.org/officeDocument/2006/math">
                    <m:r>
                      <a:rPr lang="en-US" sz="20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000" dirty="0">
                    <a:latin typeface="Avenir Next" panose="020B0503020202020204" pitchFamily="34" charset="0"/>
                    <a:ea typeface="MingLiU_HKSCS" panose="02020500000000000000" pitchFamily="18" charset="-120"/>
                    <a:cs typeface="Arial" panose="020B0604020202020204" pitchFamily="34" charset="0"/>
                  </a:rPr>
                  <a:t>) via </a:t>
                </a:r>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gradient descent</a:t>
                </a:r>
              </a:p>
            </p:txBody>
          </p:sp>
        </mc:Choice>
        <mc:Fallback xmlns="">
          <p:sp>
            <p:nvSpPr>
              <p:cNvPr id="44" name="TextBox 43">
                <a:extLst>
                  <a:ext uri="{FF2B5EF4-FFF2-40B4-BE49-F238E27FC236}">
                    <a16:creationId xmlns:a16="http://schemas.microsoft.com/office/drawing/2014/main" id="{344F634B-7646-4E4C-84EE-A01CDC2FDE73}"/>
                  </a:ext>
                </a:extLst>
              </p:cNvPr>
              <p:cNvSpPr txBox="1">
                <a:spLocks noRot="1" noChangeAspect="1" noMove="1" noResize="1" noEditPoints="1" noAdjustHandles="1" noChangeArrowheads="1" noChangeShapeType="1" noTextEdit="1"/>
              </p:cNvSpPr>
              <p:nvPr/>
            </p:nvSpPr>
            <p:spPr>
              <a:xfrm>
                <a:off x="221511" y="2074437"/>
                <a:ext cx="5706524" cy="3377848"/>
              </a:xfrm>
              <a:prstGeom prst="rect">
                <a:avLst/>
              </a:prstGeom>
              <a:blipFill>
                <a:blip r:embed="rId3"/>
                <a:stretch>
                  <a:fillRect l="-1330" b="-2247"/>
                </a:stretch>
              </a:blipFill>
            </p:spPr>
            <p:txBody>
              <a:bodyPr/>
              <a:lstStyle/>
              <a:p>
                <a:r>
                  <a:rPr lang="en-US">
                    <a:noFill/>
                  </a:rPr>
                  <a:t> </a:t>
                </a:r>
              </a:p>
            </p:txBody>
          </p:sp>
        </mc:Fallback>
      </mc:AlternateContent>
      <p:sp>
        <p:nvSpPr>
          <p:cNvPr id="40" name="Rectangle 39">
            <a:extLst>
              <a:ext uri="{FF2B5EF4-FFF2-40B4-BE49-F238E27FC236}">
                <a16:creationId xmlns:a16="http://schemas.microsoft.com/office/drawing/2014/main" id="{3F33DA58-A99B-4140-87A4-1881C7BA1CED}"/>
              </a:ext>
            </a:extLst>
          </p:cNvPr>
          <p:cNvSpPr/>
          <p:nvPr/>
        </p:nvSpPr>
        <p:spPr>
          <a:xfrm>
            <a:off x="521502" y="5943600"/>
            <a:ext cx="5791279" cy="7633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9780CFAD-6BCA-0D4E-A889-C159E1CE0C50}"/>
              </a:ext>
            </a:extLst>
          </p:cNvPr>
          <p:cNvSpPr txBox="1"/>
          <p:nvPr/>
        </p:nvSpPr>
        <p:spPr>
          <a:xfrm>
            <a:off x="5771779" y="5221911"/>
            <a:ext cx="625071" cy="400110"/>
          </a:xfrm>
          <a:prstGeom prst="rect">
            <a:avLst/>
          </a:prstGeom>
          <a:noFill/>
        </p:spPr>
        <p:txBody>
          <a:bodyPr wrap="square" rtlCol="0">
            <a:spAutoFit/>
          </a:bodyPr>
          <a:lstStyle/>
          <a:p>
            <a:pPr algn="ctr"/>
            <a:r>
              <a:rPr lang="en-US" sz="2000" b="1" dirty="0">
                <a:solidFill>
                  <a:srgbClr val="C00000"/>
                </a:solidFill>
                <a:latin typeface="Avenir Next" panose="020B0503020202020204" pitchFamily="34" charset="0"/>
              </a:rPr>
              <a:t>22</a:t>
            </a:r>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C7FD347-AAD9-204B-BA40-A893C108C2AC}"/>
                  </a:ext>
                </a:extLst>
              </p:cNvPr>
              <p:cNvSpPr txBox="1"/>
              <p:nvPr/>
            </p:nvSpPr>
            <p:spPr>
              <a:xfrm>
                <a:off x="5603292" y="731631"/>
                <a:ext cx="58629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=0.22</m:t>
                      </m:r>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47" name="TextBox 46">
                <a:extLst>
                  <a:ext uri="{FF2B5EF4-FFF2-40B4-BE49-F238E27FC236}">
                    <a16:creationId xmlns:a16="http://schemas.microsoft.com/office/drawing/2014/main" id="{5C7FD347-AAD9-204B-BA40-A893C108C2AC}"/>
                  </a:ext>
                </a:extLst>
              </p:cNvPr>
              <p:cNvSpPr txBox="1">
                <a:spLocks noRot="1" noChangeAspect="1" noMove="1" noResize="1" noEditPoints="1" noAdjustHandles="1" noChangeArrowheads="1" noChangeShapeType="1" noTextEdit="1"/>
              </p:cNvSpPr>
              <p:nvPr/>
            </p:nvSpPr>
            <p:spPr>
              <a:xfrm>
                <a:off x="5603292" y="731631"/>
                <a:ext cx="5862984" cy="461665"/>
              </a:xfrm>
              <a:prstGeom prst="rect">
                <a:avLst/>
              </a:prstGeom>
              <a:blipFill>
                <a:blip r:embed="rId4"/>
                <a:stretch>
                  <a:fillRect b="-10811"/>
                </a:stretch>
              </a:blipFill>
            </p:spPr>
            <p:txBody>
              <a:bodyPr/>
              <a:lstStyle/>
              <a:p>
                <a:r>
                  <a:rPr lang="en-US">
                    <a:noFill/>
                  </a:rPr>
                  <a:t> </a:t>
                </a:r>
              </a:p>
            </p:txBody>
          </p:sp>
        </mc:Fallback>
      </mc:AlternateContent>
      <p:sp>
        <p:nvSpPr>
          <p:cNvPr id="151" name="Rectangle 150">
            <a:extLst>
              <a:ext uri="{FF2B5EF4-FFF2-40B4-BE49-F238E27FC236}">
                <a16:creationId xmlns:a16="http://schemas.microsoft.com/office/drawing/2014/main" id="{88CE83D6-1217-BE42-9B68-5BFAEE867BC8}"/>
              </a:ext>
            </a:extLst>
          </p:cNvPr>
          <p:cNvSpPr/>
          <p:nvPr/>
        </p:nvSpPr>
        <p:spPr>
          <a:xfrm>
            <a:off x="7108411" y="2837964"/>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2" name="TextBox 151">
                <a:extLst>
                  <a:ext uri="{FF2B5EF4-FFF2-40B4-BE49-F238E27FC236}">
                    <a16:creationId xmlns:a16="http://schemas.microsoft.com/office/drawing/2014/main" id="{9BCD92C2-0764-C14F-8BB7-B61B520C2FB7}"/>
                  </a:ext>
                </a:extLst>
              </p:cNvPr>
              <p:cNvSpPr txBox="1"/>
              <p:nvPr/>
            </p:nvSpPr>
            <p:spPr>
              <a:xfrm>
                <a:off x="6710793" y="287186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1</m:t>
                          </m:r>
                        </m:sub>
                      </m:sSub>
                    </m:oMath>
                  </m:oMathPara>
                </a14:m>
                <a:endParaRPr lang="en-US" sz="2000" b="1" dirty="0">
                  <a:solidFill>
                    <a:schemeClr val="tx1"/>
                  </a:solidFill>
                  <a:latin typeface="Avenir Next" panose="020B0503020202020204" pitchFamily="34" charset="0"/>
                </a:endParaRPr>
              </a:p>
            </p:txBody>
          </p:sp>
        </mc:Choice>
        <mc:Fallback xmlns="">
          <p:sp>
            <p:nvSpPr>
              <p:cNvPr id="152" name="TextBox 151">
                <a:extLst>
                  <a:ext uri="{FF2B5EF4-FFF2-40B4-BE49-F238E27FC236}">
                    <a16:creationId xmlns:a16="http://schemas.microsoft.com/office/drawing/2014/main" id="{9BCD92C2-0764-C14F-8BB7-B61B520C2FB7}"/>
                  </a:ext>
                </a:extLst>
              </p:cNvPr>
              <p:cNvSpPr txBox="1">
                <a:spLocks noRot="1" noChangeAspect="1" noMove="1" noResize="1" noEditPoints="1" noAdjustHandles="1" noChangeArrowheads="1" noChangeShapeType="1" noTextEdit="1"/>
              </p:cNvSpPr>
              <p:nvPr/>
            </p:nvSpPr>
            <p:spPr>
              <a:xfrm>
                <a:off x="6710793" y="2871860"/>
                <a:ext cx="397618" cy="400110"/>
              </a:xfrm>
              <a:prstGeom prst="rect">
                <a:avLst/>
              </a:prstGeom>
              <a:blipFill>
                <a:blip r:embed="rId5"/>
                <a:stretch>
                  <a:fillRect l="-12500"/>
                </a:stretch>
              </a:blipFill>
            </p:spPr>
            <p:txBody>
              <a:bodyPr/>
              <a:lstStyle/>
              <a:p>
                <a:r>
                  <a:rPr lang="en-US">
                    <a:noFill/>
                  </a:rPr>
                  <a:t> </a:t>
                </a:r>
              </a:p>
            </p:txBody>
          </p:sp>
        </mc:Fallback>
      </mc:AlternateContent>
      <p:sp>
        <p:nvSpPr>
          <p:cNvPr id="153" name="Down Arrow 152">
            <a:extLst>
              <a:ext uri="{FF2B5EF4-FFF2-40B4-BE49-F238E27FC236}">
                <a16:creationId xmlns:a16="http://schemas.microsoft.com/office/drawing/2014/main" id="{F03D09E4-1F37-FC4B-B670-D0D9E8930285}"/>
              </a:ext>
            </a:extLst>
          </p:cNvPr>
          <p:cNvSpPr/>
          <p:nvPr/>
        </p:nvSpPr>
        <p:spPr>
          <a:xfrm rot="12669905">
            <a:off x="6517807" y="3241075"/>
            <a:ext cx="264660" cy="1875642"/>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4" name="TextBox 153">
                <a:extLst>
                  <a:ext uri="{FF2B5EF4-FFF2-40B4-BE49-F238E27FC236}">
                    <a16:creationId xmlns:a16="http://schemas.microsoft.com/office/drawing/2014/main" id="{08683A85-1F03-F04D-8F3A-09C9A22EE8A1}"/>
                  </a:ext>
                </a:extLst>
              </p:cNvPr>
              <p:cNvSpPr txBox="1"/>
              <p:nvPr/>
            </p:nvSpPr>
            <p:spPr>
              <a:xfrm>
                <a:off x="7283505" y="2888808"/>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154" name="TextBox 153">
                <a:extLst>
                  <a:ext uri="{FF2B5EF4-FFF2-40B4-BE49-F238E27FC236}">
                    <a16:creationId xmlns:a16="http://schemas.microsoft.com/office/drawing/2014/main" id="{08683A85-1F03-F04D-8F3A-09C9A22EE8A1}"/>
                  </a:ext>
                </a:extLst>
              </p:cNvPr>
              <p:cNvSpPr txBox="1">
                <a:spLocks noRot="1" noChangeAspect="1" noMove="1" noResize="1" noEditPoints="1" noAdjustHandles="1" noChangeArrowheads="1" noChangeShapeType="1" noTextEdit="1"/>
              </p:cNvSpPr>
              <p:nvPr/>
            </p:nvSpPr>
            <p:spPr>
              <a:xfrm>
                <a:off x="7283505" y="2888808"/>
                <a:ext cx="397618" cy="400110"/>
              </a:xfrm>
              <a:prstGeom prst="rect">
                <a:avLst/>
              </a:prstGeom>
              <a:blipFill>
                <a:blip r:embed="rId6"/>
                <a:stretch>
                  <a:fillRect l="-37500" r="-34375"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5" name="TextBox 154">
                <a:extLst>
                  <a:ext uri="{FF2B5EF4-FFF2-40B4-BE49-F238E27FC236}">
                    <a16:creationId xmlns:a16="http://schemas.microsoft.com/office/drawing/2014/main" id="{931414BC-0839-4949-87EC-3A5B5017A4C5}"/>
                  </a:ext>
                </a:extLst>
              </p:cNvPr>
              <p:cNvSpPr txBox="1"/>
              <p:nvPr/>
            </p:nvSpPr>
            <p:spPr>
              <a:xfrm>
                <a:off x="6196348" y="400364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𝟏</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55" name="TextBox 154">
                <a:extLst>
                  <a:ext uri="{FF2B5EF4-FFF2-40B4-BE49-F238E27FC236}">
                    <a16:creationId xmlns:a16="http://schemas.microsoft.com/office/drawing/2014/main" id="{931414BC-0839-4949-87EC-3A5B5017A4C5}"/>
                  </a:ext>
                </a:extLst>
              </p:cNvPr>
              <p:cNvSpPr txBox="1">
                <a:spLocks noRot="1" noChangeAspect="1" noMove="1" noResize="1" noEditPoints="1" noAdjustHandles="1" noChangeArrowheads="1" noChangeShapeType="1" noTextEdit="1"/>
              </p:cNvSpPr>
              <p:nvPr/>
            </p:nvSpPr>
            <p:spPr>
              <a:xfrm>
                <a:off x="6196348" y="4003641"/>
                <a:ext cx="401005" cy="419987"/>
              </a:xfrm>
              <a:prstGeom prst="rect">
                <a:avLst/>
              </a:prstGeom>
              <a:blipFill>
                <a:blip r:embed="rId7"/>
                <a:stretch>
                  <a:fillRect l="-156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6" name="TextBox 155">
                <a:extLst>
                  <a:ext uri="{FF2B5EF4-FFF2-40B4-BE49-F238E27FC236}">
                    <a16:creationId xmlns:a16="http://schemas.microsoft.com/office/drawing/2014/main" id="{61A441DD-9DC2-2C4D-9473-661D740CC951}"/>
                  </a:ext>
                </a:extLst>
              </p:cNvPr>
              <p:cNvSpPr txBox="1"/>
              <p:nvPr/>
            </p:nvSpPr>
            <p:spPr>
              <a:xfrm>
                <a:off x="6684692" y="4426858"/>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𝟏</m:t>
                          </m:r>
                        </m:sub>
                        <m:sup>
                          <m:r>
                            <a:rPr lang="en-US" sz="2000" b="1" i="1" smtClean="0">
                              <a:solidFill>
                                <a:schemeClr val="accent6">
                                  <a:lumMod val="75000"/>
                                </a:schemeClr>
                              </a:solidFill>
                              <a:latin typeface="Cambria Math" panose="02040503050406030204" pitchFamily="18" charset="0"/>
                            </a:rPr>
                            <m:t>𝟐</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56" name="TextBox 155">
                <a:extLst>
                  <a:ext uri="{FF2B5EF4-FFF2-40B4-BE49-F238E27FC236}">
                    <a16:creationId xmlns:a16="http://schemas.microsoft.com/office/drawing/2014/main" id="{61A441DD-9DC2-2C4D-9473-661D740CC951}"/>
                  </a:ext>
                </a:extLst>
              </p:cNvPr>
              <p:cNvSpPr txBox="1">
                <a:spLocks noRot="1" noChangeAspect="1" noMove="1" noResize="1" noEditPoints="1" noAdjustHandles="1" noChangeArrowheads="1" noChangeShapeType="1" noTextEdit="1"/>
              </p:cNvSpPr>
              <p:nvPr/>
            </p:nvSpPr>
            <p:spPr>
              <a:xfrm>
                <a:off x="6684692" y="4426858"/>
                <a:ext cx="401005" cy="419987"/>
              </a:xfrm>
              <a:prstGeom prst="rect">
                <a:avLst/>
              </a:prstGeom>
              <a:blipFill>
                <a:blip r:embed="rId8"/>
                <a:stretch>
                  <a:fillRect l="-12121"/>
                </a:stretch>
              </a:blipFill>
            </p:spPr>
            <p:txBody>
              <a:bodyPr/>
              <a:lstStyle/>
              <a:p>
                <a:r>
                  <a:rPr lang="en-US">
                    <a:noFill/>
                  </a:rPr>
                  <a:t> </a:t>
                </a:r>
              </a:p>
            </p:txBody>
          </p:sp>
        </mc:Fallback>
      </mc:AlternateContent>
      <p:sp>
        <p:nvSpPr>
          <p:cNvPr id="157" name="Down Arrow 156">
            <a:extLst>
              <a:ext uri="{FF2B5EF4-FFF2-40B4-BE49-F238E27FC236}">
                <a16:creationId xmlns:a16="http://schemas.microsoft.com/office/drawing/2014/main" id="{6B392597-CC28-1B48-85AC-6AD4AF2E66C7}"/>
              </a:ext>
            </a:extLst>
          </p:cNvPr>
          <p:cNvSpPr/>
          <p:nvPr/>
        </p:nvSpPr>
        <p:spPr>
          <a:xfrm rot="13118827">
            <a:off x="7917421" y="1681377"/>
            <a:ext cx="235474" cy="117854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a:extLst>
              <a:ext uri="{FF2B5EF4-FFF2-40B4-BE49-F238E27FC236}">
                <a16:creationId xmlns:a16="http://schemas.microsoft.com/office/drawing/2014/main" id="{DB4514E5-6DAF-C64A-91DB-C68E4C8E4ED9}"/>
              </a:ext>
            </a:extLst>
          </p:cNvPr>
          <p:cNvSpPr/>
          <p:nvPr/>
        </p:nvSpPr>
        <p:spPr>
          <a:xfrm>
            <a:off x="9702801" y="2838759"/>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9" name="TextBox 158">
                <a:extLst>
                  <a:ext uri="{FF2B5EF4-FFF2-40B4-BE49-F238E27FC236}">
                    <a16:creationId xmlns:a16="http://schemas.microsoft.com/office/drawing/2014/main" id="{F09122A1-09B8-B848-930B-9E1E1D4CFC90}"/>
                  </a:ext>
                </a:extLst>
              </p:cNvPr>
              <p:cNvSpPr txBox="1"/>
              <p:nvPr/>
            </p:nvSpPr>
            <p:spPr>
              <a:xfrm>
                <a:off x="9877895" y="2889603"/>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159" name="TextBox 158">
                <a:extLst>
                  <a:ext uri="{FF2B5EF4-FFF2-40B4-BE49-F238E27FC236}">
                    <a16:creationId xmlns:a16="http://schemas.microsoft.com/office/drawing/2014/main" id="{F09122A1-09B8-B848-930B-9E1E1D4CFC90}"/>
                  </a:ext>
                </a:extLst>
              </p:cNvPr>
              <p:cNvSpPr txBox="1">
                <a:spLocks noRot="1" noChangeAspect="1" noMove="1" noResize="1" noEditPoints="1" noAdjustHandles="1" noChangeArrowheads="1" noChangeShapeType="1" noTextEdit="1"/>
              </p:cNvSpPr>
              <p:nvPr/>
            </p:nvSpPr>
            <p:spPr>
              <a:xfrm>
                <a:off x="9877895" y="2889603"/>
                <a:ext cx="397618" cy="400110"/>
              </a:xfrm>
              <a:prstGeom prst="rect">
                <a:avLst/>
              </a:prstGeom>
              <a:blipFill>
                <a:blip r:embed="rId9"/>
                <a:stretch>
                  <a:fillRect l="-37500" r="-34375" b="-96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0" name="TextBox 159">
                <a:extLst>
                  <a:ext uri="{FF2B5EF4-FFF2-40B4-BE49-F238E27FC236}">
                    <a16:creationId xmlns:a16="http://schemas.microsoft.com/office/drawing/2014/main" id="{55748AE6-CC9A-CB4C-80DC-5C2B9332DBEC}"/>
                  </a:ext>
                </a:extLst>
              </p:cNvPr>
              <p:cNvSpPr txBox="1"/>
              <p:nvPr/>
            </p:nvSpPr>
            <p:spPr>
              <a:xfrm>
                <a:off x="9305183" y="2858630"/>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h</m:t>
                          </m:r>
                        </m:e>
                        <m:sub>
                          <m:r>
                            <a:rPr lang="en-US" sz="2000" b="0" i="1" smtClean="0">
                              <a:solidFill>
                                <a:schemeClr val="tx1"/>
                              </a:solidFill>
                              <a:latin typeface="Cambria Math" panose="02040503050406030204" pitchFamily="18" charset="0"/>
                            </a:rPr>
                            <m:t>2</m:t>
                          </m:r>
                        </m:sub>
                      </m:sSub>
                    </m:oMath>
                  </m:oMathPara>
                </a14:m>
                <a:endParaRPr lang="en-US" sz="2000" b="1" dirty="0">
                  <a:solidFill>
                    <a:schemeClr val="tx1"/>
                  </a:solidFill>
                  <a:latin typeface="Avenir Next" panose="020B0503020202020204" pitchFamily="34" charset="0"/>
                </a:endParaRPr>
              </a:p>
            </p:txBody>
          </p:sp>
        </mc:Choice>
        <mc:Fallback xmlns="">
          <p:sp>
            <p:nvSpPr>
              <p:cNvPr id="160" name="TextBox 159">
                <a:extLst>
                  <a:ext uri="{FF2B5EF4-FFF2-40B4-BE49-F238E27FC236}">
                    <a16:creationId xmlns:a16="http://schemas.microsoft.com/office/drawing/2014/main" id="{55748AE6-CC9A-CB4C-80DC-5C2B9332DBEC}"/>
                  </a:ext>
                </a:extLst>
              </p:cNvPr>
              <p:cNvSpPr txBox="1">
                <a:spLocks noRot="1" noChangeAspect="1" noMove="1" noResize="1" noEditPoints="1" noAdjustHandles="1" noChangeArrowheads="1" noChangeShapeType="1" noTextEdit="1"/>
              </p:cNvSpPr>
              <p:nvPr/>
            </p:nvSpPr>
            <p:spPr>
              <a:xfrm>
                <a:off x="9305183" y="2858630"/>
                <a:ext cx="397618" cy="400110"/>
              </a:xfrm>
              <a:prstGeom prst="rect">
                <a:avLst/>
              </a:prstGeom>
              <a:blipFill>
                <a:blip r:embed="rId10"/>
                <a:stretch>
                  <a:fillRect l="-12500"/>
                </a:stretch>
              </a:blipFill>
            </p:spPr>
            <p:txBody>
              <a:bodyPr/>
              <a:lstStyle/>
              <a:p>
                <a:r>
                  <a:rPr lang="en-US">
                    <a:noFill/>
                  </a:rPr>
                  <a:t> </a:t>
                </a:r>
              </a:p>
            </p:txBody>
          </p:sp>
        </mc:Fallback>
      </mc:AlternateContent>
      <p:sp>
        <p:nvSpPr>
          <p:cNvPr id="161" name="Down Arrow 160">
            <a:extLst>
              <a:ext uri="{FF2B5EF4-FFF2-40B4-BE49-F238E27FC236}">
                <a16:creationId xmlns:a16="http://schemas.microsoft.com/office/drawing/2014/main" id="{A17993B7-9F2B-1642-810C-BB809E433AC7}"/>
              </a:ext>
            </a:extLst>
          </p:cNvPr>
          <p:cNvSpPr/>
          <p:nvPr/>
        </p:nvSpPr>
        <p:spPr>
          <a:xfrm rot="14427071">
            <a:off x="7886688" y="2465963"/>
            <a:ext cx="236764" cy="359645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Down Arrow 161">
            <a:extLst>
              <a:ext uri="{FF2B5EF4-FFF2-40B4-BE49-F238E27FC236}">
                <a16:creationId xmlns:a16="http://schemas.microsoft.com/office/drawing/2014/main" id="{2D630404-0B5C-CC45-B786-66E3167608D8}"/>
              </a:ext>
            </a:extLst>
          </p:cNvPr>
          <p:cNvSpPr/>
          <p:nvPr/>
        </p:nvSpPr>
        <p:spPr>
          <a:xfrm rot="9448570">
            <a:off x="7887842" y="3329257"/>
            <a:ext cx="294630" cy="1760008"/>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3" name="TextBox 162">
                <a:extLst>
                  <a:ext uri="{FF2B5EF4-FFF2-40B4-BE49-F238E27FC236}">
                    <a16:creationId xmlns:a16="http://schemas.microsoft.com/office/drawing/2014/main" id="{C5B8ED40-F778-434C-8942-C6C9FA3FF1A9}"/>
                  </a:ext>
                </a:extLst>
              </p:cNvPr>
              <p:cNvSpPr txBox="1"/>
              <p:nvPr/>
            </p:nvSpPr>
            <p:spPr>
              <a:xfrm>
                <a:off x="7828353" y="4574254"/>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𝟐</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63" name="TextBox 162">
                <a:extLst>
                  <a:ext uri="{FF2B5EF4-FFF2-40B4-BE49-F238E27FC236}">
                    <a16:creationId xmlns:a16="http://schemas.microsoft.com/office/drawing/2014/main" id="{C5B8ED40-F778-434C-8942-C6C9FA3FF1A9}"/>
                  </a:ext>
                </a:extLst>
              </p:cNvPr>
              <p:cNvSpPr txBox="1">
                <a:spLocks noRot="1" noChangeAspect="1" noMove="1" noResize="1" noEditPoints="1" noAdjustHandles="1" noChangeArrowheads="1" noChangeShapeType="1" noTextEdit="1"/>
              </p:cNvSpPr>
              <p:nvPr/>
            </p:nvSpPr>
            <p:spPr>
              <a:xfrm>
                <a:off x="7828353" y="4574254"/>
                <a:ext cx="401005" cy="419987"/>
              </a:xfrm>
              <a:prstGeom prst="rect">
                <a:avLst/>
              </a:prstGeom>
              <a:blipFill>
                <a:blip r:embed="rId11"/>
                <a:stretch>
                  <a:fillRect l="-12121"/>
                </a:stretch>
              </a:blipFill>
            </p:spPr>
            <p:txBody>
              <a:bodyPr/>
              <a:lstStyle/>
              <a:p>
                <a:r>
                  <a:rPr lang="en-US">
                    <a:noFill/>
                  </a:rPr>
                  <a:t> </a:t>
                </a:r>
              </a:p>
            </p:txBody>
          </p:sp>
        </mc:Fallback>
      </mc:AlternateContent>
      <p:sp>
        <p:nvSpPr>
          <p:cNvPr id="164" name="Down Arrow 163">
            <a:extLst>
              <a:ext uri="{FF2B5EF4-FFF2-40B4-BE49-F238E27FC236}">
                <a16:creationId xmlns:a16="http://schemas.microsoft.com/office/drawing/2014/main" id="{AFCE6727-A774-E443-BBB5-545522A86BB6}"/>
              </a:ext>
            </a:extLst>
          </p:cNvPr>
          <p:cNvSpPr/>
          <p:nvPr/>
        </p:nvSpPr>
        <p:spPr>
          <a:xfrm rot="7150746">
            <a:off x="9383299" y="2307880"/>
            <a:ext cx="257478" cy="3809936"/>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5" name="TextBox 164">
                <a:extLst>
                  <a:ext uri="{FF2B5EF4-FFF2-40B4-BE49-F238E27FC236}">
                    <a16:creationId xmlns:a16="http://schemas.microsoft.com/office/drawing/2014/main" id="{C763943B-D94D-EE47-A840-21DB04536372}"/>
                  </a:ext>
                </a:extLst>
              </p:cNvPr>
              <p:cNvSpPr txBox="1"/>
              <p:nvPr/>
            </p:nvSpPr>
            <p:spPr>
              <a:xfrm>
                <a:off x="9686066" y="4563459"/>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𝟑</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65" name="TextBox 164">
                <a:extLst>
                  <a:ext uri="{FF2B5EF4-FFF2-40B4-BE49-F238E27FC236}">
                    <a16:creationId xmlns:a16="http://schemas.microsoft.com/office/drawing/2014/main" id="{C763943B-D94D-EE47-A840-21DB04536372}"/>
                  </a:ext>
                </a:extLst>
              </p:cNvPr>
              <p:cNvSpPr txBox="1">
                <a:spLocks noRot="1" noChangeAspect="1" noMove="1" noResize="1" noEditPoints="1" noAdjustHandles="1" noChangeArrowheads="1" noChangeShapeType="1" noTextEdit="1"/>
              </p:cNvSpPr>
              <p:nvPr/>
            </p:nvSpPr>
            <p:spPr>
              <a:xfrm>
                <a:off x="9686066" y="4563459"/>
                <a:ext cx="401005" cy="421462"/>
              </a:xfrm>
              <a:prstGeom prst="rect">
                <a:avLst/>
              </a:prstGeom>
              <a:blipFill>
                <a:blip r:embed="rId12"/>
                <a:stretch>
                  <a:fillRect l="-15625"/>
                </a:stretch>
              </a:blipFill>
            </p:spPr>
            <p:txBody>
              <a:bodyPr/>
              <a:lstStyle/>
              <a:p>
                <a:r>
                  <a:rPr lang="en-US">
                    <a:noFill/>
                  </a:rPr>
                  <a:t> </a:t>
                </a:r>
              </a:p>
            </p:txBody>
          </p:sp>
        </mc:Fallback>
      </mc:AlternateContent>
      <p:sp>
        <p:nvSpPr>
          <p:cNvPr id="166" name="Down Arrow 165">
            <a:extLst>
              <a:ext uri="{FF2B5EF4-FFF2-40B4-BE49-F238E27FC236}">
                <a16:creationId xmlns:a16="http://schemas.microsoft.com/office/drawing/2014/main" id="{4EBE0448-4EF7-694F-86D1-4AC658879ED9}"/>
              </a:ext>
            </a:extLst>
          </p:cNvPr>
          <p:cNvSpPr/>
          <p:nvPr/>
        </p:nvSpPr>
        <p:spPr>
          <a:xfrm rot="13020378">
            <a:off x="9210054" y="3173450"/>
            <a:ext cx="303154" cy="2137719"/>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7" name="TextBox 166">
                <a:extLst>
                  <a:ext uri="{FF2B5EF4-FFF2-40B4-BE49-F238E27FC236}">
                    <a16:creationId xmlns:a16="http://schemas.microsoft.com/office/drawing/2014/main" id="{693A8F6B-DD63-BF44-95C2-A631451B35DD}"/>
                  </a:ext>
                </a:extLst>
              </p:cNvPr>
              <p:cNvSpPr txBox="1"/>
              <p:nvPr/>
            </p:nvSpPr>
            <p:spPr>
              <a:xfrm>
                <a:off x="8703816" y="4340461"/>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𝟐</m:t>
                          </m:r>
                        </m:sub>
                        <m:sup>
                          <m:r>
                            <a:rPr lang="en-US" sz="2000" b="1" i="1" smtClean="0">
                              <a:solidFill>
                                <a:schemeClr val="accent6">
                                  <a:lumMod val="75000"/>
                                </a:schemeClr>
                              </a:solidFill>
                              <a:latin typeface="Cambria Math" panose="02040503050406030204" pitchFamily="18" charset="0"/>
                            </a:rPr>
                            <m:t>𝟐</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67" name="TextBox 166">
                <a:extLst>
                  <a:ext uri="{FF2B5EF4-FFF2-40B4-BE49-F238E27FC236}">
                    <a16:creationId xmlns:a16="http://schemas.microsoft.com/office/drawing/2014/main" id="{693A8F6B-DD63-BF44-95C2-A631451B35DD}"/>
                  </a:ext>
                </a:extLst>
              </p:cNvPr>
              <p:cNvSpPr txBox="1">
                <a:spLocks noRot="1" noChangeAspect="1" noMove="1" noResize="1" noEditPoints="1" noAdjustHandles="1" noChangeArrowheads="1" noChangeShapeType="1" noTextEdit="1"/>
              </p:cNvSpPr>
              <p:nvPr/>
            </p:nvSpPr>
            <p:spPr>
              <a:xfrm>
                <a:off x="8703816" y="4340461"/>
                <a:ext cx="401005" cy="419987"/>
              </a:xfrm>
              <a:prstGeom prst="rect">
                <a:avLst/>
              </a:prstGeom>
              <a:blipFill>
                <a:blip r:embed="rId13"/>
                <a:stretch>
                  <a:fillRect l="-12121"/>
                </a:stretch>
              </a:blipFill>
            </p:spPr>
            <p:txBody>
              <a:bodyPr/>
              <a:lstStyle/>
              <a:p>
                <a:r>
                  <a:rPr lang="en-US">
                    <a:noFill/>
                  </a:rPr>
                  <a:t> </a:t>
                </a:r>
              </a:p>
            </p:txBody>
          </p:sp>
        </mc:Fallback>
      </mc:AlternateContent>
      <p:sp>
        <p:nvSpPr>
          <p:cNvPr id="168" name="Down Arrow 167">
            <a:extLst>
              <a:ext uri="{FF2B5EF4-FFF2-40B4-BE49-F238E27FC236}">
                <a16:creationId xmlns:a16="http://schemas.microsoft.com/office/drawing/2014/main" id="{346598F0-5EDC-6247-97E3-676016837160}"/>
              </a:ext>
            </a:extLst>
          </p:cNvPr>
          <p:cNvSpPr/>
          <p:nvPr/>
        </p:nvSpPr>
        <p:spPr>
          <a:xfrm rot="8886168">
            <a:off x="10767316" y="3263189"/>
            <a:ext cx="291691" cy="1881015"/>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9" name="TextBox 168">
                <a:extLst>
                  <a:ext uri="{FF2B5EF4-FFF2-40B4-BE49-F238E27FC236}">
                    <a16:creationId xmlns:a16="http://schemas.microsoft.com/office/drawing/2014/main" id="{F8EB7951-4AE7-DB4A-B96B-1926EB34EF82}"/>
                  </a:ext>
                </a:extLst>
              </p:cNvPr>
              <p:cNvSpPr txBox="1"/>
              <p:nvPr/>
            </p:nvSpPr>
            <p:spPr>
              <a:xfrm>
                <a:off x="10559154" y="4239957"/>
                <a:ext cx="401005" cy="42146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𝒃</m:t>
                          </m:r>
                        </m:e>
                        <m:sub>
                          <m:r>
                            <a:rPr lang="en-US" sz="2000" b="1" i="1" smtClean="0">
                              <a:solidFill>
                                <a:schemeClr val="accent6">
                                  <a:lumMod val="75000"/>
                                </a:schemeClr>
                              </a:solidFill>
                              <a:latin typeface="Cambria Math" panose="02040503050406030204" pitchFamily="18" charset="0"/>
                            </a:rPr>
                            <m:t>𝟑</m:t>
                          </m:r>
                        </m:sub>
                        <m:sup>
                          <m:r>
                            <a:rPr lang="en-US" sz="2000" b="1" i="1" smtClean="0">
                              <a:solidFill>
                                <a:schemeClr val="accent6">
                                  <a:lumMod val="75000"/>
                                </a:schemeClr>
                              </a:solidFill>
                              <a:latin typeface="Cambria Math" panose="02040503050406030204" pitchFamily="18" charset="0"/>
                            </a:rPr>
                            <m:t>𝟐</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69" name="TextBox 168">
                <a:extLst>
                  <a:ext uri="{FF2B5EF4-FFF2-40B4-BE49-F238E27FC236}">
                    <a16:creationId xmlns:a16="http://schemas.microsoft.com/office/drawing/2014/main" id="{F8EB7951-4AE7-DB4A-B96B-1926EB34EF82}"/>
                  </a:ext>
                </a:extLst>
              </p:cNvPr>
              <p:cNvSpPr txBox="1">
                <a:spLocks noRot="1" noChangeAspect="1" noMove="1" noResize="1" noEditPoints="1" noAdjustHandles="1" noChangeArrowheads="1" noChangeShapeType="1" noTextEdit="1"/>
              </p:cNvSpPr>
              <p:nvPr/>
            </p:nvSpPr>
            <p:spPr>
              <a:xfrm>
                <a:off x="10559154" y="4239957"/>
                <a:ext cx="401005" cy="421462"/>
              </a:xfrm>
              <a:prstGeom prst="rect">
                <a:avLst/>
              </a:prstGeom>
              <a:blipFill>
                <a:blip r:embed="rId14"/>
                <a:stretch>
                  <a:fillRect l="-12121"/>
                </a:stretch>
              </a:blipFill>
            </p:spPr>
            <p:txBody>
              <a:bodyPr/>
              <a:lstStyle/>
              <a:p>
                <a:r>
                  <a:rPr lang="en-US">
                    <a:noFill/>
                  </a:rPr>
                  <a:t> </a:t>
                </a:r>
              </a:p>
            </p:txBody>
          </p:sp>
        </mc:Fallback>
      </mc:AlternateContent>
      <p:sp>
        <p:nvSpPr>
          <p:cNvPr id="170" name="Rectangle 169">
            <a:extLst>
              <a:ext uri="{FF2B5EF4-FFF2-40B4-BE49-F238E27FC236}">
                <a16:creationId xmlns:a16="http://schemas.microsoft.com/office/drawing/2014/main" id="{9B34B1A3-1B42-FB45-850F-A284A527D4E7}"/>
              </a:ext>
            </a:extLst>
          </p:cNvPr>
          <p:cNvSpPr/>
          <p:nvPr/>
        </p:nvSpPr>
        <p:spPr>
          <a:xfrm>
            <a:off x="8269852" y="1254710"/>
            <a:ext cx="654768" cy="467902"/>
          </a:xfrm>
          <a:prstGeom prst="rect">
            <a:avLst/>
          </a:prstGeom>
          <a:solidFill>
            <a:schemeClr val="accent4">
              <a:lumMod val="20000"/>
              <a:lumOff val="80000"/>
            </a:scheme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1" name="TextBox 170">
                <a:extLst>
                  <a:ext uri="{FF2B5EF4-FFF2-40B4-BE49-F238E27FC236}">
                    <a16:creationId xmlns:a16="http://schemas.microsoft.com/office/drawing/2014/main" id="{1DFAFD0C-FE1C-5948-9966-D36F196040B0}"/>
                  </a:ext>
                </a:extLst>
              </p:cNvPr>
              <p:cNvSpPr txBox="1"/>
              <p:nvPr/>
            </p:nvSpPr>
            <p:spPr>
              <a:xfrm>
                <a:off x="7872234" y="1288606"/>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0" i="1" smtClean="0">
                          <a:solidFill>
                            <a:schemeClr val="tx1"/>
                          </a:solidFill>
                          <a:latin typeface="Cambria Math" panose="02040503050406030204" pitchFamily="18" charset="0"/>
                        </a:rPr>
                        <m:t>𝑦</m:t>
                      </m:r>
                    </m:oMath>
                  </m:oMathPara>
                </a14:m>
                <a:endParaRPr lang="en-US" sz="2000" b="1" dirty="0">
                  <a:solidFill>
                    <a:schemeClr val="tx1"/>
                  </a:solidFill>
                  <a:latin typeface="Avenir Next" panose="020B0503020202020204" pitchFamily="34" charset="0"/>
                </a:endParaRPr>
              </a:p>
            </p:txBody>
          </p:sp>
        </mc:Choice>
        <mc:Fallback xmlns="">
          <p:sp>
            <p:nvSpPr>
              <p:cNvPr id="171" name="TextBox 170">
                <a:extLst>
                  <a:ext uri="{FF2B5EF4-FFF2-40B4-BE49-F238E27FC236}">
                    <a16:creationId xmlns:a16="http://schemas.microsoft.com/office/drawing/2014/main" id="{1DFAFD0C-FE1C-5948-9966-D36F196040B0}"/>
                  </a:ext>
                </a:extLst>
              </p:cNvPr>
              <p:cNvSpPr txBox="1">
                <a:spLocks noRot="1" noChangeAspect="1" noMove="1" noResize="1" noEditPoints="1" noAdjustHandles="1" noChangeArrowheads="1" noChangeShapeType="1" noTextEdit="1"/>
              </p:cNvSpPr>
              <p:nvPr/>
            </p:nvSpPr>
            <p:spPr>
              <a:xfrm>
                <a:off x="7872234" y="1288606"/>
                <a:ext cx="397618" cy="400110"/>
              </a:xfrm>
              <a:prstGeom prst="rect">
                <a:avLst/>
              </a:prstGeom>
              <a:blipFill>
                <a:blip r:embed="rId1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2" name="TextBox 171">
                <a:extLst>
                  <a:ext uri="{FF2B5EF4-FFF2-40B4-BE49-F238E27FC236}">
                    <a16:creationId xmlns:a16="http://schemas.microsoft.com/office/drawing/2014/main" id="{71936A64-9C66-654F-9133-6475DBCE7158}"/>
                  </a:ext>
                </a:extLst>
              </p:cNvPr>
              <p:cNvSpPr txBox="1"/>
              <p:nvPr/>
            </p:nvSpPr>
            <p:spPr>
              <a:xfrm>
                <a:off x="8444946" y="1305554"/>
                <a:ext cx="397618" cy="40011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𝝈</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𝚺</m:t>
                      </m:r>
                      <m:r>
                        <a:rPr lang="en-US" sz="2000" b="1" i="1" smtClean="0">
                          <a:latin typeface="Cambria Math" panose="02040503050406030204" pitchFamily="18" charset="0"/>
                          <a:ea typeface="Cambria Math" panose="02040503050406030204" pitchFamily="18" charset="0"/>
                        </a:rPr>
                        <m:t>)</m:t>
                      </m:r>
                    </m:oMath>
                  </m:oMathPara>
                </a14:m>
                <a:endParaRPr lang="en-US" sz="2000" b="1" dirty="0">
                  <a:latin typeface="Avenir Next" panose="020B0503020202020204" pitchFamily="34" charset="0"/>
                </a:endParaRPr>
              </a:p>
            </p:txBody>
          </p:sp>
        </mc:Choice>
        <mc:Fallback xmlns="">
          <p:sp>
            <p:nvSpPr>
              <p:cNvPr id="172" name="TextBox 171">
                <a:extLst>
                  <a:ext uri="{FF2B5EF4-FFF2-40B4-BE49-F238E27FC236}">
                    <a16:creationId xmlns:a16="http://schemas.microsoft.com/office/drawing/2014/main" id="{71936A64-9C66-654F-9133-6475DBCE7158}"/>
                  </a:ext>
                </a:extLst>
              </p:cNvPr>
              <p:cNvSpPr txBox="1">
                <a:spLocks noRot="1" noChangeAspect="1" noMove="1" noResize="1" noEditPoints="1" noAdjustHandles="1" noChangeArrowheads="1" noChangeShapeType="1" noTextEdit="1"/>
              </p:cNvSpPr>
              <p:nvPr/>
            </p:nvSpPr>
            <p:spPr>
              <a:xfrm>
                <a:off x="8444946" y="1305554"/>
                <a:ext cx="397618" cy="400110"/>
              </a:xfrm>
              <a:prstGeom prst="rect">
                <a:avLst/>
              </a:prstGeom>
              <a:blipFill>
                <a:blip r:embed="rId16"/>
                <a:stretch>
                  <a:fillRect l="-37500" r="-34375" b="-9375"/>
                </a:stretch>
              </a:blipFill>
            </p:spPr>
            <p:txBody>
              <a:bodyPr/>
              <a:lstStyle/>
              <a:p>
                <a:r>
                  <a:rPr lang="en-US">
                    <a:noFill/>
                  </a:rPr>
                  <a:t> </a:t>
                </a:r>
              </a:p>
            </p:txBody>
          </p:sp>
        </mc:Fallback>
      </mc:AlternateContent>
      <p:sp>
        <p:nvSpPr>
          <p:cNvPr id="173" name="Down Arrow 172">
            <a:extLst>
              <a:ext uri="{FF2B5EF4-FFF2-40B4-BE49-F238E27FC236}">
                <a16:creationId xmlns:a16="http://schemas.microsoft.com/office/drawing/2014/main" id="{996960E8-89A7-F340-B696-3F422C49D3B8}"/>
              </a:ext>
            </a:extLst>
          </p:cNvPr>
          <p:cNvSpPr/>
          <p:nvPr/>
        </p:nvSpPr>
        <p:spPr>
          <a:xfrm rot="8132040">
            <a:off x="9135871" y="1633861"/>
            <a:ext cx="254283" cy="1250417"/>
          </a:xfrm>
          <a:prstGeom prst="downArrow">
            <a:avLst>
              <a:gd name="adj1" fmla="val 23830"/>
              <a:gd name="adj2" fmla="val 10135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4" name="TextBox 173">
                <a:extLst>
                  <a:ext uri="{FF2B5EF4-FFF2-40B4-BE49-F238E27FC236}">
                    <a16:creationId xmlns:a16="http://schemas.microsoft.com/office/drawing/2014/main" id="{D8D8A7F5-802A-AD43-B160-7CA0A1661834}"/>
                  </a:ext>
                </a:extLst>
              </p:cNvPr>
              <p:cNvSpPr txBox="1"/>
              <p:nvPr/>
            </p:nvSpPr>
            <p:spPr>
              <a:xfrm>
                <a:off x="7606053" y="2023672"/>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𝒐</m:t>
                          </m:r>
                        </m:e>
                        <m:sub>
                          <m:r>
                            <a:rPr lang="en-US" sz="2000" b="1" i="1" smtClean="0">
                              <a:solidFill>
                                <a:schemeClr val="accent6">
                                  <a:lumMod val="75000"/>
                                </a:schemeClr>
                              </a:solidFill>
                              <a:latin typeface="Cambria Math" panose="02040503050406030204" pitchFamily="18" charset="0"/>
                            </a:rPr>
                            <m:t>𝟏</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74" name="TextBox 173">
                <a:extLst>
                  <a:ext uri="{FF2B5EF4-FFF2-40B4-BE49-F238E27FC236}">
                    <a16:creationId xmlns:a16="http://schemas.microsoft.com/office/drawing/2014/main" id="{D8D8A7F5-802A-AD43-B160-7CA0A1661834}"/>
                  </a:ext>
                </a:extLst>
              </p:cNvPr>
              <p:cNvSpPr txBox="1">
                <a:spLocks noRot="1" noChangeAspect="1" noMove="1" noResize="1" noEditPoints="1" noAdjustHandles="1" noChangeArrowheads="1" noChangeShapeType="1" noTextEdit="1"/>
              </p:cNvSpPr>
              <p:nvPr/>
            </p:nvSpPr>
            <p:spPr>
              <a:xfrm>
                <a:off x="7606053" y="2023672"/>
                <a:ext cx="401005" cy="419987"/>
              </a:xfrm>
              <a:prstGeom prst="rect">
                <a:avLst/>
              </a:prstGeom>
              <a:blipFill>
                <a:blip r:embed="rId17"/>
                <a:stretch>
                  <a:fillRect l="-62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5" name="TextBox 174">
                <a:extLst>
                  <a:ext uri="{FF2B5EF4-FFF2-40B4-BE49-F238E27FC236}">
                    <a16:creationId xmlns:a16="http://schemas.microsoft.com/office/drawing/2014/main" id="{5AEEC197-AF5D-4E45-8A21-1E74FC46943D}"/>
                  </a:ext>
                </a:extLst>
              </p:cNvPr>
              <p:cNvSpPr txBox="1"/>
              <p:nvPr/>
            </p:nvSpPr>
            <p:spPr>
              <a:xfrm>
                <a:off x="9311535" y="1965049"/>
                <a:ext cx="401005" cy="41998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2000" b="1" i="1" smtClean="0">
                              <a:solidFill>
                                <a:schemeClr val="accent6">
                                  <a:lumMod val="75000"/>
                                </a:schemeClr>
                              </a:solidFill>
                              <a:latin typeface="Cambria Math" panose="02040503050406030204" pitchFamily="18" charset="0"/>
                            </a:rPr>
                          </m:ctrlPr>
                        </m:sSubSupPr>
                        <m:e>
                          <m:r>
                            <a:rPr lang="en-US" sz="2000" b="1" i="1" smtClean="0">
                              <a:solidFill>
                                <a:schemeClr val="accent6">
                                  <a:lumMod val="75000"/>
                                </a:schemeClr>
                              </a:solidFill>
                              <a:latin typeface="Cambria Math" panose="02040503050406030204" pitchFamily="18" charset="0"/>
                            </a:rPr>
                            <m:t>𝒐</m:t>
                          </m:r>
                        </m:e>
                        <m:sub>
                          <m:r>
                            <a:rPr lang="en-US" sz="2000" b="1" i="1" smtClean="0">
                              <a:solidFill>
                                <a:schemeClr val="accent6">
                                  <a:lumMod val="75000"/>
                                </a:schemeClr>
                              </a:solidFill>
                              <a:latin typeface="Cambria Math" panose="02040503050406030204" pitchFamily="18" charset="0"/>
                            </a:rPr>
                            <m:t>𝟐</m:t>
                          </m:r>
                        </m:sub>
                        <m:sup>
                          <m:r>
                            <a:rPr lang="en-US" sz="2000" b="1" i="1" smtClean="0">
                              <a:solidFill>
                                <a:schemeClr val="accent6">
                                  <a:lumMod val="75000"/>
                                </a:schemeClr>
                              </a:solidFill>
                              <a:latin typeface="Cambria Math" panose="02040503050406030204" pitchFamily="18" charset="0"/>
                            </a:rPr>
                            <m:t>𝟏</m:t>
                          </m:r>
                        </m:sup>
                      </m:sSubSup>
                    </m:oMath>
                  </m:oMathPara>
                </a14:m>
                <a:endParaRPr lang="en-US" sz="2000" b="1" dirty="0">
                  <a:solidFill>
                    <a:schemeClr val="accent6">
                      <a:lumMod val="75000"/>
                    </a:schemeClr>
                  </a:solidFill>
                  <a:latin typeface="Avenir Next" panose="020B0503020202020204" pitchFamily="34" charset="0"/>
                </a:endParaRPr>
              </a:p>
            </p:txBody>
          </p:sp>
        </mc:Choice>
        <mc:Fallback xmlns="">
          <p:sp>
            <p:nvSpPr>
              <p:cNvPr id="175" name="TextBox 174">
                <a:extLst>
                  <a:ext uri="{FF2B5EF4-FFF2-40B4-BE49-F238E27FC236}">
                    <a16:creationId xmlns:a16="http://schemas.microsoft.com/office/drawing/2014/main" id="{5AEEC197-AF5D-4E45-8A21-1E74FC46943D}"/>
                  </a:ext>
                </a:extLst>
              </p:cNvPr>
              <p:cNvSpPr txBox="1">
                <a:spLocks noRot="1" noChangeAspect="1" noMove="1" noResize="1" noEditPoints="1" noAdjustHandles="1" noChangeArrowheads="1" noChangeShapeType="1" noTextEdit="1"/>
              </p:cNvSpPr>
              <p:nvPr/>
            </p:nvSpPr>
            <p:spPr>
              <a:xfrm>
                <a:off x="9311535" y="1965049"/>
                <a:ext cx="401005" cy="419987"/>
              </a:xfrm>
              <a:prstGeom prst="rect">
                <a:avLst/>
              </a:prstGeom>
              <a:blipFill>
                <a:blip r:embed="rId18"/>
                <a:stretch>
                  <a:fillRect l="-6061"/>
                </a:stretch>
              </a:blipFill>
            </p:spPr>
            <p:txBody>
              <a:bodyPr/>
              <a:lstStyle/>
              <a:p>
                <a:r>
                  <a:rPr lang="en-US">
                    <a:noFill/>
                  </a:rPr>
                  <a:t> </a:t>
                </a:r>
              </a:p>
            </p:txBody>
          </p:sp>
        </mc:Fallback>
      </mc:AlternateContent>
    </p:spTree>
    <p:extLst>
      <p:ext uri="{BB962C8B-B14F-4D97-AF65-F5344CB8AC3E}">
        <p14:creationId xmlns:p14="http://schemas.microsoft.com/office/powerpoint/2010/main" val="315323162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a:extLst>
              <a:ext uri="{FF2B5EF4-FFF2-40B4-BE49-F238E27FC236}">
                <a16:creationId xmlns:a16="http://schemas.microsoft.com/office/drawing/2014/main" id="{34EEE359-106B-284A-A545-0F6659125369}"/>
              </a:ext>
            </a:extLst>
          </p:cNvPr>
          <p:cNvCxnSpPr>
            <a:cxnSpLocks/>
          </p:cNvCxnSpPr>
          <p:nvPr/>
        </p:nvCxnSpPr>
        <p:spPr>
          <a:xfrm>
            <a:off x="6204068" y="480967"/>
            <a:ext cx="0" cy="6377033"/>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chemeClr val="accent5">
              <a:lumMod val="40000"/>
              <a:lumOff val="6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1396B6C-181D-3F42-B8AA-BF33A9B1F629}"/>
              </a:ext>
            </a:extLst>
          </p:cNvPr>
          <p:cNvSpPr/>
          <p:nvPr/>
        </p:nvSpPr>
        <p:spPr>
          <a:xfrm>
            <a:off x="228438" y="844170"/>
            <a:ext cx="1845283" cy="769441"/>
          </a:xfrm>
          <a:prstGeom prst="rect">
            <a:avLst/>
          </a:prstGeom>
        </p:spPr>
        <p:txBody>
          <a:bodyPr wrap="square">
            <a:spAutoFit/>
          </a:bodyPr>
          <a:lstStyle/>
          <a:p>
            <a:r>
              <a:rPr lang="en-US" sz="4400" b="1" dirty="0">
                <a:solidFill>
                  <a:srgbClr val="00B050"/>
                </a:solidFill>
                <a:latin typeface="Arial" panose="020B0604020202020204" pitchFamily="34" charset="0"/>
                <a:ea typeface="MingLiU_HKSCS" panose="02020500000000000000" pitchFamily="18" charset="-120"/>
                <a:cs typeface="Arial" panose="020B0604020202020204" pitchFamily="34" charset="0"/>
              </a:rPr>
              <a:t>PROS</a:t>
            </a:r>
            <a:endParaRPr lang="en-US" sz="4400" dirty="0">
              <a:solidFill>
                <a:srgbClr val="00B050"/>
              </a:solidFill>
            </a:endParaRPr>
          </a:p>
        </p:txBody>
      </p:sp>
      <mc:AlternateContent xmlns:mc="http://schemas.openxmlformats.org/markup-compatibility/2006" xmlns:a14="http://schemas.microsoft.com/office/drawing/2010/main">
        <mc:Choice Requires="a14">
          <p:sp>
            <p:nvSpPr>
              <p:cNvPr id="99" name="TextBox 98">
                <a:extLst>
                  <a:ext uri="{FF2B5EF4-FFF2-40B4-BE49-F238E27FC236}">
                    <a16:creationId xmlns:a16="http://schemas.microsoft.com/office/drawing/2014/main" id="{C593F5A2-D044-8B4B-BA0E-8E47856A8F64}"/>
                  </a:ext>
                </a:extLst>
              </p:cNvPr>
              <p:cNvSpPr txBox="1"/>
              <p:nvPr/>
            </p:nvSpPr>
            <p:spPr>
              <a:xfrm>
                <a:off x="376699" y="1763225"/>
                <a:ext cx="5439019" cy="4555093"/>
              </a:xfrm>
              <a:prstGeom prst="rect">
                <a:avLst/>
              </a:prstGeom>
              <a:noFill/>
            </p:spPr>
            <p:txBody>
              <a:bodyPr wrap="square" rtlCol="0">
                <a:spAutoFit/>
              </a:bodyPr>
              <a:lstStyle/>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Fits many linear or </a:t>
                </a:r>
                <a:r>
                  <a:rPr lang="en-US" sz="2400" b="1" dirty="0">
                    <a:latin typeface="Avenir Next" panose="020B0503020202020204" pitchFamily="34" charset="0"/>
                    <a:ea typeface="MingLiU_HKSCS" panose="02020500000000000000" pitchFamily="18" charset="-120"/>
                    <a:cs typeface="Arial" panose="020B0604020202020204" pitchFamily="34" charset="0"/>
                  </a:rPr>
                  <a:t>non-linear</a:t>
                </a:r>
                <a:r>
                  <a:rPr lang="en-US" sz="2400" dirty="0">
                    <a:latin typeface="Avenir Next" panose="020B0503020202020204" pitchFamily="34" charset="0"/>
                    <a:ea typeface="MingLiU_HKSCS" panose="02020500000000000000" pitchFamily="18" charset="-120"/>
                    <a:cs typeface="Arial" panose="020B0604020202020204" pitchFamily="34" charset="0"/>
                  </a:rPr>
                  <a:t> activation functions </a:t>
                </a:r>
                <a14:m>
                  <m:oMath xmlns:m="http://schemas.openxmlformats.org/officeDocument/2006/math">
                    <m:sSub>
                      <m:sSubPr>
                        <m:ctrlP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sSubPr>
                      <m:e>
                        <m:r>
                          <a:rPr lang="en-US" sz="2400" b="1" i="1">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𝒇</m:t>
                        </m:r>
                      </m:e>
                      <m:sub>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𝒊</m:t>
                        </m:r>
                      </m:sub>
                    </m:sSub>
                  </m:oMath>
                </a14:m>
                <a:r>
                  <a:rPr lang="en-US" sz="2400" dirty="0">
                    <a:latin typeface="Avenir Next" panose="020B0503020202020204" pitchFamily="34" charset="0"/>
                    <a:ea typeface="MingLiU_HKSCS" panose="02020500000000000000" pitchFamily="18" charset="-120"/>
                    <a:cs typeface="Arial" panose="020B0604020202020204" pitchFamily="34" charset="0"/>
                  </a:rPr>
                  <a:t> to combinations of input </a:t>
                </a:r>
                <a14:m>
                  <m:oMath xmlns:m="http://schemas.openxmlformats.org/officeDocument/2006/math">
                    <m:r>
                      <a:rPr lang="en-US" sz="2400" b="1" i="1"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𝑿</m:t>
                    </m:r>
                  </m:oMath>
                </a14:m>
                <a:endParaRPr lang="en-US" sz="2400" b="1" dirty="0">
                  <a:solidFill>
                    <a:schemeClr val="accent1">
                      <a:lumMod val="75000"/>
                    </a:schemeClr>
                  </a:solidFill>
                  <a:latin typeface="Avenir Next" panose="020B0503020202020204" pitchFamily="34" charset="0"/>
                  <a:ea typeface="MingLiU_HKSCS" panose="02020500000000000000" pitchFamily="18" charset="-120"/>
                  <a:cs typeface="Arial" panose="020B0604020202020204" pitchFamily="34" charset="0"/>
                </a:endParaRP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Can model highly complex behavior</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When designed well, can provide state-of-the-art results on most tasks</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Incredible resources, libraries, and support</a:t>
                </a:r>
              </a:p>
            </p:txBody>
          </p:sp>
        </mc:Choice>
        <mc:Fallback xmlns="">
          <p:sp>
            <p:nvSpPr>
              <p:cNvPr id="99" name="TextBox 98">
                <a:extLst>
                  <a:ext uri="{FF2B5EF4-FFF2-40B4-BE49-F238E27FC236}">
                    <a16:creationId xmlns:a16="http://schemas.microsoft.com/office/drawing/2014/main" id="{C593F5A2-D044-8B4B-BA0E-8E47856A8F64}"/>
                  </a:ext>
                </a:extLst>
              </p:cNvPr>
              <p:cNvSpPr txBox="1">
                <a:spLocks noRot="1" noChangeAspect="1" noMove="1" noResize="1" noEditPoints="1" noAdjustHandles="1" noChangeArrowheads="1" noChangeShapeType="1" noTextEdit="1"/>
              </p:cNvSpPr>
              <p:nvPr/>
            </p:nvSpPr>
            <p:spPr>
              <a:xfrm>
                <a:off x="376699" y="1763225"/>
                <a:ext cx="5439019" cy="4555093"/>
              </a:xfrm>
              <a:prstGeom prst="rect">
                <a:avLst/>
              </a:prstGeom>
              <a:blipFill>
                <a:blip r:embed="rId2"/>
                <a:stretch>
                  <a:fillRect l="-1399" t="-1111" r="-233" b="-1667"/>
                </a:stretch>
              </a:blipFill>
            </p:spPr>
            <p:txBody>
              <a:bodyPr/>
              <a:lstStyle/>
              <a:p>
                <a:r>
                  <a:rPr lang="en-US">
                    <a:noFill/>
                  </a:rPr>
                  <a:t> </a:t>
                </a:r>
              </a:p>
            </p:txBody>
          </p:sp>
        </mc:Fallback>
      </mc:AlternateContent>
      <p:sp>
        <p:nvSpPr>
          <p:cNvPr id="33" name="Rectangle 32">
            <a:extLst>
              <a:ext uri="{FF2B5EF4-FFF2-40B4-BE49-F238E27FC236}">
                <a16:creationId xmlns:a16="http://schemas.microsoft.com/office/drawing/2014/main" id="{C09B6852-7D70-ED40-A870-8B1829136F8E}"/>
              </a:ext>
            </a:extLst>
          </p:cNvPr>
          <p:cNvSpPr/>
          <p:nvPr/>
        </p:nvSpPr>
        <p:spPr>
          <a:xfrm>
            <a:off x="6824375" y="786640"/>
            <a:ext cx="1845283" cy="769441"/>
          </a:xfrm>
          <a:prstGeom prst="rect">
            <a:avLst/>
          </a:prstGeom>
        </p:spPr>
        <p:txBody>
          <a:bodyPr wrap="square">
            <a:spAutoFit/>
          </a:bodyPr>
          <a:lstStyle/>
          <a:p>
            <a:r>
              <a:rPr lang="en-US" sz="4400" b="1" dirty="0">
                <a:solidFill>
                  <a:srgbClr val="C00000"/>
                </a:solidFill>
                <a:latin typeface="Arial" panose="020B0604020202020204" pitchFamily="34" charset="0"/>
                <a:ea typeface="MingLiU_HKSCS" panose="02020500000000000000" pitchFamily="18" charset="-120"/>
                <a:cs typeface="Arial" panose="020B0604020202020204" pitchFamily="34" charset="0"/>
              </a:rPr>
              <a:t>CONS</a:t>
            </a:r>
            <a:endParaRPr lang="en-US" sz="4400" dirty="0">
              <a:solidFill>
                <a:srgbClr val="C00000"/>
              </a:solidFill>
            </a:endParaRPr>
          </a:p>
        </p:txBody>
      </p:sp>
      <p:sp>
        <p:nvSpPr>
          <p:cNvPr id="35" name="TextBox 34">
            <a:extLst>
              <a:ext uri="{FF2B5EF4-FFF2-40B4-BE49-F238E27FC236}">
                <a16:creationId xmlns:a16="http://schemas.microsoft.com/office/drawing/2014/main" id="{34D92FCB-CB47-2941-A9F0-5B43155D8295}"/>
              </a:ext>
            </a:extLst>
          </p:cNvPr>
          <p:cNvSpPr txBox="1"/>
          <p:nvPr/>
        </p:nvSpPr>
        <p:spPr>
          <a:xfrm>
            <a:off x="6567019" y="1763225"/>
            <a:ext cx="5408675" cy="3334246"/>
          </a:xfrm>
          <a:prstGeom prst="rect">
            <a:avLst/>
          </a:prstGeom>
          <a:noFill/>
        </p:spPr>
        <p:txBody>
          <a:bodyPr wrap="square" rtlCol="0">
            <a:spAutoFit/>
          </a:bodyPr>
          <a:lstStyle/>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Sensitive to architecture choices and hyperparameters</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Tricky to debug</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Can be computationally expensive</a:t>
            </a:r>
          </a:p>
          <a:p>
            <a:pPr marL="342900" indent="-342900">
              <a:spcBef>
                <a:spcPts val="2000"/>
              </a:spcBef>
              <a:buFont typeface="Arial" panose="020B0604020202020204" pitchFamily="34" charset="0"/>
              <a:buChar char="•"/>
            </a:pPr>
            <a:r>
              <a:rPr lang="en-US" sz="2400" dirty="0">
                <a:latin typeface="Avenir Next" panose="020B0503020202020204" pitchFamily="34" charset="0"/>
                <a:ea typeface="MingLiU_HKSCS" panose="02020500000000000000" pitchFamily="18" charset="-120"/>
                <a:cs typeface="Arial" panose="020B0604020202020204" pitchFamily="34" charset="0"/>
              </a:rPr>
              <a:t>Poor interpretability</a:t>
            </a:r>
          </a:p>
          <a:p>
            <a:pPr marL="342900" indent="-342900">
              <a:spcBef>
                <a:spcPts val="2000"/>
              </a:spcBef>
              <a:buFont typeface="Arial" panose="020B0604020202020204" pitchFamily="34" charset="0"/>
              <a:buChar char="•"/>
            </a:pPr>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p:sp>
        <p:nvSpPr>
          <p:cNvPr id="9" name="TextBox 8">
            <a:extLst>
              <a:ext uri="{FF2B5EF4-FFF2-40B4-BE49-F238E27FC236}">
                <a16:creationId xmlns:a16="http://schemas.microsoft.com/office/drawing/2014/main" id="{DBCDCE15-10E6-FD48-9BCF-5FF4536944AE}"/>
              </a:ext>
            </a:extLst>
          </p:cNvPr>
          <p:cNvSpPr txBox="1"/>
          <p:nvPr/>
        </p:nvSpPr>
        <p:spPr>
          <a:xfrm>
            <a:off x="1554793" y="68552"/>
            <a:ext cx="9298550" cy="830997"/>
          </a:xfrm>
          <a:prstGeom prst="rect">
            <a:avLst/>
          </a:prstGeom>
          <a:noFill/>
        </p:spPr>
        <p:txBody>
          <a:bodyPr wrap="square" rtlCol="0">
            <a:spAutoFit/>
          </a:bodyPr>
          <a:lstStyle/>
          <a:p>
            <a:pPr algn="ctr"/>
            <a:r>
              <a:rPr lang="en-US" sz="2400" b="1" dirty="0">
                <a:latin typeface="Avenir Next" panose="020B0503020202020204" pitchFamily="34" charset="0"/>
                <a:ea typeface="MingLiU_HKSCS" panose="02020500000000000000" pitchFamily="18" charset="-120"/>
                <a:cs typeface="Arial" panose="020B0604020202020204" pitchFamily="34" charset="0"/>
              </a:rPr>
              <a:t>Feed-Forward Neural Network </a:t>
            </a:r>
            <a:r>
              <a:rPr lang="en-US" sz="2400" b="1" dirty="0">
                <a:solidFill>
                  <a:srgbClr val="C00000"/>
                </a:solidFill>
                <a:latin typeface="Avenir Next" panose="020B0503020202020204" pitchFamily="34" charset="0"/>
                <a:ea typeface="MingLiU_HKSCS" panose="02020500000000000000" pitchFamily="18" charset="-120"/>
                <a:cs typeface="Arial" panose="020B0604020202020204" pitchFamily="34" charset="0"/>
              </a:rPr>
              <a:t>(and all other neural nets)</a:t>
            </a:r>
          </a:p>
          <a:p>
            <a:pPr algn="ctr"/>
            <a:endParaRPr lang="en-US" sz="2400" b="1" dirty="0">
              <a:latin typeface="Avenir Next" panose="020B0503020202020204" pitchFamily="34" charset="0"/>
              <a:ea typeface="MingLiU_HKSCS" panose="02020500000000000000" pitchFamily="18" charset="-120"/>
              <a:cs typeface="Arial" panose="020B0604020202020204" pitchFamily="34" charset="0"/>
            </a:endParaRPr>
          </a:p>
        </p:txBody>
      </p:sp>
    </p:spTree>
    <p:extLst>
      <p:ext uri="{BB962C8B-B14F-4D97-AF65-F5344CB8AC3E}">
        <p14:creationId xmlns:p14="http://schemas.microsoft.com/office/powerpoint/2010/main" val="54571973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820EFFA-C1EF-0B41-B3BD-1936A2EEC77B}"/>
              </a:ext>
            </a:extLst>
          </p:cNvPr>
          <p:cNvCxnSpPr>
            <a:cxnSpLocks/>
          </p:cNvCxnSpPr>
          <p:nvPr/>
        </p:nvCxnSpPr>
        <p:spPr>
          <a:xfrm>
            <a:off x="2946520" y="929164"/>
            <a:ext cx="0" cy="5801902"/>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991DCDE-21F2-364B-822E-F0B4C1B24AFF}"/>
              </a:ext>
            </a:extLst>
          </p:cNvPr>
          <p:cNvSpPr txBox="1"/>
          <p:nvPr/>
        </p:nvSpPr>
        <p:spPr>
          <a:xfrm>
            <a:off x="2946520" y="171788"/>
            <a:ext cx="1885831" cy="646331"/>
          </a:xfrm>
          <a:prstGeom prst="rect">
            <a:avLst/>
          </a:prstGeom>
          <a:noFill/>
        </p:spPr>
        <p:txBody>
          <a:bodyPr wrap="square" rtlCol="0">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p>
        </p:txBody>
      </p:sp>
      <p:sp>
        <p:nvSpPr>
          <p:cNvPr id="12" name="TextBox 11">
            <a:extLst>
              <a:ext uri="{FF2B5EF4-FFF2-40B4-BE49-F238E27FC236}">
                <a16:creationId xmlns:a16="http://schemas.microsoft.com/office/drawing/2014/main" id="{710844A2-F0DD-B942-BE6F-EFF7DD2D5816}"/>
              </a:ext>
            </a:extLst>
          </p:cNvPr>
          <p:cNvSpPr txBox="1"/>
          <p:nvPr/>
        </p:nvSpPr>
        <p:spPr>
          <a:xfrm>
            <a:off x="4964373" y="168534"/>
            <a:ext cx="2082800" cy="646331"/>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p>
        </p:txBody>
      </p:sp>
      <p:sp>
        <p:nvSpPr>
          <p:cNvPr id="13" name="TextBox 12">
            <a:extLst>
              <a:ext uri="{FF2B5EF4-FFF2-40B4-BE49-F238E27FC236}">
                <a16:creationId xmlns:a16="http://schemas.microsoft.com/office/drawing/2014/main" id="{838930B1-CA0B-3248-9C2E-510EE076F8A4}"/>
              </a:ext>
            </a:extLst>
          </p:cNvPr>
          <p:cNvSpPr txBox="1"/>
          <p:nvPr/>
        </p:nvSpPr>
        <p:spPr>
          <a:xfrm>
            <a:off x="7179195" y="171788"/>
            <a:ext cx="2501900" cy="646331"/>
          </a:xfrm>
          <a:prstGeom prst="rect">
            <a:avLst/>
          </a:prstGeom>
          <a:noFill/>
        </p:spPr>
        <p:txBody>
          <a:bodyPr wrap="square" rtlCol="0">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dirty="0">
                <a:latin typeface="Avenir Next" panose="020B0503020202020204" pitchFamily="34" charset="0"/>
                <a:ea typeface="MingLiU_HKSCS" panose="02020500000000000000" pitchFamily="18" charset="-120"/>
                <a:cs typeface="Arial" panose="020B0604020202020204" pitchFamily="34" charset="0"/>
              </a:rPr>
              <a:t>vs</a:t>
            </a:r>
            <a:endParaRPr lang="en-US" b="1" dirty="0">
              <a:latin typeface="Avenir Next" panose="020B0503020202020204" pitchFamily="34" charset="0"/>
              <a:ea typeface="MingLiU_HKSCS" panose="02020500000000000000" pitchFamily="18" charset="-120"/>
              <a:cs typeface="Arial" panose="020B0604020202020204" pitchFamily="34" charset="0"/>
            </a:endParaRPr>
          </a:p>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p>
        </p:txBody>
      </p:sp>
      <p:sp>
        <p:nvSpPr>
          <p:cNvPr id="14" name="TextBox 13">
            <a:extLst>
              <a:ext uri="{FF2B5EF4-FFF2-40B4-BE49-F238E27FC236}">
                <a16:creationId xmlns:a16="http://schemas.microsoft.com/office/drawing/2014/main" id="{9BC54E18-2744-7D4D-96E3-9407438CAFA2}"/>
              </a:ext>
            </a:extLst>
          </p:cNvPr>
          <p:cNvSpPr txBox="1"/>
          <p:nvPr/>
        </p:nvSpPr>
        <p:spPr>
          <a:xfrm>
            <a:off x="9813117" y="168533"/>
            <a:ext cx="1876425" cy="646331"/>
          </a:xfrm>
          <a:prstGeom prst="rect">
            <a:avLst/>
          </a:prstGeom>
          <a:noFill/>
        </p:spPr>
        <p:txBody>
          <a:bodyPr wrap="square" rtlCol="0">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 </a:t>
            </a:r>
            <a:r>
              <a:rPr lang="en-US" dirty="0">
                <a:latin typeface="Avenir Next" panose="020B0503020202020204" pitchFamily="34" charset="0"/>
                <a:ea typeface="MingLiU_HKSCS" panose="02020500000000000000" pitchFamily="18" charset="-120"/>
                <a:cs typeface="Arial" panose="020B0604020202020204" pitchFamily="34" charset="0"/>
              </a:rPr>
              <a:t>vs</a:t>
            </a:r>
            <a:r>
              <a:rPr lang="en-US" b="1" dirty="0">
                <a:latin typeface="Avenir Next" panose="020B0503020202020204" pitchFamily="34" charset="0"/>
                <a:ea typeface="MingLiU_HKSCS" panose="02020500000000000000" pitchFamily="18" charset="-120"/>
                <a:cs typeface="Arial" panose="020B0604020202020204" pitchFamily="34" charset="0"/>
              </a:rPr>
              <a:t> </a:t>
            </a: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endParaRPr>
          </a:p>
        </p:txBody>
      </p:sp>
      <p:sp>
        <p:nvSpPr>
          <p:cNvPr id="15" name="TextBox 14">
            <a:extLst>
              <a:ext uri="{FF2B5EF4-FFF2-40B4-BE49-F238E27FC236}">
                <a16:creationId xmlns:a16="http://schemas.microsoft.com/office/drawing/2014/main" id="{E27850D2-30A2-464D-B218-E521A130C6E6}"/>
              </a:ext>
            </a:extLst>
          </p:cNvPr>
          <p:cNvSpPr txBox="1"/>
          <p:nvPr/>
        </p:nvSpPr>
        <p:spPr>
          <a:xfrm>
            <a:off x="312317" y="791528"/>
            <a:ext cx="2484298" cy="5635517"/>
          </a:xfrm>
          <a:prstGeom prst="rect">
            <a:avLst/>
          </a:prstGeom>
          <a:noFill/>
        </p:spPr>
        <p:txBody>
          <a:bodyPr wrap="square" rtlCol="0" anchor="t">
            <a:spAutoFit/>
          </a:bodyPr>
          <a:lstStyle/>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Linear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Logistic Regression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k-NN</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Decision Tree</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PCA</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Clustering</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GAMs</a:t>
            </a:r>
          </a:p>
          <a:p>
            <a:pPr algn="r">
              <a:lnSpc>
                <a:spcPts val="5500"/>
              </a:lnSpc>
            </a:pPr>
            <a:r>
              <a:rPr lang="en-US" sz="2000" dirty="0">
                <a:latin typeface="Avenir Next" panose="020B0503020202020204" pitchFamily="34" charset="0"/>
                <a:ea typeface="MingLiU_HKSCS" panose="02020500000000000000" pitchFamily="18" charset="-120"/>
                <a:cs typeface="Arial" panose="020B0604020202020204" pitchFamily="34" charset="0"/>
              </a:rPr>
              <a:t>Feed-Forward Net</a:t>
            </a:r>
          </a:p>
        </p:txBody>
      </p:sp>
      <p:cxnSp>
        <p:nvCxnSpPr>
          <p:cNvPr id="22" name="Straight Connector 21">
            <a:extLst>
              <a:ext uri="{FF2B5EF4-FFF2-40B4-BE49-F238E27FC236}">
                <a16:creationId xmlns:a16="http://schemas.microsoft.com/office/drawing/2014/main" id="{0B74C5AF-3DCE-A74D-B392-2C6A44759E31}"/>
              </a:ext>
            </a:extLst>
          </p:cNvPr>
          <p:cNvCxnSpPr>
            <a:cxnSpLocks/>
          </p:cNvCxnSpPr>
          <p:nvPr/>
        </p:nvCxnSpPr>
        <p:spPr>
          <a:xfrm flipH="1">
            <a:off x="2946521" y="852453"/>
            <a:ext cx="8743021"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2760738-E012-FE4C-9C5F-C5C57A000EF8}"/>
              </a:ext>
            </a:extLst>
          </p:cNvPr>
          <p:cNvSpPr/>
          <p:nvPr/>
        </p:nvSpPr>
        <p:spPr>
          <a:xfrm>
            <a:off x="3305512" y="112292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23" name="Rectangle 22">
            <a:extLst>
              <a:ext uri="{FF2B5EF4-FFF2-40B4-BE49-F238E27FC236}">
                <a16:creationId xmlns:a16="http://schemas.microsoft.com/office/drawing/2014/main" id="{6666D6A0-8B95-034C-8A21-68C019FA0310}"/>
              </a:ext>
            </a:extLst>
          </p:cNvPr>
          <p:cNvSpPr/>
          <p:nvPr/>
        </p:nvSpPr>
        <p:spPr>
          <a:xfrm>
            <a:off x="5338083" y="1122923"/>
            <a:ext cx="1427635" cy="369332"/>
          </a:xfrm>
          <a:prstGeom prst="rect">
            <a:avLst/>
          </a:prstGeom>
        </p:spPr>
        <p:txBody>
          <a:bodyPr wrap="none">
            <a:spAutoFit/>
          </a:bodyPr>
          <a:lstStyle/>
          <a:p>
            <a:pPr algn="ctr"/>
            <a:r>
              <a:rPr lang="en-US" b="1" dirty="0">
                <a:solidFill>
                  <a:schemeClr val="accent2">
                    <a:lumMod val="50000"/>
                  </a:schemeClr>
                </a:solidFill>
                <a:latin typeface="Avenir Next" panose="020B0503020202020204" pitchFamily="34" charset="0"/>
                <a:ea typeface="MingLiU_HKSCS" panose="02020500000000000000" pitchFamily="18" charset="-120"/>
                <a:cs typeface="Arial" panose="020B0604020202020204" pitchFamily="34" charset="0"/>
              </a:rPr>
              <a:t>Regression</a:t>
            </a:r>
            <a:endParaRPr lang="en-US" dirty="0"/>
          </a:p>
        </p:txBody>
      </p:sp>
      <p:sp>
        <p:nvSpPr>
          <p:cNvPr id="24" name="Rectangle 23">
            <a:extLst>
              <a:ext uri="{FF2B5EF4-FFF2-40B4-BE49-F238E27FC236}">
                <a16:creationId xmlns:a16="http://schemas.microsoft.com/office/drawing/2014/main" id="{9F016467-E5AE-8945-A820-4118FDE046AA}"/>
              </a:ext>
            </a:extLst>
          </p:cNvPr>
          <p:cNvSpPr/>
          <p:nvPr/>
        </p:nvSpPr>
        <p:spPr>
          <a:xfrm>
            <a:off x="7671987" y="1122923"/>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25" name="Rectangle 24">
            <a:extLst>
              <a:ext uri="{FF2B5EF4-FFF2-40B4-BE49-F238E27FC236}">
                <a16:creationId xmlns:a16="http://schemas.microsoft.com/office/drawing/2014/main" id="{5F27F3CA-4937-6F42-9B69-FFAB8A8C2C0A}"/>
              </a:ext>
            </a:extLst>
          </p:cNvPr>
          <p:cNvSpPr/>
          <p:nvPr/>
        </p:nvSpPr>
        <p:spPr>
          <a:xfrm>
            <a:off x="9892255" y="112875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1" name="Rectangle 30">
            <a:extLst>
              <a:ext uri="{FF2B5EF4-FFF2-40B4-BE49-F238E27FC236}">
                <a16:creationId xmlns:a16="http://schemas.microsoft.com/office/drawing/2014/main" id="{A6BC21F0-9E0F-D04F-B3AC-003571110264}"/>
              </a:ext>
            </a:extLst>
          </p:cNvPr>
          <p:cNvSpPr/>
          <p:nvPr/>
        </p:nvSpPr>
        <p:spPr>
          <a:xfrm>
            <a:off x="3305512" y="179705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2" name="Rectangle 31">
            <a:extLst>
              <a:ext uri="{FF2B5EF4-FFF2-40B4-BE49-F238E27FC236}">
                <a16:creationId xmlns:a16="http://schemas.microsoft.com/office/drawing/2014/main" id="{DB6E2F1D-8319-1E49-A7B0-17057AAD65DA}"/>
              </a:ext>
            </a:extLst>
          </p:cNvPr>
          <p:cNvSpPr/>
          <p:nvPr/>
        </p:nvSpPr>
        <p:spPr>
          <a:xfrm>
            <a:off x="5200739" y="1786580"/>
            <a:ext cx="1675459" cy="369332"/>
          </a:xfrm>
          <a:prstGeom prst="rect">
            <a:avLst/>
          </a:prstGeom>
        </p:spPr>
        <p:txBody>
          <a:bodyPr wrap="none">
            <a:spAutoFit/>
          </a:bodyPr>
          <a:lstStyle/>
          <a:p>
            <a:pPr algn="ctr"/>
            <a:r>
              <a:rPr lang="en-US" b="1" dirty="0">
                <a:solidFill>
                  <a:schemeClr val="accent2">
                    <a:lumMod val="75000"/>
                  </a:schemeClr>
                </a:solidFill>
                <a:latin typeface="Avenir Next" panose="020B0503020202020204" pitchFamily="34" charset="0"/>
                <a:ea typeface="MingLiU_HKSCS" panose="02020500000000000000" pitchFamily="18" charset="-120"/>
                <a:cs typeface="Arial" panose="020B0604020202020204" pitchFamily="34" charset="0"/>
              </a:rPr>
              <a:t>Classification</a:t>
            </a:r>
            <a:endParaRPr lang="en-US" dirty="0"/>
          </a:p>
        </p:txBody>
      </p:sp>
      <p:sp>
        <p:nvSpPr>
          <p:cNvPr id="33" name="Rectangle 32">
            <a:extLst>
              <a:ext uri="{FF2B5EF4-FFF2-40B4-BE49-F238E27FC236}">
                <a16:creationId xmlns:a16="http://schemas.microsoft.com/office/drawing/2014/main" id="{3E795448-2AEC-0E41-B8F0-7C5A10F7645C}"/>
              </a:ext>
            </a:extLst>
          </p:cNvPr>
          <p:cNvSpPr/>
          <p:nvPr/>
        </p:nvSpPr>
        <p:spPr>
          <a:xfrm>
            <a:off x="7671987" y="1797059"/>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34" name="Rectangle 33">
            <a:extLst>
              <a:ext uri="{FF2B5EF4-FFF2-40B4-BE49-F238E27FC236}">
                <a16:creationId xmlns:a16="http://schemas.microsoft.com/office/drawing/2014/main" id="{A3540231-06B4-D64D-96D5-76C5F294A7C5}"/>
              </a:ext>
            </a:extLst>
          </p:cNvPr>
          <p:cNvSpPr/>
          <p:nvPr/>
        </p:nvSpPr>
        <p:spPr>
          <a:xfrm>
            <a:off x="9892255" y="1802893"/>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5" name="Rectangle 34">
            <a:extLst>
              <a:ext uri="{FF2B5EF4-FFF2-40B4-BE49-F238E27FC236}">
                <a16:creationId xmlns:a16="http://schemas.microsoft.com/office/drawing/2014/main" id="{C7AFF6D4-9E14-0E45-A64B-5BD2153716C6}"/>
              </a:ext>
            </a:extLst>
          </p:cNvPr>
          <p:cNvSpPr/>
          <p:nvPr/>
        </p:nvSpPr>
        <p:spPr>
          <a:xfrm>
            <a:off x="3286504" y="2470000"/>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36" name="Rectangle 35">
            <a:extLst>
              <a:ext uri="{FF2B5EF4-FFF2-40B4-BE49-F238E27FC236}">
                <a16:creationId xmlns:a16="http://schemas.microsoft.com/office/drawing/2014/main" id="{DF95506F-1BDB-0E45-B2CB-13224B80001E}"/>
              </a:ext>
            </a:extLst>
          </p:cNvPr>
          <p:cNvSpPr/>
          <p:nvPr/>
        </p:nvSpPr>
        <p:spPr>
          <a:xfrm>
            <a:off x="5620635" y="2464171"/>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37" name="Rectangle 36">
            <a:extLst>
              <a:ext uri="{FF2B5EF4-FFF2-40B4-BE49-F238E27FC236}">
                <a16:creationId xmlns:a16="http://schemas.microsoft.com/office/drawing/2014/main" id="{672E738B-3BB2-2447-BB02-C6055850B26D}"/>
              </a:ext>
            </a:extLst>
          </p:cNvPr>
          <p:cNvSpPr/>
          <p:nvPr/>
        </p:nvSpPr>
        <p:spPr>
          <a:xfrm>
            <a:off x="7535785" y="246416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38" name="Rectangle 37">
            <a:extLst>
              <a:ext uri="{FF2B5EF4-FFF2-40B4-BE49-F238E27FC236}">
                <a16:creationId xmlns:a16="http://schemas.microsoft.com/office/drawing/2014/main" id="{7FC91BDB-E54F-904C-8920-8DC2274D2F62}"/>
              </a:ext>
            </a:extLst>
          </p:cNvPr>
          <p:cNvSpPr/>
          <p:nvPr/>
        </p:nvSpPr>
        <p:spPr>
          <a:xfrm>
            <a:off x="9873247" y="2475834"/>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39" name="Rectangle 38">
            <a:extLst>
              <a:ext uri="{FF2B5EF4-FFF2-40B4-BE49-F238E27FC236}">
                <a16:creationId xmlns:a16="http://schemas.microsoft.com/office/drawing/2014/main" id="{A7A33EAF-637A-F64B-85C9-C86FDF6BF8F4}"/>
              </a:ext>
            </a:extLst>
          </p:cNvPr>
          <p:cNvSpPr/>
          <p:nvPr/>
        </p:nvSpPr>
        <p:spPr>
          <a:xfrm>
            <a:off x="3286504" y="3168443"/>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0" name="Rectangle 39">
            <a:extLst>
              <a:ext uri="{FF2B5EF4-FFF2-40B4-BE49-F238E27FC236}">
                <a16:creationId xmlns:a16="http://schemas.microsoft.com/office/drawing/2014/main" id="{83F79C3B-EED2-324D-8129-43C126B9404F}"/>
              </a:ext>
            </a:extLst>
          </p:cNvPr>
          <p:cNvSpPr/>
          <p:nvPr/>
        </p:nvSpPr>
        <p:spPr>
          <a:xfrm>
            <a:off x="5620635" y="3166952"/>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41" name="Rectangle 40">
            <a:extLst>
              <a:ext uri="{FF2B5EF4-FFF2-40B4-BE49-F238E27FC236}">
                <a16:creationId xmlns:a16="http://schemas.microsoft.com/office/drawing/2014/main" id="{316204EB-2927-3042-9BA6-316804968AE7}"/>
              </a:ext>
            </a:extLst>
          </p:cNvPr>
          <p:cNvSpPr/>
          <p:nvPr/>
        </p:nvSpPr>
        <p:spPr>
          <a:xfrm>
            <a:off x="7523084" y="3161118"/>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2" name="Rectangle 41">
            <a:extLst>
              <a:ext uri="{FF2B5EF4-FFF2-40B4-BE49-F238E27FC236}">
                <a16:creationId xmlns:a16="http://schemas.microsoft.com/office/drawing/2014/main" id="{C673C36D-284F-7A4E-BFC1-BEDA96DE5255}"/>
              </a:ext>
            </a:extLst>
          </p:cNvPr>
          <p:cNvSpPr/>
          <p:nvPr/>
        </p:nvSpPr>
        <p:spPr>
          <a:xfrm>
            <a:off x="9873247" y="317427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43" name="Rectangle 42">
            <a:extLst>
              <a:ext uri="{FF2B5EF4-FFF2-40B4-BE49-F238E27FC236}">
                <a16:creationId xmlns:a16="http://schemas.microsoft.com/office/drawing/2014/main" id="{43A3C01F-D3DD-0F4F-AC40-7B34B4163878}"/>
              </a:ext>
            </a:extLst>
          </p:cNvPr>
          <p:cNvSpPr/>
          <p:nvPr/>
        </p:nvSpPr>
        <p:spPr>
          <a:xfrm>
            <a:off x="3155223" y="3896020"/>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45" name="Rectangle 44">
            <a:extLst>
              <a:ext uri="{FF2B5EF4-FFF2-40B4-BE49-F238E27FC236}">
                <a16:creationId xmlns:a16="http://schemas.microsoft.com/office/drawing/2014/main" id="{4DD6AD1E-89D4-0C48-89CE-48471145D2C0}"/>
              </a:ext>
            </a:extLst>
          </p:cNvPr>
          <p:cNvSpPr/>
          <p:nvPr/>
        </p:nvSpPr>
        <p:spPr>
          <a:xfrm>
            <a:off x="7529393" y="3890186"/>
            <a:ext cx="1931811"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47" name="Rectangle 46">
            <a:extLst>
              <a:ext uri="{FF2B5EF4-FFF2-40B4-BE49-F238E27FC236}">
                <a16:creationId xmlns:a16="http://schemas.microsoft.com/office/drawing/2014/main" id="{5725242F-2EEC-5C44-BBB1-A136342D18EE}"/>
              </a:ext>
            </a:extLst>
          </p:cNvPr>
          <p:cNvSpPr/>
          <p:nvPr/>
        </p:nvSpPr>
        <p:spPr>
          <a:xfrm>
            <a:off x="5537812"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48" name="Rectangle 47">
            <a:extLst>
              <a:ext uri="{FF2B5EF4-FFF2-40B4-BE49-F238E27FC236}">
                <a16:creationId xmlns:a16="http://schemas.microsoft.com/office/drawing/2014/main" id="{96B0D7E1-87AB-A141-B1FE-E0B293221480}"/>
              </a:ext>
            </a:extLst>
          </p:cNvPr>
          <p:cNvSpPr/>
          <p:nvPr/>
        </p:nvSpPr>
        <p:spPr>
          <a:xfrm>
            <a:off x="3280196" y="5324098"/>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49" name="Rectangle 48">
            <a:extLst>
              <a:ext uri="{FF2B5EF4-FFF2-40B4-BE49-F238E27FC236}">
                <a16:creationId xmlns:a16="http://schemas.microsoft.com/office/drawing/2014/main" id="{F6578F2A-53E9-324C-B29A-E68571EB285E}"/>
              </a:ext>
            </a:extLst>
          </p:cNvPr>
          <p:cNvSpPr/>
          <p:nvPr/>
        </p:nvSpPr>
        <p:spPr>
          <a:xfrm>
            <a:off x="5620635" y="5313463"/>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50" name="Rectangle 49">
            <a:extLst>
              <a:ext uri="{FF2B5EF4-FFF2-40B4-BE49-F238E27FC236}">
                <a16:creationId xmlns:a16="http://schemas.microsoft.com/office/drawing/2014/main" id="{2BCAFA49-F808-A348-BC6E-9387CA208624}"/>
              </a:ext>
            </a:extLst>
          </p:cNvPr>
          <p:cNvSpPr/>
          <p:nvPr/>
        </p:nvSpPr>
        <p:spPr>
          <a:xfrm>
            <a:off x="7665679" y="5318264"/>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51" name="Rectangle 50">
            <a:extLst>
              <a:ext uri="{FF2B5EF4-FFF2-40B4-BE49-F238E27FC236}">
                <a16:creationId xmlns:a16="http://schemas.microsoft.com/office/drawing/2014/main" id="{2A7BEF3C-E908-A749-8080-C5837D934D5A}"/>
              </a:ext>
            </a:extLst>
          </p:cNvPr>
          <p:cNvSpPr/>
          <p:nvPr/>
        </p:nvSpPr>
        <p:spPr>
          <a:xfrm>
            <a:off x="9873247" y="5325126"/>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52" name="Rectangle 51">
            <a:extLst>
              <a:ext uri="{FF2B5EF4-FFF2-40B4-BE49-F238E27FC236}">
                <a16:creationId xmlns:a16="http://schemas.microsoft.com/office/drawing/2014/main" id="{F9FF3677-5369-504A-A156-518A95DF5530}"/>
              </a:ext>
            </a:extLst>
          </p:cNvPr>
          <p:cNvSpPr/>
          <p:nvPr/>
        </p:nvSpPr>
        <p:spPr>
          <a:xfrm>
            <a:off x="3280196" y="6010779"/>
            <a:ext cx="1443024" cy="369332"/>
          </a:xfrm>
          <a:prstGeom prst="rect">
            <a:avLst/>
          </a:prstGeom>
        </p:spPr>
        <p:txBody>
          <a:bodyPr wrap="none">
            <a:spAutoFit/>
          </a:bodyPr>
          <a:lstStyle/>
          <a:p>
            <a:pPr algn="ctr"/>
            <a:r>
              <a:rPr lang="en-US" b="1" dirty="0">
                <a:solidFill>
                  <a:schemeClr val="accent5">
                    <a:lumMod val="50000"/>
                  </a:schemeClr>
                </a:solidFill>
                <a:latin typeface="Avenir Next" panose="020B0503020202020204" pitchFamily="34" charset="0"/>
                <a:ea typeface="MingLiU_HKSCS" panose="02020500000000000000" pitchFamily="18" charset="-120"/>
                <a:cs typeface="Arial" panose="020B0604020202020204" pitchFamily="34" charset="0"/>
              </a:rPr>
              <a:t>Supervised</a:t>
            </a:r>
            <a:endParaRPr lang="en-US" dirty="0"/>
          </a:p>
        </p:txBody>
      </p:sp>
      <p:sp>
        <p:nvSpPr>
          <p:cNvPr id="53" name="Rectangle 52">
            <a:extLst>
              <a:ext uri="{FF2B5EF4-FFF2-40B4-BE49-F238E27FC236}">
                <a16:creationId xmlns:a16="http://schemas.microsoft.com/office/drawing/2014/main" id="{4A4A703C-2A74-6C45-8463-99C65E375D5F}"/>
              </a:ext>
            </a:extLst>
          </p:cNvPr>
          <p:cNvSpPr/>
          <p:nvPr/>
        </p:nvSpPr>
        <p:spPr>
          <a:xfrm>
            <a:off x="5620635" y="6000144"/>
            <a:ext cx="849913" cy="369332"/>
          </a:xfrm>
          <a:prstGeom prst="rect">
            <a:avLst/>
          </a:prstGeom>
          <a:solidFill>
            <a:srgbClr val="FFFF00"/>
          </a:solidFill>
        </p:spPr>
        <p:txBody>
          <a:bodyPr wrap="none">
            <a:spAutoFit/>
          </a:bodyPr>
          <a:lstStyle/>
          <a:p>
            <a:pPr algn="ctr"/>
            <a:r>
              <a:rPr lang="en-US" b="1" dirty="0">
                <a:latin typeface="Avenir Next" panose="020B0503020202020204" pitchFamily="34" charset="0"/>
                <a:ea typeface="MingLiU_HKSCS" panose="02020500000000000000" pitchFamily="18" charset="-120"/>
                <a:cs typeface="Arial" panose="020B0604020202020204" pitchFamily="34" charset="0"/>
              </a:rPr>
              <a:t>either</a:t>
            </a:r>
            <a:endParaRPr lang="en-US" dirty="0"/>
          </a:p>
        </p:txBody>
      </p:sp>
      <p:sp>
        <p:nvSpPr>
          <p:cNvPr id="54" name="Rectangle 53">
            <a:extLst>
              <a:ext uri="{FF2B5EF4-FFF2-40B4-BE49-F238E27FC236}">
                <a16:creationId xmlns:a16="http://schemas.microsoft.com/office/drawing/2014/main" id="{0E87C273-6607-864C-A5AA-2B49000D6075}"/>
              </a:ext>
            </a:extLst>
          </p:cNvPr>
          <p:cNvSpPr/>
          <p:nvPr/>
        </p:nvSpPr>
        <p:spPr>
          <a:xfrm>
            <a:off x="7665679" y="6004945"/>
            <a:ext cx="1385187" cy="369332"/>
          </a:xfrm>
          <a:prstGeom prst="rect">
            <a:avLst/>
          </a:prstGeom>
        </p:spPr>
        <p:txBody>
          <a:bodyPr wrap="none">
            <a:spAutoFit/>
          </a:bodyPr>
          <a:lstStyle/>
          <a:p>
            <a:pPr algn="ctr"/>
            <a:r>
              <a:rPr lang="en-US" b="1" dirty="0">
                <a:solidFill>
                  <a:schemeClr val="accent6">
                    <a:lumMod val="50000"/>
                  </a:schemeClr>
                </a:solidFill>
                <a:latin typeface="Avenir Next" panose="020B0503020202020204" pitchFamily="34" charset="0"/>
                <a:ea typeface="MingLiU_HKSCS" panose="02020500000000000000" pitchFamily="18" charset="-120"/>
                <a:cs typeface="Arial" panose="020B0604020202020204" pitchFamily="34" charset="0"/>
              </a:rPr>
              <a:t>Parametric</a:t>
            </a:r>
            <a:endParaRPr lang="en-US" dirty="0"/>
          </a:p>
        </p:txBody>
      </p:sp>
      <p:sp>
        <p:nvSpPr>
          <p:cNvPr id="55" name="Rectangle 54">
            <a:extLst>
              <a:ext uri="{FF2B5EF4-FFF2-40B4-BE49-F238E27FC236}">
                <a16:creationId xmlns:a16="http://schemas.microsoft.com/office/drawing/2014/main" id="{975B46F9-DDBA-A14F-8BAD-8725AADAD1E3}"/>
              </a:ext>
            </a:extLst>
          </p:cNvPr>
          <p:cNvSpPr/>
          <p:nvPr/>
        </p:nvSpPr>
        <p:spPr>
          <a:xfrm>
            <a:off x="9873247" y="6011807"/>
            <a:ext cx="1797287" cy="369332"/>
          </a:xfrm>
          <a:prstGeom prst="rect">
            <a:avLst/>
          </a:prstGeom>
        </p:spPr>
        <p:txBody>
          <a:bodyPr wrap="none">
            <a:spAutoFit/>
          </a:bodyPr>
          <a:lstStyle/>
          <a:p>
            <a:pPr algn="ctr"/>
            <a:r>
              <a:rPr lang="en-US" b="1" dirty="0">
                <a:solidFill>
                  <a:srgbClr val="B930A0"/>
                </a:solidFill>
                <a:latin typeface="Avenir Next" panose="020B0503020202020204" pitchFamily="34" charset="0"/>
                <a:ea typeface="MingLiU_HKSCS" panose="02020500000000000000" pitchFamily="18" charset="-120"/>
                <a:cs typeface="Arial" panose="020B0604020202020204" pitchFamily="34" charset="0"/>
              </a:rPr>
              <a:t>Discriminative</a:t>
            </a:r>
            <a:endParaRPr lang="en-US" dirty="0"/>
          </a:p>
        </p:txBody>
      </p:sp>
      <p:sp>
        <p:nvSpPr>
          <p:cNvPr id="56" name="Rectangle 55">
            <a:extLst>
              <a:ext uri="{FF2B5EF4-FFF2-40B4-BE49-F238E27FC236}">
                <a16:creationId xmlns:a16="http://schemas.microsoft.com/office/drawing/2014/main" id="{10F1940C-4A40-F84C-B66D-2AAD4F86EE0E}"/>
              </a:ext>
            </a:extLst>
          </p:cNvPr>
          <p:cNvSpPr/>
          <p:nvPr/>
        </p:nvSpPr>
        <p:spPr>
          <a:xfrm>
            <a:off x="3155223" y="4616951"/>
            <a:ext cx="1728358" cy="369332"/>
          </a:xfrm>
          <a:prstGeom prst="rect">
            <a:avLst/>
          </a:prstGeom>
        </p:spPr>
        <p:txBody>
          <a:bodyPr wrap="none">
            <a:spAutoFit/>
          </a:bodyPr>
          <a:lstStyle/>
          <a:p>
            <a:pPr algn="ctr"/>
            <a:r>
              <a:rPr lang="en-US" b="1" dirty="0">
                <a:solidFill>
                  <a:schemeClr val="accent5">
                    <a:lumMod val="75000"/>
                  </a:schemeClr>
                </a:solidFill>
                <a:latin typeface="Avenir Next" panose="020B0503020202020204" pitchFamily="34" charset="0"/>
                <a:ea typeface="MingLiU_HKSCS" panose="02020500000000000000" pitchFamily="18" charset="-120"/>
                <a:cs typeface="Arial" panose="020B0604020202020204" pitchFamily="34" charset="0"/>
              </a:rPr>
              <a:t>Unsupervised</a:t>
            </a:r>
            <a:endParaRPr lang="en-US" dirty="0"/>
          </a:p>
        </p:txBody>
      </p:sp>
      <p:sp>
        <p:nvSpPr>
          <p:cNvPr id="58" name="Rectangle 57">
            <a:extLst>
              <a:ext uri="{FF2B5EF4-FFF2-40B4-BE49-F238E27FC236}">
                <a16:creationId xmlns:a16="http://schemas.microsoft.com/office/drawing/2014/main" id="{F98758FF-D9C4-474E-A45A-C5A3C25664A9}"/>
              </a:ext>
            </a:extLst>
          </p:cNvPr>
          <p:cNvSpPr/>
          <p:nvPr/>
        </p:nvSpPr>
        <p:spPr>
          <a:xfrm>
            <a:off x="7553479" y="4614583"/>
            <a:ext cx="1931812" cy="369332"/>
          </a:xfrm>
          <a:prstGeom prst="rect">
            <a:avLst/>
          </a:prstGeom>
        </p:spPr>
        <p:txBody>
          <a:bodyPr wrap="none">
            <a:spAutoFit/>
          </a:bodyPr>
          <a:lstStyle/>
          <a:p>
            <a:pPr algn="ctr"/>
            <a:r>
              <a:rPr lang="en-US" b="1" dirty="0">
                <a:solidFill>
                  <a:srgbClr val="54A218"/>
                </a:solidFill>
                <a:latin typeface="Avenir Next" panose="020B0503020202020204" pitchFamily="34" charset="0"/>
                <a:ea typeface="MingLiU_HKSCS" panose="02020500000000000000" pitchFamily="18" charset="-120"/>
                <a:cs typeface="Arial" panose="020B0604020202020204" pitchFamily="34" charset="0"/>
              </a:rPr>
              <a:t>Non-Parametric</a:t>
            </a:r>
            <a:endParaRPr lang="en-US" dirty="0"/>
          </a:p>
        </p:txBody>
      </p:sp>
      <p:sp>
        <p:nvSpPr>
          <p:cNvPr id="59" name="Rectangle 58">
            <a:extLst>
              <a:ext uri="{FF2B5EF4-FFF2-40B4-BE49-F238E27FC236}">
                <a16:creationId xmlns:a16="http://schemas.microsoft.com/office/drawing/2014/main" id="{7CE16DF4-D88B-F24F-B37F-B391765AA5CD}"/>
              </a:ext>
            </a:extLst>
          </p:cNvPr>
          <p:cNvSpPr/>
          <p:nvPr/>
        </p:nvSpPr>
        <p:spPr>
          <a:xfrm>
            <a:off x="10136713" y="4616951"/>
            <a:ext cx="1424877" cy="369332"/>
          </a:xfrm>
          <a:prstGeom prst="rect">
            <a:avLst/>
          </a:prstGeom>
        </p:spPr>
        <p:txBody>
          <a:bodyPr wrap="none">
            <a:spAutoFit/>
          </a:bodyPr>
          <a:lstStyle/>
          <a:p>
            <a:pPr algn="ctr"/>
            <a:r>
              <a:rPr lang="en-US" b="1" dirty="0">
                <a:solidFill>
                  <a:srgbClr val="70306F"/>
                </a:solidFill>
                <a:latin typeface="Avenir Next" panose="020B0503020202020204" pitchFamily="34" charset="0"/>
                <a:ea typeface="MingLiU_HKSCS" panose="02020500000000000000" pitchFamily="18" charset="-120"/>
                <a:cs typeface="Arial" panose="020B0604020202020204" pitchFamily="34" charset="0"/>
              </a:rPr>
              <a:t>Generative</a:t>
            </a:r>
            <a:endParaRPr lang="en-US" dirty="0"/>
          </a:p>
        </p:txBody>
      </p:sp>
      <p:sp>
        <p:nvSpPr>
          <p:cNvPr id="60" name="Rectangle 59">
            <a:extLst>
              <a:ext uri="{FF2B5EF4-FFF2-40B4-BE49-F238E27FC236}">
                <a16:creationId xmlns:a16="http://schemas.microsoft.com/office/drawing/2014/main" id="{4444E5FE-7F64-E94B-A2EA-A2F4EA457C12}"/>
              </a:ext>
            </a:extLst>
          </p:cNvPr>
          <p:cNvSpPr/>
          <p:nvPr/>
        </p:nvSpPr>
        <p:spPr>
          <a:xfrm>
            <a:off x="5549198" y="4616951"/>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
        <p:nvSpPr>
          <p:cNvPr id="69" name="Rectangle 68">
            <a:extLst>
              <a:ext uri="{FF2B5EF4-FFF2-40B4-BE49-F238E27FC236}">
                <a16:creationId xmlns:a16="http://schemas.microsoft.com/office/drawing/2014/main" id="{ADD629FB-12B0-544C-9E0A-ADDE6A28AF94}"/>
              </a:ext>
            </a:extLst>
          </p:cNvPr>
          <p:cNvSpPr/>
          <p:nvPr/>
        </p:nvSpPr>
        <p:spPr>
          <a:xfrm>
            <a:off x="10276810" y="3894988"/>
            <a:ext cx="1028176" cy="369332"/>
          </a:xfrm>
          <a:prstGeom prst="rect">
            <a:avLst/>
          </a:prstGeom>
          <a:solidFill>
            <a:schemeClr val="tx1"/>
          </a:solidFill>
        </p:spPr>
        <p:txBody>
          <a:bodyPr wrap="square">
            <a:spAutoFit/>
          </a:bodyPr>
          <a:lstStyle/>
          <a:p>
            <a:pPr algn="ctr"/>
            <a:r>
              <a:rPr lang="en-US" b="1" dirty="0">
                <a:solidFill>
                  <a:srgbClr val="FFFF00"/>
                </a:solidFill>
                <a:latin typeface="Avenir Next" panose="020B0503020202020204" pitchFamily="34" charset="0"/>
                <a:ea typeface="MingLiU_HKSCS" panose="02020500000000000000" pitchFamily="18" charset="-120"/>
                <a:cs typeface="Arial" panose="020B0604020202020204" pitchFamily="34" charset="0"/>
              </a:rPr>
              <a:t>neither</a:t>
            </a:r>
            <a:endParaRPr lang="en-US" dirty="0">
              <a:solidFill>
                <a:srgbClr val="FFFF00"/>
              </a:solidFill>
            </a:endParaRPr>
          </a:p>
        </p:txBody>
      </p:sp>
    </p:spTree>
    <p:extLst>
      <p:ext uri="{BB962C8B-B14F-4D97-AF65-F5344CB8AC3E}">
        <p14:creationId xmlns:p14="http://schemas.microsoft.com/office/powerpoint/2010/main" val="8712002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rgbClr val="FF00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Supervised Models</a:t>
            </a:r>
          </a:p>
        </p:txBody>
      </p:sp>
      <p:sp>
        <p:nvSpPr>
          <p:cNvPr id="5" name="Rectangle 4">
            <a:extLst>
              <a:ext uri="{FF2B5EF4-FFF2-40B4-BE49-F238E27FC236}">
                <a16:creationId xmlns:a16="http://schemas.microsoft.com/office/drawing/2014/main" id="{A1396B6C-181D-3F42-B8AA-BF33A9B1F629}"/>
              </a:ext>
            </a:extLst>
          </p:cNvPr>
          <p:cNvSpPr/>
          <p:nvPr/>
        </p:nvSpPr>
        <p:spPr>
          <a:xfrm>
            <a:off x="4038810" y="720506"/>
            <a:ext cx="4114380" cy="769441"/>
          </a:xfrm>
          <a:prstGeom prst="rect">
            <a:avLst/>
          </a:prstGeom>
        </p:spPr>
        <p:txBody>
          <a:bodyPr wrap="square">
            <a:spAutoFit/>
          </a:bodyPr>
          <a:lstStyle/>
          <a:p>
            <a:pPr algn="ctr"/>
            <a:r>
              <a:rPr lang="en-US" sz="4400" b="1" dirty="0">
                <a:latin typeface="Arial" panose="020B0604020202020204" pitchFamily="34" charset="0"/>
                <a:ea typeface="MingLiU_HKSCS" panose="02020500000000000000" pitchFamily="18" charset="-120"/>
                <a:cs typeface="Arial" panose="020B0604020202020204" pitchFamily="34" charset="0"/>
              </a:rPr>
              <a:t>IMPORTANT</a:t>
            </a:r>
            <a:endParaRPr lang="en-US" sz="4400" dirty="0"/>
          </a:p>
        </p:txBody>
      </p:sp>
      <p:sp>
        <p:nvSpPr>
          <p:cNvPr id="33" name="TextBox 32">
            <a:extLst>
              <a:ext uri="{FF2B5EF4-FFF2-40B4-BE49-F238E27FC236}">
                <a16:creationId xmlns:a16="http://schemas.microsoft.com/office/drawing/2014/main" id="{95D873C4-77F7-E444-8894-EB0BE5B6F609}"/>
              </a:ext>
            </a:extLst>
          </p:cNvPr>
          <p:cNvSpPr txBox="1"/>
          <p:nvPr/>
        </p:nvSpPr>
        <p:spPr>
          <a:xfrm>
            <a:off x="286586" y="1561907"/>
            <a:ext cx="11079913"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When </a:t>
            </a:r>
            <a:r>
              <a:rPr lang="en-US" sz="2400" b="1" dirty="0">
                <a:latin typeface="Avenir Next" panose="020B0503020202020204" pitchFamily="34" charset="0"/>
                <a:ea typeface="MingLiU_HKSCS" panose="02020500000000000000" pitchFamily="18" charset="-120"/>
                <a:cs typeface="Arial" panose="020B0604020202020204" pitchFamily="34" charset="0"/>
              </a:rPr>
              <a:t>training</a:t>
            </a:r>
            <a:r>
              <a:rPr lang="en-US" sz="2400" dirty="0">
                <a:latin typeface="Avenir Next" panose="020B0503020202020204" pitchFamily="34" charset="0"/>
                <a:ea typeface="MingLiU_HKSCS" panose="02020500000000000000" pitchFamily="18" charset="-120"/>
                <a:cs typeface="Arial" panose="020B0604020202020204" pitchFamily="34" charset="0"/>
              </a:rPr>
              <a:t> any supervised model, be careful of </a:t>
            </a:r>
            <a:r>
              <a:rPr lang="en-US" sz="2400" b="1" dirty="0">
                <a:latin typeface="Avenir Next" panose="020B0503020202020204" pitchFamily="34" charset="0"/>
                <a:ea typeface="MingLiU_HKSCS" panose="02020500000000000000" pitchFamily="18" charset="-120"/>
                <a:cs typeface="Arial" panose="020B0604020202020204" pitchFamily="34" charset="0"/>
              </a:rPr>
              <a:t>overfitting</a:t>
            </a:r>
            <a:r>
              <a:rPr lang="en-US" sz="2400" dirty="0">
                <a:latin typeface="Avenir Next" panose="020B0503020202020204" pitchFamily="34" charset="0"/>
                <a:ea typeface="MingLiU_HKSCS" panose="02020500000000000000" pitchFamily="18" charset="-120"/>
                <a:cs typeface="Arial" panose="020B0604020202020204" pitchFamily="34" charset="0"/>
              </a:rPr>
              <a:t> your model</a:t>
            </a:r>
          </a:p>
        </p:txBody>
      </p:sp>
      <p:sp>
        <p:nvSpPr>
          <p:cNvPr id="35" name="TextBox 34">
            <a:extLst>
              <a:ext uri="{FF2B5EF4-FFF2-40B4-BE49-F238E27FC236}">
                <a16:creationId xmlns:a16="http://schemas.microsoft.com/office/drawing/2014/main" id="{42B0D431-FEF2-C248-BCD8-DAE15CB6160D}"/>
              </a:ext>
            </a:extLst>
          </p:cNvPr>
          <p:cNvSpPr txBox="1"/>
          <p:nvPr/>
        </p:nvSpPr>
        <p:spPr>
          <a:xfrm>
            <a:off x="286586" y="2123517"/>
            <a:ext cx="9670214"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A good model should generalize well to unseen (i.e., testing) data</a:t>
            </a:r>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2DD61A97-96D9-A842-AEF7-4C1C40C85F91}"/>
                  </a:ext>
                </a:extLst>
              </p:cNvPr>
              <p:cNvSpPr txBox="1"/>
              <p:nvPr/>
            </p:nvSpPr>
            <p:spPr>
              <a:xfrm>
                <a:off x="603057" y="3020130"/>
                <a:ext cx="10590518"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Consider adding </a:t>
                </a:r>
                <a:r>
                  <a:rPr lang="en-US" sz="2400" b="1" dirty="0">
                    <a:latin typeface="Avenir Next" panose="020B0503020202020204" pitchFamily="34" charset="0"/>
                    <a:ea typeface="MingLiU_HKSCS" panose="02020500000000000000" pitchFamily="18" charset="-120"/>
                    <a:cs typeface="Arial" panose="020B0604020202020204" pitchFamily="34" charset="0"/>
                  </a:rPr>
                  <a:t>regularization</a:t>
                </a:r>
                <a:r>
                  <a:rPr lang="en-US" sz="2400" dirty="0">
                    <a:latin typeface="Avenir Next" panose="020B0503020202020204" pitchFamily="34" charset="0"/>
                    <a:ea typeface="MingLiU_HKSCS" panose="02020500000000000000" pitchFamily="18" charset="-120"/>
                    <a:cs typeface="Arial" panose="020B0604020202020204" pitchFamily="34" charset="0"/>
                  </a:rPr>
                  <a:t> term </a:t>
                </a:r>
                <a14:m>
                  <m:oMath xmlns:m="http://schemas.openxmlformats.org/officeDocument/2006/math">
                    <m:r>
                      <a:rPr lang="en-US" sz="2400" b="0" i="1" smtClean="0">
                        <a:latin typeface="Cambria Math" panose="02040503050406030204" pitchFamily="18" charset="0"/>
                        <a:ea typeface="MingLiU_HKSCS" panose="02020500000000000000" pitchFamily="18" charset="-120"/>
                        <a:cs typeface="Arial" panose="020B0604020202020204" pitchFamily="34" charset="0"/>
                      </a:rPr>
                      <m:t>𝑅</m:t>
                    </m:r>
                    <m:d>
                      <m:d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d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d>
                  </m:oMath>
                </a14:m>
                <a:r>
                  <a:rPr lang="en-US" sz="2400" dirty="0">
                    <a:latin typeface="Avenir Next" panose="020B0503020202020204" pitchFamily="34" charset="0"/>
                    <a:ea typeface="MingLiU_HKSCS" panose="02020500000000000000" pitchFamily="18" charset="-120"/>
                    <a:cs typeface="Arial" panose="020B0604020202020204" pitchFamily="34" charset="0"/>
                  </a:rPr>
                  <a:t> to your cost function</a:t>
                </a:r>
              </a:p>
            </p:txBody>
          </p:sp>
        </mc:Choice>
        <mc:Fallback xmlns="">
          <p:sp>
            <p:nvSpPr>
              <p:cNvPr id="36" name="TextBox 35">
                <a:extLst>
                  <a:ext uri="{FF2B5EF4-FFF2-40B4-BE49-F238E27FC236}">
                    <a16:creationId xmlns:a16="http://schemas.microsoft.com/office/drawing/2014/main" id="{2DD61A97-96D9-A842-AEF7-4C1C40C85F91}"/>
                  </a:ext>
                </a:extLst>
              </p:cNvPr>
              <p:cNvSpPr txBox="1">
                <a:spLocks noRot="1" noChangeAspect="1" noMove="1" noResize="1" noEditPoints="1" noAdjustHandles="1" noChangeArrowheads="1" noChangeShapeType="1" noTextEdit="1"/>
              </p:cNvSpPr>
              <p:nvPr/>
            </p:nvSpPr>
            <p:spPr>
              <a:xfrm>
                <a:off x="603057" y="3020130"/>
                <a:ext cx="10590518" cy="461665"/>
              </a:xfrm>
              <a:prstGeom prst="rect">
                <a:avLst/>
              </a:prstGeom>
              <a:blipFill>
                <a:blip r:embed="rId2"/>
                <a:stretch>
                  <a:fillRect l="-838" t="-8108" b="-32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7B689205-8278-4B4E-AA0F-BD0765EA5D04}"/>
                  </a:ext>
                </a:extLst>
              </p:cNvPr>
              <p:cNvSpPr txBox="1"/>
              <p:nvPr/>
            </p:nvSpPr>
            <p:spPr>
              <a:xfrm>
                <a:off x="603057" y="3489625"/>
                <a:ext cx="7370951" cy="400110"/>
              </a:xfrm>
              <a:prstGeom prst="rect">
                <a:avLst/>
              </a:prstGeom>
              <a:noFill/>
            </p:spPr>
            <p:txBody>
              <a:bodyPr wrap="square" rtlCol="0">
                <a:spAutoFit/>
              </a:bodyPr>
              <a:lstStyle/>
              <a:p>
                <a:r>
                  <a:rPr lang="en-US" sz="2000" b="1" dirty="0">
                    <a:solidFill>
                      <a:srgbClr val="C00000"/>
                    </a:solidFill>
                    <a:latin typeface="Avenir Next" panose="020B0503020202020204" pitchFamily="34" charset="0"/>
                    <a:ea typeface="MingLiU_HKSCS" panose="02020500000000000000" pitchFamily="18" charset="-120"/>
                    <a:cs typeface="Arial" panose="020B0604020202020204" pitchFamily="34" charset="0"/>
                  </a:rPr>
                  <a:t>Imposes a penalty based on your parameter values </a:t>
                </a:r>
                <a14:m>
                  <m:oMath xmlns:m="http://schemas.openxmlformats.org/officeDocument/2006/math">
                    <m:r>
                      <a:rPr lang="en-US" sz="2000" b="1" i="1" smtClean="0">
                        <a:solidFill>
                          <a:schemeClr val="tx1"/>
                        </a:solidFill>
                        <a:latin typeface="Cambria Math" panose="02040503050406030204" pitchFamily="18" charset="0"/>
                      </a:rPr>
                      <m:t>𝜽</m:t>
                    </m:r>
                  </m:oMath>
                </a14:m>
                <a:endParaRPr lang="en-US" sz="2000" b="1" dirty="0">
                  <a:solidFill>
                    <a:srgbClr val="C00000"/>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37" name="TextBox 36">
                <a:extLst>
                  <a:ext uri="{FF2B5EF4-FFF2-40B4-BE49-F238E27FC236}">
                    <a16:creationId xmlns:a16="http://schemas.microsoft.com/office/drawing/2014/main" id="{7B689205-8278-4B4E-AA0F-BD0765EA5D04}"/>
                  </a:ext>
                </a:extLst>
              </p:cNvPr>
              <p:cNvSpPr txBox="1">
                <a:spLocks noRot="1" noChangeAspect="1" noMove="1" noResize="1" noEditPoints="1" noAdjustHandles="1" noChangeArrowheads="1" noChangeShapeType="1" noTextEdit="1"/>
              </p:cNvSpPr>
              <p:nvPr/>
            </p:nvSpPr>
            <p:spPr>
              <a:xfrm>
                <a:off x="603057" y="3489625"/>
                <a:ext cx="7370951" cy="400110"/>
              </a:xfrm>
              <a:prstGeom prst="rect">
                <a:avLst/>
              </a:prstGeom>
              <a:blipFill>
                <a:blip r:embed="rId3"/>
                <a:stretch>
                  <a:fillRect l="-687" t="-6250" b="-25000"/>
                </a:stretch>
              </a:blipFill>
            </p:spPr>
            <p:txBody>
              <a:bodyPr/>
              <a:lstStyle/>
              <a:p>
                <a:r>
                  <a:rPr lang="en-US">
                    <a:noFill/>
                  </a:rPr>
                  <a:t> </a:t>
                </a:r>
              </a:p>
            </p:txBody>
          </p:sp>
        </mc:Fallback>
      </mc:AlternateContent>
      <p:cxnSp>
        <p:nvCxnSpPr>
          <p:cNvPr id="43" name="Straight Connector 42">
            <a:extLst>
              <a:ext uri="{FF2B5EF4-FFF2-40B4-BE49-F238E27FC236}">
                <a16:creationId xmlns:a16="http://schemas.microsoft.com/office/drawing/2014/main" id="{2C76747D-EA1D-CD4C-B3A0-5C9C1B1D71A6}"/>
              </a:ext>
            </a:extLst>
          </p:cNvPr>
          <p:cNvCxnSpPr>
            <a:cxnSpLocks/>
          </p:cNvCxnSpPr>
          <p:nvPr/>
        </p:nvCxnSpPr>
        <p:spPr>
          <a:xfrm>
            <a:off x="286586" y="2730500"/>
            <a:ext cx="11511713"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44EFE2C1-DF39-854D-A9D1-BFC2B94F9A35}"/>
              </a:ext>
            </a:extLst>
          </p:cNvPr>
          <p:cNvSpPr txBox="1"/>
          <p:nvPr/>
        </p:nvSpPr>
        <p:spPr>
          <a:xfrm>
            <a:off x="1201196" y="4284218"/>
            <a:ext cx="2221008" cy="400110"/>
          </a:xfrm>
          <a:prstGeom prst="rect">
            <a:avLst/>
          </a:prstGeom>
          <a:noFill/>
        </p:spPr>
        <p:txBody>
          <a:bodyPr wrap="square" rtlCol="0">
            <a:spAutoFit/>
          </a:bodyPr>
          <a:lstStyle/>
          <a:p>
            <a:r>
              <a:rPr lang="en-US" sz="2000" b="1" dirty="0">
                <a:latin typeface="Avenir Next" panose="020B0503020202020204" pitchFamily="34" charset="0"/>
                <a:ea typeface="MingLiU_HKSCS" panose="02020500000000000000" pitchFamily="18" charset="-120"/>
                <a:cs typeface="Arial" panose="020B0604020202020204" pitchFamily="34" charset="0"/>
              </a:rPr>
              <a:t>L1</a:t>
            </a:r>
            <a:r>
              <a:rPr lang="en-US" sz="2000" dirty="0">
                <a:latin typeface="Avenir Next" panose="020B0503020202020204" pitchFamily="34" charset="0"/>
                <a:ea typeface="MingLiU_HKSCS" panose="02020500000000000000" pitchFamily="18" charset="-120"/>
                <a:cs typeface="Arial" panose="020B0604020202020204" pitchFamily="34" charset="0"/>
              </a:rPr>
              <a:t> regularization:</a:t>
            </a:r>
          </a:p>
        </p:txBody>
      </p:sp>
      <p:sp>
        <p:nvSpPr>
          <p:cNvPr id="15" name="TextBox 14">
            <a:extLst>
              <a:ext uri="{FF2B5EF4-FFF2-40B4-BE49-F238E27FC236}">
                <a16:creationId xmlns:a16="http://schemas.microsoft.com/office/drawing/2014/main" id="{65686D46-5E86-FE4E-A202-4627860DADA7}"/>
              </a:ext>
            </a:extLst>
          </p:cNvPr>
          <p:cNvSpPr txBox="1"/>
          <p:nvPr/>
        </p:nvSpPr>
        <p:spPr>
          <a:xfrm>
            <a:off x="1201196" y="5172810"/>
            <a:ext cx="2221008" cy="400110"/>
          </a:xfrm>
          <a:prstGeom prst="rect">
            <a:avLst/>
          </a:prstGeom>
          <a:noFill/>
        </p:spPr>
        <p:txBody>
          <a:bodyPr wrap="square" rtlCol="0">
            <a:spAutoFit/>
          </a:bodyPr>
          <a:lstStyle/>
          <a:p>
            <a:r>
              <a:rPr lang="en-US" sz="2000" b="1" dirty="0">
                <a:latin typeface="Avenir Next" panose="020B0503020202020204" pitchFamily="34" charset="0"/>
                <a:ea typeface="MingLiU_HKSCS" panose="02020500000000000000" pitchFamily="18" charset="-120"/>
                <a:cs typeface="Arial" panose="020B0604020202020204" pitchFamily="34" charset="0"/>
              </a:rPr>
              <a:t>L2</a:t>
            </a:r>
            <a:r>
              <a:rPr lang="en-US" sz="2000" dirty="0">
                <a:latin typeface="Avenir Next" panose="020B0503020202020204" pitchFamily="34" charset="0"/>
                <a:ea typeface="MingLiU_HKSCS" panose="02020500000000000000" pitchFamily="18" charset="-120"/>
                <a:cs typeface="Arial" panose="020B0604020202020204" pitchFamily="34" charset="0"/>
              </a:rPr>
              <a:t> regularization:</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676774C9-B884-4A46-A4DB-E79D2D8C3B8C}"/>
                  </a:ext>
                </a:extLst>
              </p:cNvPr>
              <p:cNvSpPr/>
              <p:nvPr/>
            </p:nvSpPr>
            <p:spPr>
              <a:xfrm>
                <a:off x="3651014" y="4252799"/>
                <a:ext cx="2666790" cy="462947"/>
              </a:xfrm>
              <a:prstGeom prst="rect">
                <a:avLst/>
              </a:prstGeom>
            </p:spPr>
            <p:txBody>
              <a:bodyPr wrap="square">
                <a:spAutoFit/>
              </a:bodyPr>
              <a:lstStyle/>
              <a:p>
                <a14:m>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𝑅</m:t>
                    </m:r>
                    <m:d>
                      <m:dPr>
                        <m:ctrlPr>
                          <a:rPr lang="en-US" sz="2400" i="1">
                            <a:latin typeface="Cambria Math" panose="02040503050406030204" pitchFamily="18" charset="0"/>
                            <a:ea typeface="MingLiU_HKSCS" panose="02020500000000000000" pitchFamily="18" charset="-120"/>
                            <a:cs typeface="Arial" panose="020B0604020202020204" pitchFamily="34" charset="0"/>
                          </a:rPr>
                        </m:ctrlPr>
                      </m:dPr>
                      <m:e>
                        <m:r>
                          <a:rPr lang="en-US" sz="2400" i="1">
                            <a:latin typeface="Cambria Math" panose="02040503050406030204" pitchFamily="18" charset="0"/>
                            <a:ea typeface="MingLiU_HKSCS" panose="02020500000000000000" pitchFamily="18" charset="-120"/>
                            <a:cs typeface="Arial" panose="020B0604020202020204" pitchFamily="34" charset="0"/>
                          </a:rPr>
                          <m:t>𝜃</m:t>
                        </m:r>
                      </m:e>
                    </m:d>
                  </m:oMath>
                </a14:m>
                <a:r>
                  <a:rPr lang="en-US" sz="2400" dirty="0">
                    <a:latin typeface="Avenir Next" panose="020B0503020202020204" pitchFamily="34" charset="0"/>
                    <a:ea typeface="MingLiU_HKSCS" panose="02020500000000000000" pitchFamily="18" charset="-120"/>
                    <a:cs typeface="Arial" panose="020B0604020202020204" pitchFamily="34" charset="0"/>
                  </a:rPr>
                  <a:t> = </a:t>
                </a:r>
                <a14:m>
                  <m:oMath xmlns:m="http://schemas.openxmlformats.org/officeDocument/2006/math">
                    <m:nary>
                      <m:naryPr>
                        <m:chr m:val="∑"/>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naryPr>
                      <m:sub>
                        <m:r>
                          <m:rPr>
                            <m:brk m:alnAt="23"/>
                          </m:rPr>
                          <a:rPr lang="en-US" sz="2400" b="0" i="1" smtClean="0">
                            <a:latin typeface="Cambria Math" panose="02040503050406030204" pitchFamily="18" charset="0"/>
                            <a:ea typeface="MingLiU_HKSCS" panose="02020500000000000000" pitchFamily="18" charset="-120"/>
                            <a:cs typeface="Arial" panose="020B0604020202020204" pitchFamily="34" charset="0"/>
                          </a:rPr>
                          <m:t>𝑖</m:t>
                        </m:r>
                        <m:r>
                          <a:rPr lang="en-US" sz="2400" b="0" i="1" smtClean="0">
                            <a:latin typeface="Cambria Math" panose="02040503050406030204" pitchFamily="18" charset="0"/>
                            <a:ea typeface="MingLiU_HKSCS" panose="02020500000000000000" pitchFamily="18" charset="-120"/>
                            <a:cs typeface="Arial" panose="020B0604020202020204" pitchFamily="34" charset="0"/>
                          </a:rPr>
                          <m:t>=1</m:t>
                        </m:r>
                      </m:sub>
                      <m:sup>
                        <m:r>
                          <a:rPr lang="en-US" sz="2400" b="0" i="1" smtClean="0">
                            <a:latin typeface="Cambria Math" panose="02040503050406030204" pitchFamily="18" charset="0"/>
                            <a:ea typeface="MingLiU_HKSCS" panose="02020500000000000000" pitchFamily="18" charset="-120"/>
                            <a:cs typeface="Arial" panose="020B0604020202020204" pitchFamily="34" charset="0"/>
                          </a:rPr>
                          <m:t>𝑛</m:t>
                        </m:r>
                      </m:sup>
                      <m:e>
                        <m:r>
                          <a:rPr lang="en-US" sz="2400" b="0" i="1" smtClean="0">
                            <a:latin typeface="Cambria Math" panose="02040503050406030204" pitchFamily="18" charset="0"/>
                            <a:ea typeface="MingLiU_HKSCS" panose="02020500000000000000" pitchFamily="18" charset="-120"/>
                            <a:cs typeface="Arial" panose="020B0604020202020204" pitchFamily="34" charset="0"/>
                          </a:rPr>
                          <m:t>|</m:t>
                        </m:r>
                        <m:sSub>
                          <m:sSub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sSub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sub>
                            <m:r>
                              <a:rPr lang="en-US" sz="2400" b="0" i="1" smtClean="0">
                                <a:latin typeface="Cambria Math" panose="02040503050406030204" pitchFamily="18" charset="0"/>
                                <a:ea typeface="MingLiU_HKSCS" panose="02020500000000000000" pitchFamily="18" charset="-120"/>
                                <a:cs typeface="Arial" panose="020B0604020202020204" pitchFamily="34" charset="0"/>
                              </a:rPr>
                              <m:t>𝑖</m:t>
                            </m:r>
                          </m:sub>
                        </m:sSub>
                        <m:r>
                          <a:rPr lang="en-US" sz="2400" b="0" i="1" smtClean="0">
                            <a:latin typeface="Cambria Math" panose="02040503050406030204" pitchFamily="18" charset="0"/>
                            <a:ea typeface="MingLiU_HKSCS" panose="02020500000000000000" pitchFamily="18" charset="-120"/>
                            <a:cs typeface="Arial" panose="020B0604020202020204" pitchFamily="34" charset="0"/>
                          </a:rPr>
                          <m:t>|</m:t>
                        </m:r>
                      </m:e>
                    </m:nary>
                  </m:oMath>
                </a14:m>
                <a:endParaRPr lang="en-US" sz="2400" dirty="0"/>
              </a:p>
            </p:txBody>
          </p:sp>
        </mc:Choice>
        <mc:Fallback xmlns="">
          <p:sp>
            <p:nvSpPr>
              <p:cNvPr id="2" name="Rectangle 1">
                <a:extLst>
                  <a:ext uri="{FF2B5EF4-FFF2-40B4-BE49-F238E27FC236}">
                    <a16:creationId xmlns:a16="http://schemas.microsoft.com/office/drawing/2014/main" id="{676774C9-B884-4A46-A4DB-E79D2D8C3B8C}"/>
                  </a:ext>
                </a:extLst>
              </p:cNvPr>
              <p:cNvSpPr>
                <a:spLocks noRot="1" noChangeAspect="1" noMove="1" noResize="1" noEditPoints="1" noAdjustHandles="1" noChangeArrowheads="1" noChangeShapeType="1" noTextEdit="1"/>
              </p:cNvSpPr>
              <p:nvPr/>
            </p:nvSpPr>
            <p:spPr>
              <a:xfrm>
                <a:off x="3651014" y="4252799"/>
                <a:ext cx="2666790" cy="462947"/>
              </a:xfrm>
              <a:prstGeom prst="rect">
                <a:avLst/>
              </a:prstGeom>
              <a:blipFill>
                <a:blip r:embed="rId4"/>
                <a:stretch>
                  <a:fillRect t="-127027" b="-1891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Rectangle 16">
                <a:extLst>
                  <a:ext uri="{FF2B5EF4-FFF2-40B4-BE49-F238E27FC236}">
                    <a16:creationId xmlns:a16="http://schemas.microsoft.com/office/drawing/2014/main" id="{6937455C-3776-1249-BEFE-7FF9B9B3C8D4}"/>
                  </a:ext>
                </a:extLst>
              </p:cNvPr>
              <p:cNvSpPr/>
              <p:nvPr/>
            </p:nvSpPr>
            <p:spPr>
              <a:xfrm>
                <a:off x="3651014" y="5131517"/>
                <a:ext cx="2666790" cy="482696"/>
              </a:xfrm>
              <a:prstGeom prst="rect">
                <a:avLst/>
              </a:prstGeom>
            </p:spPr>
            <p:txBody>
              <a:bodyPr wrap="square">
                <a:spAutoFit/>
              </a:bodyPr>
              <a:lstStyle/>
              <a:p>
                <a14:m>
                  <m:oMath xmlns:m="http://schemas.openxmlformats.org/officeDocument/2006/math">
                    <m:r>
                      <a:rPr lang="en-US" sz="2400" i="1" smtClean="0">
                        <a:latin typeface="Cambria Math" panose="02040503050406030204" pitchFamily="18" charset="0"/>
                        <a:ea typeface="MingLiU_HKSCS" panose="02020500000000000000" pitchFamily="18" charset="-120"/>
                        <a:cs typeface="Arial" panose="020B0604020202020204" pitchFamily="34" charset="0"/>
                      </a:rPr>
                      <m:t>𝑅</m:t>
                    </m:r>
                    <m:d>
                      <m:dPr>
                        <m:ctrlPr>
                          <a:rPr lang="en-US" sz="2400" i="1">
                            <a:latin typeface="Cambria Math" panose="02040503050406030204" pitchFamily="18" charset="0"/>
                            <a:ea typeface="MingLiU_HKSCS" panose="02020500000000000000" pitchFamily="18" charset="-120"/>
                            <a:cs typeface="Arial" panose="020B0604020202020204" pitchFamily="34" charset="0"/>
                          </a:rPr>
                        </m:ctrlPr>
                      </m:dPr>
                      <m:e>
                        <m:r>
                          <a:rPr lang="en-US" sz="2400" i="1">
                            <a:latin typeface="Cambria Math" panose="02040503050406030204" pitchFamily="18" charset="0"/>
                            <a:ea typeface="MingLiU_HKSCS" panose="02020500000000000000" pitchFamily="18" charset="-120"/>
                            <a:cs typeface="Arial" panose="020B0604020202020204" pitchFamily="34" charset="0"/>
                          </a:rPr>
                          <m:t>𝜃</m:t>
                        </m:r>
                      </m:e>
                    </m:d>
                  </m:oMath>
                </a14:m>
                <a:r>
                  <a:rPr lang="en-US" sz="2400" dirty="0">
                    <a:latin typeface="Avenir Next" panose="020B0503020202020204" pitchFamily="34" charset="0"/>
                    <a:ea typeface="MingLiU_HKSCS" panose="02020500000000000000" pitchFamily="18" charset="-120"/>
                    <a:cs typeface="Arial" panose="020B0604020202020204" pitchFamily="34" charset="0"/>
                  </a:rPr>
                  <a:t> = </a:t>
                </a:r>
                <a14:m>
                  <m:oMath xmlns:m="http://schemas.openxmlformats.org/officeDocument/2006/math">
                    <m:nary>
                      <m:naryPr>
                        <m:chr m:val="∑"/>
                        <m:ctrlPr>
                          <a:rPr lang="en-US" sz="2400" i="1" smtClean="0">
                            <a:latin typeface="Cambria Math" panose="02040503050406030204" pitchFamily="18" charset="0"/>
                            <a:ea typeface="MingLiU_HKSCS" panose="02020500000000000000" pitchFamily="18" charset="-120"/>
                            <a:cs typeface="Arial" panose="020B0604020202020204" pitchFamily="34" charset="0"/>
                          </a:rPr>
                        </m:ctrlPr>
                      </m:naryPr>
                      <m:sub>
                        <m:r>
                          <m:rPr>
                            <m:brk m:alnAt="23"/>
                          </m:rPr>
                          <a:rPr lang="en-US" sz="2400" b="0" i="1" smtClean="0">
                            <a:latin typeface="Cambria Math" panose="02040503050406030204" pitchFamily="18" charset="0"/>
                            <a:ea typeface="MingLiU_HKSCS" panose="02020500000000000000" pitchFamily="18" charset="-120"/>
                            <a:cs typeface="Arial" panose="020B0604020202020204" pitchFamily="34" charset="0"/>
                          </a:rPr>
                          <m:t>𝑖</m:t>
                        </m:r>
                        <m:r>
                          <a:rPr lang="en-US" sz="2400" b="0" i="1" smtClean="0">
                            <a:latin typeface="Cambria Math" panose="02040503050406030204" pitchFamily="18" charset="0"/>
                            <a:ea typeface="MingLiU_HKSCS" panose="02020500000000000000" pitchFamily="18" charset="-120"/>
                            <a:cs typeface="Arial" panose="020B0604020202020204" pitchFamily="34" charset="0"/>
                          </a:rPr>
                          <m:t>=1</m:t>
                        </m:r>
                      </m:sub>
                      <m:sup>
                        <m:r>
                          <a:rPr lang="en-US" sz="2400" b="0" i="1" smtClean="0">
                            <a:latin typeface="Cambria Math" panose="02040503050406030204" pitchFamily="18" charset="0"/>
                            <a:ea typeface="MingLiU_HKSCS" panose="02020500000000000000" pitchFamily="18" charset="-120"/>
                            <a:cs typeface="Arial" panose="020B0604020202020204" pitchFamily="34" charset="0"/>
                          </a:rPr>
                          <m:t>𝑛</m:t>
                        </m:r>
                      </m:sup>
                      <m:e>
                        <m:sSubSup>
                          <m:sSubSupPr>
                            <m:ctrlPr>
                              <a:rPr lang="en-US" sz="2400" b="0" i="1" smtClean="0">
                                <a:latin typeface="Cambria Math" panose="02040503050406030204" pitchFamily="18" charset="0"/>
                                <a:ea typeface="MingLiU_HKSCS" panose="02020500000000000000" pitchFamily="18" charset="-120"/>
                                <a:cs typeface="Arial" panose="020B0604020202020204" pitchFamily="34" charset="0"/>
                              </a:rPr>
                            </m:ctrlPr>
                          </m:sSubSupPr>
                          <m:e>
                            <m:r>
                              <a:rPr lang="en-US" sz="2400" b="0" i="1" smtClean="0">
                                <a:latin typeface="Cambria Math" panose="02040503050406030204" pitchFamily="18" charset="0"/>
                                <a:ea typeface="MingLiU_HKSCS" panose="02020500000000000000" pitchFamily="18" charset="-120"/>
                                <a:cs typeface="Arial" panose="020B0604020202020204" pitchFamily="34" charset="0"/>
                              </a:rPr>
                              <m:t>𝜃</m:t>
                            </m:r>
                          </m:e>
                          <m:sub>
                            <m:r>
                              <a:rPr lang="en-US" sz="2400" b="0" i="1" smtClean="0">
                                <a:latin typeface="Cambria Math" panose="02040503050406030204" pitchFamily="18" charset="0"/>
                                <a:ea typeface="MingLiU_HKSCS" panose="02020500000000000000" pitchFamily="18" charset="-120"/>
                                <a:cs typeface="Arial" panose="020B0604020202020204" pitchFamily="34" charset="0"/>
                              </a:rPr>
                              <m:t>𝑖</m:t>
                            </m:r>
                          </m:sub>
                          <m:sup>
                            <m:r>
                              <a:rPr lang="en-US" sz="2400" b="0" i="1" smtClean="0">
                                <a:latin typeface="Cambria Math" panose="02040503050406030204" pitchFamily="18" charset="0"/>
                                <a:ea typeface="MingLiU_HKSCS" panose="02020500000000000000" pitchFamily="18" charset="-120"/>
                                <a:cs typeface="Arial" panose="020B0604020202020204" pitchFamily="34" charset="0"/>
                              </a:rPr>
                              <m:t>2</m:t>
                            </m:r>
                          </m:sup>
                        </m:sSubSup>
                      </m:e>
                    </m:nary>
                  </m:oMath>
                </a14:m>
                <a:endParaRPr lang="en-US" sz="2400" dirty="0"/>
              </a:p>
            </p:txBody>
          </p:sp>
        </mc:Choice>
        <mc:Fallback xmlns="">
          <p:sp>
            <p:nvSpPr>
              <p:cNvPr id="17" name="Rectangle 16">
                <a:extLst>
                  <a:ext uri="{FF2B5EF4-FFF2-40B4-BE49-F238E27FC236}">
                    <a16:creationId xmlns:a16="http://schemas.microsoft.com/office/drawing/2014/main" id="{6937455C-3776-1249-BEFE-7FF9B9B3C8D4}"/>
                  </a:ext>
                </a:extLst>
              </p:cNvPr>
              <p:cNvSpPr>
                <a:spLocks noRot="1" noChangeAspect="1" noMove="1" noResize="1" noEditPoints="1" noAdjustHandles="1" noChangeArrowheads="1" noChangeShapeType="1" noTextEdit="1"/>
              </p:cNvSpPr>
              <p:nvPr/>
            </p:nvSpPr>
            <p:spPr>
              <a:xfrm>
                <a:off x="3651014" y="5131517"/>
                <a:ext cx="2666790" cy="482696"/>
              </a:xfrm>
              <a:prstGeom prst="rect">
                <a:avLst/>
              </a:prstGeom>
              <a:blipFill>
                <a:blip r:embed="rId5"/>
                <a:stretch>
                  <a:fillRect t="-117949" b="-176923"/>
                </a:stretch>
              </a:blipFill>
            </p:spPr>
            <p:txBody>
              <a:bodyPr/>
              <a:lstStyle/>
              <a:p>
                <a:r>
                  <a:rPr lang="en-US">
                    <a:noFill/>
                  </a:rPr>
                  <a:t> </a:t>
                </a:r>
              </a:p>
            </p:txBody>
          </p:sp>
        </mc:Fallback>
      </mc:AlternateContent>
      <p:sp>
        <p:nvSpPr>
          <p:cNvPr id="18" name="TextBox 17">
            <a:extLst>
              <a:ext uri="{FF2B5EF4-FFF2-40B4-BE49-F238E27FC236}">
                <a16:creationId xmlns:a16="http://schemas.microsoft.com/office/drawing/2014/main" id="{3A460213-B3AD-D64D-9176-D1EC09E7CC47}"/>
              </a:ext>
            </a:extLst>
          </p:cNvPr>
          <p:cNvSpPr txBox="1"/>
          <p:nvPr/>
        </p:nvSpPr>
        <p:spPr>
          <a:xfrm>
            <a:off x="6292404" y="4308327"/>
            <a:ext cx="4203700" cy="400110"/>
          </a:xfrm>
          <a:prstGeom prst="rect">
            <a:avLst/>
          </a:prstGeom>
          <a:noFill/>
        </p:spPr>
        <p:txBody>
          <a:bodyPr wrap="square" rtlCol="0">
            <a:spAutoFit/>
          </a:bodyPr>
          <a:lstStyle/>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Prefers many small-weight values</a:t>
            </a:r>
          </a:p>
        </p:txBody>
      </p:sp>
      <p:sp>
        <p:nvSpPr>
          <p:cNvPr id="19" name="TextBox 18">
            <a:extLst>
              <a:ext uri="{FF2B5EF4-FFF2-40B4-BE49-F238E27FC236}">
                <a16:creationId xmlns:a16="http://schemas.microsoft.com/office/drawing/2014/main" id="{5B0AE528-7BE4-6142-8720-1A687D43AA50}"/>
              </a:ext>
            </a:extLst>
          </p:cNvPr>
          <p:cNvSpPr txBox="1"/>
          <p:nvPr/>
        </p:nvSpPr>
        <p:spPr>
          <a:xfrm>
            <a:off x="6317804" y="5156901"/>
            <a:ext cx="4381500" cy="400110"/>
          </a:xfrm>
          <a:prstGeom prst="rect">
            <a:avLst/>
          </a:prstGeom>
          <a:noFill/>
        </p:spPr>
        <p:txBody>
          <a:bodyPr wrap="square" rtlCol="0">
            <a:spAutoFit/>
          </a:bodyPr>
          <a:lstStyle/>
          <a:p>
            <a:r>
              <a:rPr lang="en-US" sz="20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Prefers sparse weights (many 0’s)</a:t>
            </a:r>
          </a:p>
        </p:txBody>
      </p:sp>
      <p:sp>
        <p:nvSpPr>
          <p:cNvPr id="3" name="Rectangle 2">
            <a:extLst>
              <a:ext uri="{FF2B5EF4-FFF2-40B4-BE49-F238E27FC236}">
                <a16:creationId xmlns:a16="http://schemas.microsoft.com/office/drawing/2014/main" id="{684B00EF-23D9-DB45-9534-4161D827608B}"/>
              </a:ext>
            </a:extLst>
          </p:cNvPr>
          <p:cNvSpPr/>
          <p:nvPr/>
        </p:nvSpPr>
        <p:spPr>
          <a:xfrm>
            <a:off x="2937281" y="6152196"/>
            <a:ext cx="5922070" cy="473206"/>
          </a:xfrm>
          <a:prstGeom prst="rect">
            <a:avLst/>
          </a:prstGeom>
        </p:spPr>
        <p:txBody>
          <a:bodyPr wrap="none">
            <a:spAutoFit/>
          </a:bodyPr>
          <a:lstStyle/>
          <a:p>
            <a:pPr>
              <a:lnSpc>
                <a:spcPct val="150000"/>
              </a:lnSpc>
              <a:spcBef>
                <a:spcPts val="1000"/>
              </a:spcBef>
            </a:pPr>
            <a:r>
              <a:rPr lang="en-US" dirty="0">
                <a:latin typeface="Avenir Next" panose="020B0503020202020204" pitchFamily="34" charset="0"/>
                <a:ea typeface="MingLiU_HKSCS" panose="02020500000000000000" pitchFamily="18" charset="-120"/>
                <a:cs typeface="Arial" panose="020B0604020202020204" pitchFamily="34" charset="0"/>
              </a:rPr>
              <a:t>Additionally, you can add dropout to Neural Networks</a:t>
            </a:r>
          </a:p>
        </p:txBody>
      </p:sp>
    </p:spTree>
    <p:extLst>
      <p:ext uri="{BB962C8B-B14F-4D97-AF65-F5344CB8AC3E}">
        <p14:creationId xmlns:p14="http://schemas.microsoft.com/office/powerpoint/2010/main" val="263876127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3CC471-2DA5-4F4A-9097-3A1BAFBE90D9}"/>
              </a:ext>
            </a:extLst>
          </p:cNvPr>
          <p:cNvSpPr/>
          <p:nvPr/>
        </p:nvSpPr>
        <p:spPr>
          <a:xfrm>
            <a:off x="0" y="0"/>
            <a:ext cx="12192000" cy="567507"/>
          </a:xfrm>
          <a:prstGeom prst="rect">
            <a:avLst/>
          </a:prstGeom>
          <a:solidFill>
            <a:srgbClr val="FF00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E2F9274F-C018-3A47-B96A-08B5BF9D3E28}"/>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Supervised Models</a:t>
            </a:r>
          </a:p>
        </p:txBody>
      </p:sp>
      <p:sp>
        <p:nvSpPr>
          <p:cNvPr id="5" name="Rectangle 4">
            <a:extLst>
              <a:ext uri="{FF2B5EF4-FFF2-40B4-BE49-F238E27FC236}">
                <a16:creationId xmlns:a16="http://schemas.microsoft.com/office/drawing/2014/main" id="{A1396B6C-181D-3F42-B8AA-BF33A9B1F629}"/>
              </a:ext>
            </a:extLst>
          </p:cNvPr>
          <p:cNvSpPr/>
          <p:nvPr/>
        </p:nvSpPr>
        <p:spPr>
          <a:xfrm>
            <a:off x="4038810" y="720506"/>
            <a:ext cx="4114380" cy="769441"/>
          </a:xfrm>
          <a:prstGeom prst="rect">
            <a:avLst/>
          </a:prstGeom>
        </p:spPr>
        <p:txBody>
          <a:bodyPr wrap="square">
            <a:spAutoFit/>
          </a:bodyPr>
          <a:lstStyle/>
          <a:p>
            <a:pPr algn="ctr"/>
            <a:r>
              <a:rPr lang="en-US" sz="4400" b="1" dirty="0">
                <a:latin typeface="Arial" panose="020B0604020202020204" pitchFamily="34" charset="0"/>
                <a:ea typeface="MingLiU_HKSCS" panose="02020500000000000000" pitchFamily="18" charset="-120"/>
                <a:cs typeface="Arial" panose="020B0604020202020204" pitchFamily="34" charset="0"/>
              </a:rPr>
              <a:t>IMPORTANT</a:t>
            </a:r>
            <a:endParaRPr lang="en-US" sz="4400" dirty="0"/>
          </a:p>
        </p:txBody>
      </p:sp>
      <p:sp>
        <p:nvSpPr>
          <p:cNvPr id="33" name="TextBox 32">
            <a:extLst>
              <a:ext uri="{FF2B5EF4-FFF2-40B4-BE49-F238E27FC236}">
                <a16:creationId xmlns:a16="http://schemas.microsoft.com/office/drawing/2014/main" id="{95D873C4-77F7-E444-8894-EB0BE5B6F609}"/>
              </a:ext>
            </a:extLst>
          </p:cNvPr>
          <p:cNvSpPr txBox="1"/>
          <p:nvPr/>
        </p:nvSpPr>
        <p:spPr>
          <a:xfrm>
            <a:off x="286586" y="1561907"/>
            <a:ext cx="11079913"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When </a:t>
            </a:r>
            <a:r>
              <a:rPr lang="en-US" sz="2400" b="1" dirty="0">
                <a:latin typeface="Avenir Next" panose="020B0503020202020204" pitchFamily="34" charset="0"/>
                <a:ea typeface="MingLiU_HKSCS" panose="02020500000000000000" pitchFamily="18" charset="-120"/>
                <a:cs typeface="Arial" panose="020B0604020202020204" pitchFamily="34" charset="0"/>
              </a:rPr>
              <a:t>training</a:t>
            </a:r>
            <a:r>
              <a:rPr lang="en-US" sz="2400" dirty="0">
                <a:latin typeface="Avenir Next" panose="020B0503020202020204" pitchFamily="34" charset="0"/>
                <a:ea typeface="MingLiU_HKSCS" panose="02020500000000000000" pitchFamily="18" charset="-120"/>
                <a:cs typeface="Arial" panose="020B0604020202020204" pitchFamily="34" charset="0"/>
              </a:rPr>
              <a:t> any supervised model, wisely use your training data</a:t>
            </a:r>
          </a:p>
        </p:txBody>
      </p:sp>
      <p:sp>
        <p:nvSpPr>
          <p:cNvPr id="35" name="TextBox 34">
            <a:extLst>
              <a:ext uri="{FF2B5EF4-FFF2-40B4-BE49-F238E27FC236}">
                <a16:creationId xmlns:a16="http://schemas.microsoft.com/office/drawing/2014/main" id="{42B0D431-FEF2-C248-BCD8-DAE15CB6160D}"/>
              </a:ext>
            </a:extLst>
          </p:cNvPr>
          <p:cNvSpPr txBox="1"/>
          <p:nvPr/>
        </p:nvSpPr>
        <p:spPr>
          <a:xfrm>
            <a:off x="286586" y="2123517"/>
            <a:ext cx="9670214"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A good model should generalize well to unseen (i.e., testing) data</a:t>
            </a:r>
          </a:p>
        </p:txBody>
      </p:sp>
      <p:cxnSp>
        <p:nvCxnSpPr>
          <p:cNvPr id="43" name="Straight Connector 42">
            <a:extLst>
              <a:ext uri="{FF2B5EF4-FFF2-40B4-BE49-F238E27FC236}">
                <a16:creationId xmlns:a16="http://schemas.microsoft.com/office/drawing/2014/main" id="{2C76747D-EA1D-CD4C-B3A0-5C9C1B1D71A6}"/>
              </a:ext>
            </a:extLst>
          </p:cNvPr>
          <p:cNvCxnSpPr>
            <a:cxnSpLocks/>
          </p:cNvCxnSpPr>
          <p:nvPr/>
        </p:nvCxnSpPr>
        <p:spPr>
          <a:xfrm>
            <a:off x="286586" y="2730500"/>
            <a:ext cx="11511713" cy="0"/>
          </a:xfrm>
          <a:prstGeom prst="line">
            <a:avLst/>
          </a:prstGeom>
          <a:ln w="22225" cap="sq" cmpd="sng">
            <a:solidFill>
              <a:schemeClr val="bg2">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F6F6A5B-DDE1-F647-B201-BB7E3B989351}"/>
              </a:ext>
            </a:extLst>
          </p:cNvPr>
          <p:cNvSpPr txBox="1"/>
          <p:nvPr/>
        </p:nvSpPr>
        <p:spPr>
          <a:xfrm>
            <a:off x="1881092" y="3437429"/>
            <a:ext cx="9117108" cy="1282402"/>
          </a:xfrm>
          <a:prstGeom prst="rect">
            <a:avLst/>
          </a:prstGeom>
          <a:noFill/>
        </p:spPr>
        <p:txBody>
          <a:bodyPr wrap="square" rtlCol="0">
            <a:spAutoFit/>
          </a:bodyPr>
          <a:lstStyle/>
          <a:p>
            <a:pPr marL="457200" indent="-457200">
              <a:lnSpc>
                <a:spcPct val="150000"/>
              </a:lnSpc>
              <a:spcBef>
                <a:spcPts val="1000"/>
              </a:spcBef>
              <a:buAutoNum type="alphaLcPeriod"/>
            </a:pPr>
            <a:r>
              <a:rPr lang="en-US" sz="2400" dirty="0">
                <a:latin typeface="Avenir Next" panose="020B0503020202020204" pitchFamily="34" charset="0"/>
                <a:ea typeface="MingLiU_HKSCS" panose="02020500000000000000" pitchFamily="18" charset="-120"/>
                <a:cs typeface="Arial" panose="020B0604020202020204" pitchFamily="34" charset="0"/>
              </a:rPr>
              <a:t>Shuffle your training data and optionally bootstrap samples</a:t>
            </a:r>
          </a:p>
          <a:p>
            <a:pPr marL="457200" indent="-457200">
              <a:lnSpc>
                <a:spcPct val="150000"/>
              </a:lnSpc>
              <a:spcBef>
                <a:spcPts val="1000"/>
              </a:spcBef>
              <a:buAutoNum type="alphaLcPeriod"/>
            </a:pPr>
            <a:r>
              <a:rPr lang="en-US" sz="2400" dirty="0">
                <a:latin typeface="Avenir Next" panose="020B0503020202020204" pitchFamily="34" charset="0"/>
                <a:ea typeface="MingLiU_HKSCS" panose="02020500000000000000" pitchFamily="18" charset="-120"/>
                <a:cs typeface="Arial" panose="020B0604020202020204" pitchFamily="34" charset="0"/>
              </a:rPr>
              <a:t>Perform cross-validation</a:t>
            </a:r>
          </a:p>
        </p:txBody>
      </p:sp>
    </p:spTree>
    <p:extLst>
      <p:ext uri="{BB962C8B-B14F-4D97-AF65-F5344CB8AC3E}">
        <p14:creationId xmlns:p14="http://schemas.microsoft.com/office/powerpoint/2010/main" val="296090917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tx1">
              <a:lumMod val="85000"/>
              <a:lumOff val="15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MLE vs MAP</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DEF4E1C2-E998-4644-B005-D3CA05180C3D}"/>
                  </a:ext>
                </a:extLst>
              </p:cNvPr>
              <p:cNvSpPr txBox="1"/>
              <p:nvPr/>
            </p:nvSpPr>
            <p:spPr>
              <a:xfrm>
                <a:off x="1294402" y="1048146"/>
                <a:ext cx="10150719" cy="1708160"/>
              </a:xfrm>
              <a:prstGeom prst="rect">
                <a:avLst/>
              </a:prstGeom>
              <a:noFill/>
            </p:spPr>
            <p:txBody>
              <a:bodyPr wrap="square" rtlCol="0">
                <a:spAutoFit/>
              </a:bodyPr>
              <a:lstStyle/>
              <a:p>
                <a:pP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So far, whenever we’ve discussed training a model, we’ve assumed our data was </a:t>
                </a:r>
                <a:r>
                  <a:rPr lang="en-US" sz="2400" dirty="0" err="1">
                    <a:latin typeface="Avenir Next" panose="020B0503020202020204" pitchFamily="34" charset="0"/>
                    <a:ea typeface="MingLiU_HKSCS" panose="02020500000000000000" pitchFamily="18" charset="-120"/>
                    <a:cs typeface="Arial" panose="020B0604020202020204" pitchFamily="34" charset="0"/>
                  </a:rPr>
                  <a:t>i.i.d</a:t>
                </a:r>
                <a:r>
                  <a:rPr lang="en-US" sz="2400" dirty="0">
                    <a:latin typeface="Avenir Next" panose="020B0503020202020204" pitchFamily="34" charset="0"/>
                    <a:ea typeface="MingLiU_HKSCS" panose="02020500000000000000" pitchFamily="18" charset="-120"/>
                    <a:cs typeface="Arial" panose="020B0604020202020204" pitchFamily="34" charset="0"/>
                  </a:rPr>
                  <a:t>. and we framed the problem as maximizing the similarity of the predictions and the gold truth by adjusting the parameters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endParaRPr lang="en-US" sz="2400" dirty="0">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57" name="TextBox 56">
                <a:extLst>
                  <a:ext uri="{FF2B5EF4-FFF2-40B4-BE49-F238E27FC236}">
                    <a16:creationId xmlns:a16="http://schemas.microsoft.com/office/drawing/2014/main" id="{DEF4E1C2-E998-4644-B005-D3CA05180C3D}"/>
                  </a:ext>
                </a:extLst>
              </p:cNvPr>
              <p:cNvSpPr txBox="1">
                <a:spLocks noRot="1" noChangeAspect="1" noMove="1" noResize="1" noEditPoints="1" noAdjustHandles="1" noChangeArrowheads="1" noChangeShapeType="1" noTextEdit="1"/>
              </p:cNvSpPr>
              <p:nvPr/>
            </p:nvSpPr>
            <p:spPr>
              <a:xfrm>
                <a:off x="1294402" y="1048146"/>
                <a:ext cx="10150719" cy="1708160"/>
              </a:xfrm>
              <a:prstGeom prst="rect">
                <a:avLst/>
              </a:prstGeom>
              <a:blipFill>
                <a:blip r:embed="rId2"/>
                <a:stretch>
                  <a:fillRect l="-875" b="-8148"/>
                </a:stretch>
              </a:blipFill>
            </p:spPr>
            <p:txBody>
              <a:bodyPr/>
              <a:lstStyle/>
              <a:p>
                <a:r>
                  <a:rPr lang="en-US">
                    <a:noFill/>
                  </a:rPr>
                  <a:t> </a:t>
                </a:r>
              </a:p>
            </p:txBody>
          </p:sp>
        </mc:Fallback>
      </mc:AlternateContent>
      <p:sp>
        <p:nvSpPr>
          <p:cNvPr id="5" name="Rectangle 4">
            <a:extLst>
              <a:ext uri="{FF2B5EF4-FFF2-40B4-BE49-F238E27FC236}">
                <a16:creationId xmlns:a16="http://schemas.microsoft.com/office/drawing/2014/main" id="{D45E8869-48D0-0341-90A4-43CAD68D8A82}"/>
              </a:ext>
            </a:extLst>
          </p:cNvPr>
          <p:cNvSpPr/>
          <p:nvPr/>
        </p:nvSpPr>
        <p:spPr>
          <a:xfrm>
            <a:off x="3145817" y="3562301"/>
            <a:ext cx="1158935" cy="769441"/>
          </a:xfrm>
          <a:prstGeom prst="rect">
            <a:avLst/>
          </a:prstGeom>
        </p:spPr>
        <p:txBody>
          <a:bodyPr wrap="square">
            <a:spAutoFit/>
          </a:bodyPr>
          <a:lstStyle/>
          <a:p>
            <a:r>
              <a:rPr lang="en-US" sz="4400" b="1" dirty="0">
                <a:latin typeface="Arial" panose="020B0604020202020204" pitchFamily="34" charset="0"/>
                <a:ea typeface="MingLiU_HKSCS" panose="02020500000000000000" pitchFamily="18" charset="-120"/>
                <a:cs typeface="Arial" panose="020B0604020202020204" pitchFamily="34" charset="0"/>
              </a:rPr>
              <a:t>Q1 </a:t>
            </a:r>
            <a:endParaRPr lang="en-US" sz="4400"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0F7890C-669A-BB4D-9ABC-C98C6FDF95A1}"/>
                  </a:ext>
                </a:extLst>
              </p:cNvPr>
              <p:cNvSpPr txBox="1"/>
              <p:nvPr/>
            </p:nvSpPr>
            <p:spPr>
              <a:xfrm>
                <a:off x="6030772" y="4523025"/>
                <a:ext cx="3554024" cy="109889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sz="2400" b="0" i="0"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J</m:t>
                      </m:r>
                      <m:d>
                        <m:dPr>
                          <m:ctrlP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e>
                      </m:d>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f>
                        <m:fPr>
                          <m:ctrlPr>
                            <a:rPr lang="en-US" sz="240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fPr>
                        <m:num>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1</m:t>
                          </m:r>
                        </m:num>
                        <m:den>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2</m:t>
                          </m:r>
                        </m:den>
                      </m:f>
                      <m:nary>
                        <m:naryPr>
                          <m:chr m:val="∑"/>
                          <m:ctrlPr>
                            <a:rPr lang="en-US" sz="240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naryPr>
                        <m:sub>
                          <m:r>
                            <m:rPr>
                              <m:brk m:alnAt="23"/>
                            </m:rP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𝑖</m:t>
                          </m:r>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=1</m:t>
                          </m:r>
                        </m:sub>
                        <m:sup>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𝑚</m:t>
                          </m:r>
                        </m:sup>
                        <m:e>
                          <m:sSup>
                            <m:sSupPr>
                              <m:ctrlPr>
                                <a:rPr lang="en-US" sz="240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sSupPr>
                            <m:e>
                              <m:d>
                                <m:dPr>
                                  <m:ctrlPr>
                                    <a:rPr lang="en-US" sz="240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ctrlPr>
                                </m:dPr>
                                <m:e>
                                  <m:acc>
                                    <m:accPr>
                                      <m:chr m:val="̂"/>
                                      <m:ctrlPr>
                                        <a:rPr lang="en-US" sz="2400"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accPr>
                                    <m:e>
                                      <m:r>
                                        <a:rPr lang="en-US" sz="2400" b="0"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𝑦</m:t>
                                      </m:r>
                                    </m:e>
                                  </m:acc>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m:t>
                                  </m:r>
                                  <m:r>
                                    <a:rPr lang="en-US" sz="2400" b="0"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𝑦</m:t>
                                  </m:r>
                                </m:e>
                              </m:d>
                            </m:e>
                            <m:sup>
                              <m:r>
                                <a:rPr lang="en-US" sz="2400" b="0"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2</m:t>
                              </m:r>
                            </m:sup>
                          </m:sSup>
                        </m:e>
                      </m:nary>
                    </m:oMath>
                  </m:oMathPara>
                </a14:m>
                <a:endParaRPr lang="en-US" sz="2400" dirty="0">
                  <a:solidFill>
                    <a:schemeClr val="tx1"/>
                  </a:solidFill>
                  <a:latin typeface="Avenir Next" panose="020B0503020202020204" pitchFamily="34" charset="0"/>
                  <a:ea typeface="MingLiU_HKSCS" panose="02020500000000000000" pitchFamily="18" charset="-120"/>
                  <a:cs typeface="Arial" panose="020B0604020202020204" pitchFamily="34" charset="0"/>
                </a:endParaRPr>
              </a:p>
            </p:txBody>
          </p:sp>
        </mc:Choice>
        <mc:Fallback xmlns="">
          <p:sp>
            <p:nvSpPr>
              <p:cNvPr id="6" name="TextBox 5">
                <a:extLst>
                  <a:ext uri="{FF2B5EF4-FFF2-40B4-BE49-F238E27FC236}">
                    <a16:creationId xmlns:a16="http://schemas.microsoft.com/office/drawing/2014/main" id="{D0F7890C-669A-BB4D-9ABC-C98C6FDF95A1}"/>
                  </a:ext>
                </a:extLst>
              </p:cNvPr>
              <p:cNvSpPr txBox="1">
                <a:spLocks noRot="1" noChangeAspect="1" noMove="1" noResize="1" noEditPoints="1" noAdjustHandles="1" noChangeArrowheads="1" noChangeShapeType="1" noTextEdit="1"/>
              </p:cNvSpPr>
              <p:nvPr/>
            </p:nvSpPr>
            <p:spPr>
              <a:xfrm>
                <a:off x="6030772" y="4523025"/>
                <a:ext cx="3554024" cy="1098891"/>
              </a:xfrm>
              <a:prstGeom prst="rect">
                <a:avLst/>
              </a:prstGeom>
              <a:blipFill>
                <a:blip r:embed="rId3"/>
                <a:stretch>
                  <a:fillRect t="-105682" b="-161364"/>
                </a:stretch>
              </a:blipFill>
            </p:spPr>
            <p:txBody>
              <a:bodyPr/>
              <a:lstStyle/>
              <a:p>
                <a:r>
                  <a:rPr lang="en-US">
                    <a:noFill/>
                  </a:rPr>
                  <a:t> </a:t>
                </a:r>
              </a:p>
            </p:txBody>
          </p:sp>
        </mc:Fallback>
      </mc:AlternateContent>
      <p:sp>
        <p:nvSpPr>
          <p:cNvPr id="7" name="Rectangle 6">
            <a:extLst>
              <a:ext uri="{FF2B5EF4-FFF2-40B4-BE49-F238E27FC236}">
                <a16:creationId xmlns:a16="http://schemas.microsoft.com/office/drawing/2014/main" id="{DA04639B-B90F-6D46-A24A-EFB56A0E1EF2}"/>
              </a:ext>
            </a:extLst>
          </p:cNvPr>
          <p:cNvSpPr/>
          <p:nvPr/>
        </p:nvSpPr>
        <p:spPr>
          <a:xfrm>
            <a:off x="3149539" y="4716520"/>
            <a:ext cx="1158935" cy="769441"/>
          </a:xfrm>
          <a:prstGeom prst="rect">
            <a:avLst/>
          </a:prstGeom>
        </p:spPr>
        <p:txBody>
          <a:bodyPr wrap="square">
            <a:spAutoFit/>
          </a:bodyPr>
          <a:lstStyle/>
          <a:p>
            <a:r>
              <a:rPr lang="en-US" sz="4400" b="1" dirty="0">
                <a:solidFill>
                  <a:srgbClr val="C00000"/>
                </a:solidFill>
                <a:latin typeface="Arial" panose="020B0604020202020204" pitchFamily="34" charset="0"/>
                <a:ea typeface="MingLiU_HKSCS" panose="02020500000000000000" pitchFamily="18" charset="-120"/>
                <a:cs typeface="Arial" panose="020B0604020202020204" pitchFamily="34" charset="0"/>
              </a:rPr>
              <a:t>A1</a:t>
            </a:r>
            <a:r>
              <a:rPr lang="en-US" sz="4400" b="1" dirty="0">
                <a:latin typeface="Arial" panose="020B0604020202020204" pitchFamily="34" charset="0"/>
                <a:ea typeface="MingLiU_HKSCS" panose="02020500000000000000" pitchFamily="18" charset="-120"/>
                <a:cs typeface="Arial" panose="020B0604020202020204" pitchFamily="34" charset="0"/>
              </a:rPr>
              <a:t> </a:t>
            </a:r>
            <a:endParaRPr lang="en-US" sz="4400" dirty="0"/>
          </a:p>
        </p:txBody>
      </p:sp>
      <p:sp>
        <p:nvSpPr>
          <p:cNvPr id="8" name="TextBox 7">
            <a:extLst>
              <a:ext uri="{FF2B5EF4-FFF2-40B4-BE49-F238E27FC236}">
                <a16:creationId xmlns:a16="http://schemas.microsoft.com/office/drawing/2014/main" id="{D1042F6C-66C7-F24A-AA72-E630B7CDA313}"/>
              </a:ext>
            </a:extLst>
          </p:cNvPr>
          <p:cNvSpPr txBox="1"/>
          <p:nvPr/>
        </p:nvSpPr>
        <p:spPr>
          <a:xfrm>
            <a:off x="4245035" y="4873937"/>
            <a:ext cx="2124727" cy="461665"/>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Cost function</a:t>
            </a:r>
          </a:p>
        </p:txBody>
      </p:sp>
      <p:sp>
        <p:nvSpPr>
          <p:cNvPr id="9" name="Right Brace 8">
            <a:extLst>
              <a:ext uri="{FF2B5EF4-FFF2-40B4-BE49-F238E27FC236}">
                <a16:creationId xmlns:a16="http://schemas.microsoft.com/office/drawing/2014/main" id="{E4125D28-1174-3348-A25D-6A60284947E6}"/>
              </a:ext>
            </a:extLst>
          </p:cNvPr>
          <p:cNvSpPr/>
          <p:nvPr/>
        </p:nvSpPr>
        <p:spPr>
          <a:xfrm rot="5400000">
            <a:off x="8011592" y="4773123"/>
            <a:ext cx="479884" cy="1865973"/>
          </a:xfrm>
          <a:prstGeom prst="rightBrace">
            <a:avLst/>
          </a:prstGeom>
          <a:ln w="254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7BB0F152-14A0-0C4E-B8CC-2C37C1D413FA}"/>
                  </a:ext>
                </a:extLst>
              </p:cNvPr>
              <p:cNvSpPr txBox="1"/>
              <p:nvPr/>
            </p:nvSpPr>
            <p:spPr>
              <a:xfrm>
                <a:off x="4245035" y="3562301"/>
                <a:ext cx="5629519" cy="830997"/>
              </a:xfrm>
              <a:prstGeom prst="rect">
                <a:avLst/>
              </a:prstGeom>
              <a:noFill/>
            </p:spPr>
            <p:txBody>
              <a:bodyPr wrap="square" rtlCol="0">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When training our model, how do we measure its </a:t>
                </a:r>
                <a14:m>
                  <m:oMath xmlns:m="http://schemas.openxmlformats.org/officeDocument/2006/math">
                    <m:r>
                      <a:rPr lang="en-US" sz="2400" i="1" dirty="0" smtClean="0">
                        <a:solidFill>
                          <a:srgbClr val="C00000"/>
                        </a:solidFill>
                        <a:latin typeface="Cambria Math" panose="02040503050406030204" pitchFamily="18" charset="0"/>
                        <a:ea typeface="MingLiU_HKSCS" panose="02020500000000000000" pitchFamily="18" charset="-120"/>
                        <a:cs typeface="Arial" panose="020B0604020202020204" pitchFamily="34" charset="0"/>
                      </a:rPr>
                      <m:t>𝑚</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predictions </a:t>
                </a:r>
                <a14:m>
                  <m:oMath xmlns:m="http://schemas.openxmlformats.org/officeDocument/2006/math">
                    <m:acc>
                      <m:accPr>
                        <m:chr m:val="̂"/>
                        <m:ctrlPr>
                          <a:rPr lang="en-US" sz="2400" b="1"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accPr>
                      <m:e>
                        <m:r>
                          <a:rPr lang="en-US" sz="2400" b="1"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𝒚</m:t>
                        </m:r>
                      </m:e>
                    </m:acc>
                  </m:oMath>
                </a14:m>
                <a:r>
                  <a:rPr lang="en-US" sz="2400" dirty="0">
                    <a:latin typeface="Avenir Next" panose="020B0503020202020204" pitchFamily="34" charset="0"/>
                    <a:ea typeface="MingLiU_HKSCS" panose="02020500000000000000" pitchFamily="18" charset="-120"/>
                    <a:cs typeface="Arial" panose="020B0604020202020204" pitchFamily="34" charset="0"/>
                  </a:rPr>
                  <a:t> ?</a:t>
                </a:r>
              </a:p>
            </p:txBody>
          </p:sp>
        </mc:Choice>
        <mc:Fallback xmlns="">
          <p:sp>
            <p:nvSpPr>
              <p:cNvPr id="10" name="TextBox 9">
                <a:extLst>
                  <a:ext uri="{FF2B5EF4-FFF2-40B4-BE49-F238E27FC236}">
                    <a16:creationId xmlns:a16="http://schemas.microsoft.com/office/drawing/2014/main" id="{7BB0F152-14A0-0C4E-B8CC-2C37C1D413FA}"/>
                  </a:ext>
                </a:extLst>
              </p:cNvPr>
              <p:cNvSpPr txBox="1">
                <a:spLocks noRot="1" noChangeAspect="1" noMove="1" noResize="1" noEditPoints="1" noAdjustHandles="1" noChangeArrowheads="1" noChangeShapeType="1" noTextEdit="1"/>
              </p:cNvSpPr>
              <p:nvPr/>
            </p:nvSpPr>
            <p:spPr>
              <a:xfrm>
                <a:off x="4245035" y="3562301"/>
                <a:ext cx="5629519" cy="830997"/>
              </a:xfrm>
              <a:prstGeom prst="rect">
                <a:avLst/>
              </a:prstGeom>
              <a:blipFill>
                <a:blip r:embed="rId4"/>
                <a:stretch>
                  <a:fillRect l="-1573" t="-4478" b="-14925"/>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40EC0C9C-0881-1F4A-8F27-3E77C0942F05}"/>
              </a:ext>
            </a:extLst>
          </p:cNvPr>
          <p:cNvSpPr txBox="1"/>
          <p:nvPr/>
        </p:nvSpPr>
        <p:spPr>
          <a:xfrm>
            <a:off x="7173391" y="6070488"/>
            <a:ext cx="2011130" cy="369332"/>
          </a:xfrm>
          <a:prstGeom prst="rect">
            <a:avLst/>
          </a:prstGeom>
          <a:noFill/>
        </p:spPr>
        <p:txBody>
          <a:bodyPr wrap="square" rtlCol="0">
            <a:spAutoFit/>
          </a:bodyPr>
          <a:lstStyle/>
          <a:p>
            <a:pPr algn="ctr"/>
            <a:r>
              <a:rPr lang="en-US" dirty="0">
                <a:solidFill>
                  <a:srgbClr val="C00000"/>
                </a:solidFill>
                <a:latin typeface="Avenir Next" panose="020B0503020202020204" pitchFamily="34" charset="0"/>
                <a:ea typeface="MingLiU_HKSCS" panose="02020500000000000000" pitchFamily="18" charset="-120"/>
                <a:cs typeface="Arial" panose="020B0604020202020204" pitchFamily="34" charset="0"/>
              </a:rPr>
              <a:t>“Least Squares”</a:t>
            </a:r>
          </a:p>
        </p:txBody>
      </p:sp>
      <p:sp>
        <p:nvSpPr>
          <p:cNvPr id="2" name="Rectangle 1">
            <a:extLst>
              <a:ext uri="{FF2B5EF4-FFF2-40B4-BE49-F238E27FC236}">
                <a16:creationId xmlns:a16="http://schemas.microsoft.com/office/drawing/2014/main" id="{F24A81C4-4D35-F84E-AB1E-6F0893AEE38A}"/>
              </a:ext>
            </a:extLst>
          </p:cNvPr>
          <p:cNvSpPr/>
          <p:nvPr/>
        </p:nvSpPr>
        <p:spPr>
          <a:xfrm>
            <a:off x="2430557" y="3146551"/>
            <a:ext cx="715260" cy="461665"/>
          </a:xfrm>
          <a:prstGeom prst="rect">
            <a:avLst/>
          </a:prstGeom>
        </p:spPr>
        <p:txBody>
          <a:bodyPr wrap="none">
            <a:spAutoFit/>
          </a:bodyPr>
          <a:lstStyle/>
          <a:p>
            <a:r>
              <a:rPr lang="en-US" sz="2400" dirty="0">
                <a:latin typeface="Avenir Next" panose="020B0503020202020204" pitchFamily="34" charset="0"/>
                <a:ea typeface="MingLiU_HKSCS" panose="02020500000000000000" pitchFamily="18" charset="-120"/>
                <a:cs typeface="Arial" panose="020B0604020202020204" pitchFamily="34" charset="0"/>
              </a:rPr>
              <a:t>e.g.</a:t>
            </a:r>
            <a:endParaRPr lang="en-US" sz="2400" dirty="0"/>
          </a:p>
        </p:txBody>
      </p:sp>
    </p:spTree>
    <p:extLst>
      <p:ext uri="{BB962C8B-B14F-4D97-AF65-F5344CB8AC3E}">
        <p14:creationId xmlns:p14="http://schemas.microsoft.com/office/powerpoint/2010/main" val="198977582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5C57D8-D666-5B4D-A33C-BF1BBD6425E5}"/>
              </a:ext>
            </a:extLst>
          </p:cNvPr>
          <p:cNvSpPr/>
          <p:nvPr/>
        </p:nvSpPr>
        <p:spPr>
          <a:xfrm>
            <a:off x="0" y="0"/>
            <a:ext cx="12192000" cy="567507"/>
          </a:xfrm>
          <a:prstGeom prst="rect">
            <a:avLst/>
          </a:prstGeom>
          <a:solidFill>
            <a:schemeClr val="tx1">
              <a:lumMod val="85000"/>
              <a:lumOff val="15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6A1AC8A-D6FC-524B-99A3-3A6BEEE5B117}"/>
              </a:ext>
            </a:extLst>
          </p:cNvPr>
          <p:cNvSpPr txBox="1"/>
          <p:nvPr/>
        </p:nvSpPr>
        <p:spPr>
          <a:xfrm>
            <a:off x="4535286" y="52920"/>
            <a:ext cx="3121428" cy="461665"/>
          </a:xfrm>
          <a:prstGeom prst="rect">
            <a:avLst/>
          </a:prstGeom>
          <a:noFill/>
          <a:effectLst>
            <a:glow>
              <a:schemeClr val="accent1">
                <a:satMod val="175000"/>
              </a:schemeClr>
            </a:glow>
          </a:effectLst>
        </p:spPr>
        <p:txBody>
          <a:bodyPr wrap="square" rtlCol="0">
            <a:spAutoFit/>
          </a:bodyPr>
          <a:lstStyle/>
          <a:p>
            <a:pPr algn="ctr"/>
            <a:r>
              <a:rPr lang="en-US" sz="2400" b="1" dirty="0">
                <a:solidFill>
                  <a:schemeClr val="bg1"/>
                </a:solidFill>
                <a:latin typeface="Avenir Next" panose="020B0503020202020204" pitchFamily="34" charset="0"/>
                <a:ea typeface="MingLiU_HKSCS" panose="02020500000000000000" pitchFamily="18" charset="-120"/>
                <a:cs typeface="Arial" panose="020B0604020202020204" pitchFamily="34" charset="0"/>
              </a:rPr>
              <a:t>MLE vs MAP</a:t>
            </a:r>
          </a:p>
        </p:txBody>
      </p:sp>
      <p:sp>
        <p:nvSpPr>
          <p:cNvPr id="57" name="TextBox 56">
            <a:extLst>
              <a:ext uri="{FF2B5EF4-FFF2-40B4-BE49-F238E27FC236}">
                <a16:creationId xmlns:a16="http://schemas.microsoft.com/office/drawing/2014/main" id="{DEF4E1C2-E998-4644-B005-D3CA05180C3D}"/>
              </a:ext>
            </a:extLst>
          </p:cNvPr>
          <p:cNvSpPr txBox="1"/>
          <p:nvPr/>
        </p:nvSpPr>
        <p:spPr>
          <a:xfrm>
            <a:off x="1020640" y="1060846"/>
            <a:ext cx="10150719" cy="600164"/>
          </a:xfrm>
          <a:prstGeom prst="rect">
            <a:avLst/>
          </a:prstGeom>
          <a:noFill/>
        </p:spPr>
        <p:txBody>
          <a:bodyPr wrap="square" rtlCol="0">
            <a:spAutoFit/>
          </a:bodyPr>
          <a:lstStyle/>
          <a:p>
            <a:pPr algn="ctr">
              <a:lnSpc>
                <a:spcPct val="150000"/>
              </a:lnSpc>
              <a:spcBef>
                <a:spcPts val="4000"/>
              </a:spcBef>
            </a:pPr>
            <a:r>
              <a:rPr lang="en-US" sz="2400" dirty="0">
                <a:latin typeface="Avenir Next" panose="020B0503020202020204" pitchFamily="34" charset="0"/>
                <a:ea typeface="MingLiU_HKSCS" panose="02020500000000000000" pitchFamily="18" charset="-120"/>
                <a:cs typeface="Arial" panose="020B0604020202020204" pitchFamily="34" charset="0"/>
              </a:rPr>
              <a:t>We were performing the </a:t>
            </a:r>
            <a:r>
              <a:rPr lang="en-US" sz="2400" b="1" dirty="0">
                <a:latin typeface="Avenir Next" panose="020B0503020202020204" pitchFamily="34" charset="0"/>
                <a:ea typeface="MingLiU_HKSCS" panose="02020500000000000000" pitchFamily="18" charset="-120"/>
                <a:cs typeface="Arial" panose="020B0604020202020204" pitchFamily="34" charset="0"/>
              </a:rPr>
              <a:t>maximum likelihood estimate</a:t>
            </a:r>
          </a:p>
        </p:txBody>
      </p: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EAF6D795-3BCB-8F4F-BE3B-D3C28BA6E1FC}"/>
                  </a:ext>
                </a:extLst>
              </p:cNvPr>
              <p:cNvSpPr txBox="1"/>
              <p:nvPr/>
            </p:nvSpPr>
            <p:spPr>
              <a:xfrm>
                <a:off x="1833439" y="3067446"/>
                <a:ext cx="8936161" cy="1708160"/>
              </a:xfrm>
              <a:prstGeom prst="rect">
                <a:avLst/>
              </a:prstGeom>
              <a:noFill/>
            </p:spPr>
            <p:txBody>
              <a:bodyPr wrap="square" rtlCol="0">
                <a:spAutoFit/>
              </a:bodyPr>
              <a:lstStyle/>
              <a:p>
                <a:pPr>
                  <a:lnSpc>
                    <a:spcPct val="150000"/>
                  </a:lnSpc>
                  <a:spcBef>
                    <a:spcPts val="1000"/>
                  </a:spcBef>
                </a:pPr>
                <a:r>
                  <a:rPr lang="en-US" sz="24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maximum likelihood estimate (MLE) </a:t>
                </a:r>
                <a:r>
                  <a:rPr lang="en-US" sz="2400" dirty="0">
                    <a:latin typeface="Avenir Next" panose="020B0503020202020204" pitchFamily="34" charset="0"/>
                    <a:ea typeface="MingLiU_HKSCS" panose="02020500000000000000" pitchFamily="18" charset="-120"/>
                    <a:cs typeface="Arial" panose="020B0604020202020204" pitchFamily="34" charset="0"/>
                  </a:rPr>
                  <a:t>asserts that we should choose </a:t>
                </a:r>
                <a14:m>
                  <m:oMath xmlns:m="http://schemas.openxmlformats.org/officeDocument/2006/math">
                    <m:r>
                      <a:rPr lang="en-US" sz="2400" b="1" i="1" dirty="0" smtClean="0">
                        <a:solidFill>
                          <a:schemeClr val="tx1"/>
                        </a:solidFill>
                        <a:latin typeface="Cambria Math" panose="02040503050406030204" pitchFamily="18" charset="0"/>
                        <a:ea typeface="MingLiU_HKSCS" panose="02020500000000000000" pitchFamily="18" charset="-120"/>
                        <a:cs typeface="Arial" panose="020B0604020202020204" pitchFamily="34" charset="0"/>
                      </a:rPr>
                      <m:t>𝜽</m:t>
                    </m:r>
                  </m:oMath>
                </a14:m>
                <a:r>
                  <a:rPr lang="en-US" sz="2400" dirty="0">
                    <a:latin typeface="Avenir Next" panose="020B0503020202020204" pitchFamily="34" charset="0"/>
                    <a:ea typeface="MingLiU_HKSCS" panose="02020500000000000000" pitchFamily="18" charset="-120"/>
                    <a:cs typeface="Arial" panose="020B0604020202020204" pitchFamily="34" charset="0"/>
                  </a:rPr>
                  <a:t> so as to maximize the likelihood of the observed data (i.e., our </a:t>
                </a:r>
                <a14:m>
                  <m:oMath xmlns:m="http://schemas.openxmlformats.org/officeDocument/2006/math">
                    <m:acc>
                      <m:accPr>
                        <m:chr m:val="̂"/>
                        <m:ctrlPr>
                          <a:rPr lang="en-US" sz="2400"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ctrlPr>
                      </m:accPr>
                      <m:e>
                        <m:r>
                          <a:rPr lang="en-US" sz="2400" b="0" i="1"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𝑦</m:t>
                        </m:r>
                      </m:e>
                    </m:acc>
                  </m:oMath>
                </a14:m>
                <a:r>
                  <a:rPr lang="en-US" sz="2400" dirty="0">
                    <a:latin typeface="Avenir Next" panose="020B0503020202020204" pitchFamily="34" charset="0"/>
                    <a:ea typeface="MingLiU_HKSCS" panose="02020500000000000000" pitchFamily="18" charset="-120"/>
                    <a:cs typeface="Arial" panose="020B0604020202020204" pitchFamily="34" charset="0"/>
                  </a:rPr>
                  <a:t> should become as close to </a:t>
                </a:r>
                <a14:m>
                  <m:oMath xmlns:m="http://schemas.openxmlformats.org/officeDocument/2006/math">
                    <m:r>
                      <m:rPr>
                        <m:sty m:val="p"/>
                      </m:rPr>
                      <a:rPr lang="en-US" sz="2400" b="0" i="0" dirty="0" smtClean="0">
                        <a:solidFill>
                          <a:schemeClr val="accent1">
                            <a:lumMod val="75000"/>
                          </a:schemeClr>
                        </a:solidFill>
                        <a:latin typeface="Cambria Math" panose="02040503050406030204" pitchFamily="18" charset="0"/>
                        <a:ea typeface="MingLiU_HKSCS" panose="02020500000000000000" pitchFamily="18" charset="-120"/>
                        <a:cs typeface="Arial" panose="020B0604020202020204" pitchFamily="34" charset="0"/>
                      </a:rPr>
                      <m:t>y</m:t>
                    </m:r>
                  </m:oMath>
                </a14:m>
                <a:r>
                  <a:rPr lang="en-US" sz="2400" dirty="0">
                    <a:solidFill>
                      <a:srgbClr val="C00000"/>
                    </a:solidFill>
                    <a:latin typeface="Avenir Next" panose="020B0503020202020204" pitchFamily="34" charset="0"/>
                    <a:ea typeface="MingLiU_HKSCS" panose="02020500000000000000" pitchFamily="18" charset="-120"/>
                    <a:cs typeface="Arial" panose="020B0604020202020204" pitchFamily="34" charset="0"/>
                  </a:rPr>
                  <a:t> </a:t>
                </a:r>
                <a:r>
                  <a:rPr lang="en-US" sz="2400" dirty="0">
                    <a:latin typeface="Avenir Next" panose="020B0503020202020204" pitchFamily="34" charset="0"/>
                    <a:ea typeface="MingLiU_HKSCS" panose="02020500000000000000" pitchFamily="18" charset="-120"/>
                    <a:cs typeface="Arial" panose="020B0604020202020204" pitchFamily="34" charset="0"/>
                  </a:rPr>
                  <a:t>as possible)</a:t>
                </a:r>
              </a:p>
            </p:txBody>
          </p:sp>
        </mc:Choice>
        <mc:Fallback>
          <p:sp>
            <p:nvSpPr>
              <p:cNvPr id="12" name="TextBox 11">
                <a:extLst>
                  <a:ext uri="{FF2B5EF4-FFF2-40B4-BE49-F238E27FC236}">
                    <a16:creationId xmlns:a16="http://schemas.microsoft.com/office/drawing/2014/main" id="{EAF6D795-3BCB-8F4F-BE3B-D3C28BA6E1FC}"/>
                  </a:ext>
                </a:extLst>
              </p:cNvPr>
              <p:cNvSpPr txBox="1">
                <a:spLocks noRot="1" noChangeAspect="1" noMove="1" noResize="1" noEditPoints="1" noAdjustHandles="1" noChangeArrowheads="1" noChangeShapeType="1" noTextEdit="1"/>
              </p:cNvSpPr>
              <p:nvPr/>
            </p:nvSpPr>
            <p:spPr>
              <a:xfrm>
                <a:off x="1833439" y="3067446"/>
                <a:ext cx="8936161" cy="1708160"/>
              </a:xfrm>
              <a:prstGeom prst="rect">
                <a:avLst/>
              </a:prstGeom>
              <a:blipFill>
                <a:blip r:embed="rId2"/>
                <a:stretch>
                  <a:fillRect l="-1135" r="-1702" b="-8148"/>
                </a:stretch>
              </a:blipFill>
            </p:spPr>
            <p:txBody>
              <a:bodyPr/>
              <a:lstStyle/>
              <a:p>
                <a:r>
                  <a:rPr lang="en-US">
                    <a:noFill/>
                  </a:rPr>
                  <a:t> </a:t>
                </a:r>
              </a:p>
            </p:txBody>
          </p:sp>
        </mc:Fallback>
      </mc:AlternateContent>
      <p:sp>
        <p:nvSpPr>
          <p:cNvPr id="2" name="Rectangle 1">
            <a:extLst>
              <a:ext uri="{FF2B5EF4-FFF2-40B4-BE49-F238E27FC236}">
                <a16:creationId xmlns:a16="http://schemas.microsoft.com/office/drawing/2014/main" id="{EFC82217-4E85-5842-9B3B-6567D8557A8D}"/>
              </a:ext>
            </a:extLst>
          </p:cNvPr>
          <p:cNvSpPr/>
          <p:nvPr/>
        </p:nvSpPr>
        <p:spPr>
          <a:xfrm>
            <a:off x="1833439" y="2382643"/>
            <a:ext cx="926857" cy="684803"/>
          </a:xfrm>
          <a:prstGeom prst="rect">
            <a:avLst/>
          </a:prstGeom>
        </p:spPr>
        <p:txBody>
          <a:bodyPr wrap="none">
            <a:spAutoFit/>
          </a:bodyPr>
          <a:lstStyle/>
          <a:p>
            <a:pPr>
              <a:lnSpc>
                <a:spcPct val="150000"/>
              </a:lnSpc>
              <a:spcBef>
                <a:spcPts val="1000"/>
              </a:spcBef>
            </a:pPr>
            <a:r>
              <a:rPr lang="en-US" sz="2800" b="1" dirty="0">
                <a:latin typeface="Avenir Next" panose="020B0503020202020204" pitchFamily="34" charset="0"/>
              </a:rPr>
              <a:t>Def:</a:t>
            </a:r>
          </a:p>
        </p:txBody>
      </p:sp>
    </p:spTree>
    <p:extLst>
      <p:ext uri="{BB962C8B-B14F-4D97-AF65-F5344CB8AC3E}">
        <p14:creationId xmlns:p14="http://schemas.microsoft.com/office/powerpoint/2010/main" val="16799699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5912</TotalTime>
  <Words>7488</Words>
  <Application>Microsoft Macintosh PowerPoint</Application>
  <PresentationFormat>Widescreen</PresentationFormat>
  <Paragraphs>2557</Paragraphs>
  <Slides>104</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104</vt:i4>
      </vt:variant>
    </vt:vector>
  </HeadingPairs>
  <TitlesOfParts>
    <vt:vector size="112" baseType="lpstr">
      <vt:lpstr>Arial</vt:lpstr>
      <vt:lpstr>Avenir Book</vt:lpstr>
      <vt:lpstr>Avenir Medium</vt:lpstr>
      <vt:lpstr>Avenir Next</vt:lpstr>
      <vt:lpstr>Calibri</vt:lpstr>
      <vt:lpstr>Calibri Light</vt:lpstr>
      <vt:lpstr>Cambria Math</vt:lpstr>
      <vt:lpstr>Office Theme</vt:lpstr>
      <vt:lpstr>CS109B Recap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Roadmap:</dc:title>
  <dc:creator>Microsoft Office User</dc:creator>
  <cp:lastModifiedBy>Tanner, Christopher W.</cp:lastModifiedBy>
  <cp:revision>314</cp:revision>
  <dcterms:created xsi:type="dcterms:W3CDTF">2020-02-22T17:06:58Z</dcterms:created>
  <dcterms:modified xsi:type="dcterms:W3CDTF">2021-03-22T04:15:03Z</dcterms:modified>
</cp:coreProperties>
</file>

<file path=docProps/thumbnail.jpeg>
</file>